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4" r:id="rId1"/>
  </p:sldMasterIdLst>
  <p:notesMasterIdLst>
    <p:notesMasterId r:id="rId23"/>
  </p:notesMasterIdLst>
  <p:handoutMasterIdLst>
    <p:handoutMasterId r:id="rId24"/>
  </p:handoutMasterIdLst>
  <p:sldIdLst>
    <p:sldId id="480" r:id="rId2"/>
    <p:sldId id="677" r:id="rId3"/>
    <p:sldId id="678" r:id="rId4"/>
    <p:sldId id="560" r:id="rId5"/>
    <p:sldId id="561" r:id="rId6"/>
    <p:sldId id="657" r:id="rId7"/>
    <p:sldId id="662" r:id="rId8"/>
    <p:sldId id="676" r:id="rId9"/>
    <p:sldId id="628" r:id="rId10"/>
    <p:sldId id="629" r:id="rId11"/>
    <p:sldId id="679" r:id="rId12"/>
    <p:sldId id="680" r:id="rId13"/>
    <p:sldId id="681" r:id="rId14"/>
    <p:sldId id="682" r:id="rId15"/>
    <p:sldId id="683" r:id="rId16"/>
    <p:sldId id="684" r:id="rId17"/>
    <p:sldId id="685" r:id="rId18"/>
    <p:sldId id="549" r:id="rId19"/>
    <p:sldId id="686" r:id="rId20"/>
    <p:sldId id="688" r:id="rId21"/>
    <p:sldId id="68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892F"/>
    <a:srgbClr val="E59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397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2296" y="-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E2D4D-C57D-8848-AA51-D4449EC8FD7B}" type="datetimeFigureOut">
              <a:rPr lang="en-US" smtClean="0"/>
              <a:t>6/8/22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35C46-231D-F543-8331-EE1225E88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575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E8700-AE45-E94B-8BB9-25EE09D0A2ED}" type="datetimeFigureOut">
              <a:rPr lang="en-US" smtClean="0"/>
              <a:t>6/8/22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86490-B2CE-474F-841F-00395472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114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Text Box 1"/>
          <p:cNvSpPr txBox="1">
            <a:spLocks noChangeArrowheads="1"/>
          </p:cNvSpPr>
          <p:nvPr/>
        </p:nvSpPr>
        <p:spPr bwMode="auto">
          <a:xfrm>
            <a:off x="1400736" y="914978"/>
            <a:ext cx="4055129" cy="31331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16179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Text Box 1"/>
          <p:cNvSpPr txBox="1">
            <a:spLocks noChangeArrowheads="1"/>
          </p:cNvSpPr>
          <p:nvPr/>
        </p:nvSpPr>
        <p:spPr bwMode="auto">
          <a:xfrm>
            <a:off x="1400736" y="914978"/>
            <a:ext cx="4055129" cy="31331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23040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6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400736" y="914978"/>
            <a:ext cx="4055129" cy="31331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9218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400736" y="914978"/>
            <a:ext cx="4055129" cy="31331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9218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400736" y="914978"/>
            <a:ext cx="4055129" cy="31331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10242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Text Box 1"/>
          <p:cNvSpPr txBox="1">
            <a:spLocks noChangeArrowheads="1"/>
          </p:cNvSpPr>
          <p:nvPr/>
        </p:nvSpPr>
        <p:spPr bwMode="auto">
          <a:xfrm>
            <a:off x="1400736" y="914978"/>
            <a:ext cx="4055129" cy="31331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16281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Text Box 1"/>
          <p:cNvSpPr txBox="1">
            <a:spLocks noChangeArrowheads="1"/>
          </p:cNvSpPr>
          <p:nvPr/>
        </p:nvSpPr>
        <p:spPr bwMode="auto">
          <a:xfrm>
            <a:off x="1400736" y="914978"/>
            <a:ext cx="4055129" cy="31331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1576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ext Box 1"/>
          <p:cNvSpPr txBox="1">
            <a:spLocks noChangeArrowheads="1"/>
          </p:cNvSpPr>
          <p:nvPr/>
        </p:nvSpPr>
        <p:spPr bwMode="auto">
          <a:xfrm>
            <a:off x="1400736" y="914978"/>
            <a:ext cx="4055129" cy="31331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15872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ext Box 1"/>
          <p:cNvSpPr txBox="1">
            <a:spLocks noChangeArrowheads="1"/>
          </p:cNvSpPr>
          <p:nvPr/>
        </p:nvSpPr>
        <p:spPr bwMode="auto">
          <a:xfrm>
            <a:off x="1400736" y="914978"/>
            <a:ext cx="4055129" cy="31331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15872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Text Box 1"/>
          <p:cNvSpPr txBox="1">
            <a:spLocks noChangeArrowheads="1"/>
          </p:cNvSpPr>
          <p:nvPr/>
        </p:nvSpPr>
        <p:spPr bwMode="auto">
          <a:xfrm>
            <a:off x="1400736" y="914978"/>
            <a:ext cx="4055129" cy="31331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23142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Text Box 1"/>
          <p:cNvSpPr txBox="1">
            <a:spLocks noChangeArrowheads="1"/>
          </p:cNvSpPr>
          <p:nvPr/>
        </p:nvSpPr>
        <p:spPr bwMode="auto">
          <a:xfrm>
            <a:off x="1400736" y="914978"/>
            <a:ext cx="4055129" cy="31331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23142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Text Box 1"/>
          <p:cNvSpPr txBox="1">
            <a:spLocks noChangeArrowheads="1"/>
          </p:cNvSpPr>
          <p:nvPr/>
        </p:nvSpPr>
        <p:spPr bwMode="auto">
          <a:xfrm>
            <a:off x="1400736" y="914978"/>
            <a:ext cx="4055129" cy="31331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22733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Text Box 1"/>
          <p:cNvSpPr txBox="1">
            <a:spLocks noChangeArrowheads="1"/>
          </p:cNvSpPr>
          <p:nvPr/>
        </p:nvSpPr>
        <p:spPr bwMode="auto">
          <a:xfrm>
            <a:off x="1400736" y="914978"/>
            <a:ext cx="4055129" cy="31331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22835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9637-1FA8-9D41-A448-9C0075BF22A3}" type="datetime1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V. Kotwal, Pune, 9 June 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6B54-366C-C44C-A400-13D108734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9750A-4028-244F-851B-92CC982AF1E1}" type="datetime1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V. Kotwal, Pune, 9 June 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6B54-366C-C44C-A400-13D108734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E5F6-B451-7149-B76F-C09B082F5057}" type="datetime1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V. Kotwal, Pune, 9 June 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6B54-366C-C44C-A400-13D108734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1DF6-DC2B-8647-A61F-C1353B92A4FB}" type="datetime1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V. Kotwal, Pune, 9 June 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6B54-366C-C44C-A400-13D108734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0454-F846-6643-9D14-B32B3FB65E32}" type="datetime1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V. Kotwal, Pune, 9 June 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87C-65A5-496D-87B3-2194CD173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9327-533D-1F41-9FCA-6A7E74FC0133}" type="datetime1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V. Kotwal, Pune, 9 June 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6B54-366C-C44C-A400-13D108734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4F0B-E8BE-6240-B102-ECCA404609EC}" type="datetime1">
              <a:rPr lang="en-US" smtClean="0"/>
              <a:t>6/8/22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V. Kotwal, Pune, 9 June 22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6B54-366C-C44C-A400-13D108734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FC5F-C0EC-5442-9497-ED0848DE62D9}" type="datetime1">
              <a:rPr lang="en-US" smtClean="0"/>
              <a:t>6/8/22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V. Kotwal, Pune, 9 June 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6B54-366C-C44C-A400-13D108734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39FA-E9E7-454D-BA0A-E72381A5CED4}" type="datetime1">
              <a:rPr lang="en-US" smtClean="0"/>
              <a:t>6/8/22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V. Kotwal, Pune, 9 June 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6B54-366C-C44C-A400-13D108734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A4AC-E0EE-3D48-BD5F-2B38C3F60D82}" type="datetime1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V. Kotwal, Pune, 9 June 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6B54-366C-C44C-A400-13D108734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2C26-D3AA-634A-A835-101E9BDB8215}" type="datetime1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V. Kotwal, Pune, 9 June 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6B54-366C-C44C-A400-13D108734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4BBCC-BB35-3848-965C-96A5807BCF6E}" type="datetime1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68015"/>
            <a:ext cx="3048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A. V. Kotwal, Pune, 9 June 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B6B54-366C-C44C-A400-13D108734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hyperlink" Target="https://physics.duke.edu/news/capturing-secrets-universe-silicon-chip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" y="-141446"/>
            <a:ext cx="9143999" cy="139175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660066"/>
                </a:solidFill>
              </a:rPr>
              <a:t>T</a:t>
            </a:r>
            <a:r>
              <a:rPr lang="en-US" sz="3600" dirty="0" smtClean="0">
                <a:solidFill>
                  <a:srgbClr val="660066"/>
                </a:solidFill>
              </a:rPr>
              <a:t>he Higgs is Not Enough </a:t>
            </a:r>
            <a:r>
              <a:rPr lang="en-US" sz="3600" dirty="0">
                <a:solidFill>
                  <a:schemeClr val="accent6"/>
                </a:solidFill>
              </a:rPr>
              <a:t/>
            </a:r>
            <a:br>
              <a:rPr lang="en-US" sz="3600" dirty="0">
                <a:solidFill>
                  <a:schemeClr val="accent6"/>
                </a:solidFill>
              </a:rPr>
            </a:br>
            <a:r>
              <a:rPr lang="en-US" sz="3600" dirty="0" smtClean="0">
                <a:solidFill>
                  <a:schemeClr val="accent6"/>
                </a:solidFill>
              </a:rPr>
              <a:t>Verdict from the Heavyweight W boson</a:t>
            </a:r>
            <a:endParaRPr lang="en-US" sz="3600" dirty="0">
              <a:solidFill>
                <a:schemeClr val="accent6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904968" y="5954888"/>
            <a:ext cx="6206095" cy="100188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08000"/>
                </a:solidFill>
              </a:rPr>
              <a:t>Ashutosh Kotwal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08000"/>
                </a:solidFill>
              </a:rPr>
              <a:t>Duke University</a:t>
            </a: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2" name="Picture 1" descr="science_0408_c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09" y="1270500"/>
            <a:ext cx="3601524" cy="4585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idx="10"/>
          </p:nvPr>
        </p:nvSpPr>
        <p:spPr>
          <a:xfrm>
            <a:off x="-2" y="6483349"/>
            <a:ext cx="3245557" cy="365125"/>
          </a:xfrm>
        </p:spPr>
        <p:txBody>
          <a:bodyPr/>
          <a:lstStyle/>
          <a:p>
            <a:r>
              <a:rPr lang="en-US" smtClean="0"/>
              <a:t>A. V. Kotwal, Pune, 9 June 22</a:t>
            </a:r>
            <a:endParaRPr lang="en-US" dirty="0"/>
          </a:p>
        </p:txBody>
      </p:sp>
      <p:sp>
        <p:nvSpPr>
          <p:cNvPr id="1003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71040" y="-131054"/>
            <a:ext cx="7807680" cy="838169"/>
          </a:xfrm>
          <a:ln/>
        </p:spPr>
        <p:txBody>
          <a:bodyPr tIns="22401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500">
                <a:solidFill>
                  <a:srgbClr val="DC2300"/>
                </a:solidFill>
              </a:rPr>
              <a:t>W Boson Mass Measurements from Different Experiments</a:t>
            </a:r>
          </a:p>
        </p:txBody>
      </p:sp>
      <p:sp>
        <p:nvSpPr>
          <p:cNvPr id="100354" name="AutoShape 2"/>
          <p:cNvSpPr>
            <a:spLocks noChangeArrowheads="1"/>
          </p:cNvSpPr>
          <p:nvPr/>
        </p:nvSpPr>
        <p:spPr bwMode="auto">
          <a:xfrm>
            <a:off x="3461761" y="4212443"/>
            <a:ext cx="816480" cy="326914"/>
          </a:xfrm>
          <a:prstGeom prst="roundRect">
            <a:avLst>
              <a:gd name="adj" fmla="val 440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0355" name="AutoShape 3"/>
          <p:cNvSpPr>
            <a:spLocks noChangeArrowheads="1"/>
          </p:cNvSpPr>
          <p:nvPr/>
        </p:nvSpPr>
        <p:spPr bwMode="auto">
          <a:xfrm>
            <a:off x="4681440" y="4666090"/>
            <a:ext cx="781920" cy="335556"/>
          </a:xfrm>
          <a:prstGeom prst="roundRect">
            <a:avLst>
              <a:gd name="adj" fmla="val 431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847010" y="5588406"/>
            <a:ext cx="7693920" cy="78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9201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r>
              <a:rPr lang="en-US" dirty="0">
                <a:solidFill>
                  <a:srgbClr val="800080"/>
                </a:solidFill>
              </a:rPr>
              <a:t>SM expectation: M</a:t>
            </a:r>
            <a:r>
              <a:rPr lang="en-US" baseline="-33000" dirty="0">
                <a:solidFill>
                  <a:srgbClr val="800080"/>
                </a:solidFill>
              </a:rPr>
              <a:t>W</a:t>
            </a:r>
            <a:r>
              <a:rPr lang="en-US" dirty="0">
                <a:solidFill>
                  <a:srgbClr val="800080"/>
                </a:solidFill>
              </a:rPr>
              <a:t> = 80,357 </a:t>
            </a:r>
            <a:r>
              <a:rPr lang="en-US" sz="3300" dirty="0">
                <a:solidFill>
                  <a:srgbClr val="800080"/>
                </a:solidFill>
                <a:latin typeface="Gabriola" charset="0"/>
                <a:cs typeface="Gabriola" charset="0"/>
              </a:rPr>
              <a:t>±</a:t>
            </a:r>
            <a:r>
              <a:rPr lang="en-US" dirty="0">
                <a:solidFill>
                  <a:srgbClr val="800080"/>
                </a:solidFill>
              </a:rPr>
              <a:t> 4</a:t>
            </a:r>
            <a:r>
              <a:rPr lang="en-US" baseline="-33000" dirty="0">
                <a:solidFill>
                  <a:srgbClr val="800080"/>
                </a:solidFill>
              </a:rPr>
              <a:t>inputs</a:t>
            </a:r>
            <a:r>
              <a:rPr lang="en-US" dirty="0">
                <a:solidFill>
                  <a:srgbClr val="800080"/>
                </a:solidFill>
              </a:rPr>
              <a:t> </a:t>
            </a:r>
            <a:r>
              <a:rPr lang="en-US" sz="3300" dirty="0">
                <a:solidFill>
                  <a:srgbClr val="800080"/>
                </a:solidFill>
                <a:latin typeface="Gabriola" charset="0"/>
                <a:cs typeface="Gabriola" charset="0"/>
              </a:rPr>
              <a:t>±</a:t>
            </a:r>
            <a:r>
              <a:rPr lang="en-US" dirty="0">
                <a:solidFill>
                  <a:srgbClr val="800080"/>
                </a:solidFill>
              </a:rPr>
              <a:t> 4</a:t>
            </a:r>
            <a:r>
              <a:rPr lang="en-US" baseline="-33000" dirty="0">
                <a:solidFill>
                  <a:srgbClr val="800080"/>
                </a:solidFill>
              </a:rPr>
              <a:t>theory</a:t>
            </a:r>
            <a:r>
              <a:rPr lang="en-US" dirty="0">
                <a:solidFill>
                  <a:srgbClr val="800080"/>
                </a:solidFill>
              </a:rPr>
              <a:t> </a:t>
            </a:r>
            <a:r>
              <a:rPr lang="en-US" dirty="0" smtClean="0">
                <a:solidFill>
                  <a:srgbClr val="800080"/>
                </a:solidFill>
              </a:rPr>
              <a:t>MeV</a:t>
            </a:r>
            <a:r>
              <a:rPr lang="en-US" sz="1800" dirty="0" smtClean="0"/>
              <a:t>  </a:t>
            </a:r>
            <a:endParaRPr lang="en-US" sz="1800" dirty="0"/>
          </a:p>
        </p:txBody>
      </p:sp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80" y="612065"/>
            <a:ext cx="6528960" cy="517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7826400" y="4558079"/>
            <a:ext cx="781920" cy="256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6001" rIns="0" bIns="0"/>
          <a:lstStyle>
            <a:lvl1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r>
              <a:rPr lang="en-US" sz="1800" dirty="0">
                <a:solidFill>
                  <a:srgbClr val="7E0021"/>
                </a:solidFill>
              </a:rPr>
              <a:t>Fig. </a:t>
            </a:r>
            <a:r>
              <a:rPr lang="en-US" sz="1800" dirty="0" smtClean="0">
                <a:solidFill>
                  <a:srgbClr val="7E0021"/>
                </a:solidFill>
              </a:rPr>
              <a:t>5</a:t>
            </a:r>
          </a:p>
          <a:p>
            <a:r>
              <a:rPr lang="en-US" sz="1800" dirty="0">
                <a:solidFill>
                  <a:srgbClr val="7E0021"/>
                </a:solidFill>
              </a:rPr>
              <a:t>f</a:t>
            </a:r>
            <a:r>
              <a:rPr lang="en-US" sz="1800" dirty="0" smtClean="0">
                <a:solidFill>
                  <a:srgbClr val="7E0021"/>
                </a:solidFill>
              </a:rPr>
              <a:t>rom paper</a:t>
            </a:r>
            <a:endParaRPr lang="en-US" sz="1800" dirty="0">
              <a:solidFill>
                <a:srgbClr val="7E002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idx="10"/>
          </p:nvPr>
        </p:nvSpPr>
        <p:spPr>
          <a:xfrm>
            <a:off x="19759" y="6525682"/>
            <a:ext cx="3903132" cy="365125"/>
          </a:xfrm>
        </p:spPr>
        <p:txBody>
          <a:bodyPr/>
          <a:lstStyle/>
          <a:p>
            <a:r>
              <a:rPr lang="en-US" dirty="0" smtClean="0"/>
              <a:t>A. V. Kotwal, Public Lecture Pune, 10 June 22</a:t>
            </a:r>
            <a:endParaRPr lang="en-US" dirty="0"/>
          </a:p>
        </p:txBody>
      </p:sp>
      <p:sp>
        <p:nvSpPr>
          <p:cNvPr id="1024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51681" y="14401"/>
            <a:ext cx="5947200" cy="669671"/>
          </a:xfrm>
          <a:ln/>
        </p:spPr>
        <p:txBody>
          <a:bodyPr tIns="256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US" sz="2900" dirty="0" smtClean="0">
                <a:solidFill>
                  <a:srgbClr val="FF0000"/>
                </a:solidFill>
              </a:rPr>
              <a:t>What’s Next? </a:t>
            </a:r>
            <a:endParaRPr lang="en-US" sz="2900" dirty="0">
              <a:solidFill>
                <a:srgbClr val="FF0000"/>
              </a:solidFill>
            </a:endParaRPr>
          </a:p>
        </p:txBody>
      </p:sp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7377121" y="4683372"/>
            <a:ext cx="41760" cy="66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9201" rIns="0" bIns="0"/>
          <a:lstStyle/>
          <a:p>
            <a:endParaRPr lang="en-US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" y="1441592"/>
            <a:ext cx="9142560" cy="514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197280" y="705675"/>
            <a:ext cx="7037280" cy="33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20802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r>
              <a:rPr lang="en-US" dirty="0">
                <a:solidFill>
                  <a:srgbClr val="993366"/>
                </a:solidFill>
              </a:rPr>
              <a:t>Citations in </a:t>
            </a:r>
            <a:r>
              <a:rPr lang="en-US" dirty="0" smtClean="0">
                <a:solidFill>
                  <a:srgbClr val="993366"/>
                </a:solidFill>
              </a:rPr>
              <a:t>2 months </a:t>
            </a:r>
            <a:r>
              <a:rPr lang="en-US" dirty="0">
                <a:solidFill>
                  <a:srgbClr val="993366"/>
                </a:solidFill>
              </a:rPr>
              <a:t>since publication (April 8, 2022): </a:t>
            </a:r>
            <a:r>
              <a:rPr lang="en-US" dirty="0" smtClean="0">
                <a:solidFill>
                  <a:srgbClr val="993366"/>
                </a:solidFill>
              </a:rPr>
              <a:t>133</a:t>
            </a:r>
            <a:endParaRPr lang="en-US" dirty="0">
              <a:solidFill>
                <a:srgbClr val="993366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84488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The Heavyweight W boson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&amp;</a:t>
            </a:r>
            <a:br>
              <a:rPr lang="en-US" dirty="0" smtClean="0"/>
            </a:br>
            <a:r>
              <a:rPr lang="en-US" dirty="0" smtClean="0"/>
              <a:t>      The Mystery of the Missing </a:t>
            </a:r>
            <a:br>
              <a:rPr lang="en-US" dirty="0" smtClean="0"/>
            </a:br>
            <a:r>
              <a:rPr lang="en-US" dirty="0" err="1" smtClean="0"/>
              <a:t>AntiMatter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374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635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Matter-</a:t>
            </a:r>
            <a:r>
              <a:rPr lang="en-US" dirty="0" err="1" smtClean="0"/>
              <a:t>AntiMatter</a:t>
            </a:r>
            <a:r>
              <a:rPr lang="en-US" dirty="0" smtClean="0"/>
              <a:t> Symmetry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889" y="1163640"/>
            <a:ext cx="8692444" cy="5595582"/>
          </a:xfrm>
        </p:spPr>
        <p:txBody>
          <a:bodyPr>
            <a:normAutofit/>
          </a:bodyPr>
          <a:lstStyle/>
          <a:p>
            <a:r>
              <a:rPr lang="en-US" dirty="0" smtClean="0"/>
              <a:t>Laws of nature have been proven to be (almost) exactly identical for matter and antimatter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There should be equal amounts of matter and antimatter in the Universe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Where is the </a:t>
            </a:r>
            <a:r>
              <a:rPr lang="en-US" i="1" dirty="0" smtClean="0">
                <a:solidFill>
                  <a:schemeClr val="accent2"/>
                </a:solidFill>
              </a:rPr>
              <a:t>MISSING</a:t>
            </a:r>
            <a:r>
              <a:rPr lang="en-US" dirty="0" smtClean="0">
                <a:solidFill>
                  <a:schemeClr val="accent2"/>
                </a:solidFill>
              </a:rPr>
              <a:t> antimatter?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i="1" dirty="0" smtClean="0"/>
              <a:t>WE</a:t>
            </a:r>
            <a:r>
              <a:rPr lang="en-US" dirty="0" smtClean="0"/>
              <a:t> need an excess of matter over antimatter in order for galaxies, stars, planets and </a:t>
            </a:r>
            <a:r>
              <a:rPr lang="en-US" i="1" dirty="0" smtClean="0"/>
              <a:t>us</a:t>
            </a:r>
            <a:r>
              <a:rPr lang="en-US" dirty="0" smtClean="0"/>
              <a:t> to exist…</a:t>
            </a:r>
          </a:p>
        </p:txBody>
      </p:sp>
    </p:spTree>
    <p:extLst>
      <p:ext uri="{BB962C8B-B14F-4D97-AF65-F5344CB8AC3E}">
        <p14:creationId xmlns:p14="http://schemas.microsoft.com/office/powerpoint/2010/main" val="3433978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4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Sakharov Conditions for Matter Excess </a:t>
            </a:r>
            <a:endParaRPr lang="en-US" dirty="0"/>
          </a:p>
        </p:txBody>
      </p:sp>
      <p:pic>
        <p:nvPicPr>
          <p:cNvPr id="4" name="Content Placeholder 3" descr="Sakharov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39560"/>
          <a:stretch/>
        </p:blipFill>
        <p:spPr>
          <a:xfrm>
            <a:off x="273757" y="1600200"/>
            <a:ext cx="8229600" cy="4525963"/>
          </a:xfrm>
        </p:spPr>
      </p:pic>
      <p:sp>
        <p:nvSpPr>
          <p:cNvPr id="6" name="TextBox 5"/>
          <p:cNvSpPr txBox="1"/>
          <p:nvPr/>
        </p:nvSpPr>
        <p:spPr>
          <a:xfrm>
            <a:off x="3901384" y="1495781"/>
            <a:ext cx="494628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Andrei Sakharov calculated three conditions that must exist in early Universe for creation of matter excess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chemeClr val="accent2"/>
                </a:solidFill>
              </a:rPr>
              <a:t>The Standard Model of Particle Physics satisfies only </a:t>
            </a:r>
            <a:r>
              <a:rPr lang="en-US" sz="3600" dirty="0" smtClean="0">
                <a:solidFill>
                  <a:schemeClr val="accent2"/>
                </a:solidFill>
              </a:rPr>
              <a:t>one </a:t>
            </a:r>
            <a:r>
              <a:rPr lang="en-US" sz="2800" dirty="0" smtClean="0">
                <a:solidFill>
                  <a:schemeClr val="accent2"/>
                </a:solidFill>
              </a:rPr>
              <a:t>of these conditions</a:t>
            </a:r>
          </a:p>
          <a:p>
            <a:endParaRPr lang="en-US" sz="2000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661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4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Sakharov Conditions for Matter Excess </a:t>
            </a:r>
            <a:endParaRPr lang="en-US" dirty="0"/>
          </a:p>
        </p:txBody>
      </p:sp>
      <p:pic>
        <p:nvPicPr>
          <p:cNvPr id="4" name="Content Placeholder 3" descr="Sakharov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39560"/>
          <a:stretch/>
        </p:blipFill>
        <p:spPr>
          <a:xfrm>
            <a:off x="273757" y="1600200"/>
            <a:ext cx="8229600" cy="4525963"/>
          </a:xfrm>
        </p:spPr>
      </p:pic>
      <p:sp>
        <p:nvSpPr>
          <p:cNvPr id="6" name="TextBox 5"/>
          <p:cNvSpPr txBox="1"/>
          <p:nvPr/>
        </p:nvSpPr>
        <p:spPr>
          <a:xfrm>
            <a:off x="3901384" y="1495781"/>
            <a:ext cx="505917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66"/>
                </a:solidFill>
              </a:rPr>
              <a:t>If the Higgs boson had a partner </a:t>
            </a:r>
          </a:p>
          <a:p>
            <a:endParaRPr lang="en-US" sz="2800" dirty="0">
              <a:solidFill>
                <a:srgbClr val="660066"/>
              </a:solidFill>
            </a:endParaRPr>
          </a:p>
          <a:p>
            <a:r>
              <a:rPr lang="en-US" sz="2800" dirty="0" smtClean="0">
                <a:solidFill>
                  <a:srgbClr val="660066"/>
                </a:solidFill>
              </a:rPr>
              <a:t>i.e. a second Higgs-like particle existed</a:t>
            </a:r>
            <a:r>
              <a:rPr lang="mr-IN" sz="2800" dirty="0" smtClean="0">
                <a:solidFill>
                  <a:srgbClr val="660066"/>
                </a:solidFill>
              </a:rPr>
              <a:t>…</a:t>
            </a:r>
            <a:endParaRPr lang="en-US" sz="2800" dirty="0" smtClean="0">
              <a:solidFill>
                <a:srgbClr val="660066"/>
              </a:solidFill>
            </a:endParaRP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008000"/>
                </a:solidFill>
              </a:rPr>
              <a:t>The second Sakharov condition can be satisfied  !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421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0"/>
            <a:ext cx="8229600" cy="89658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Higgs Condensation after Big Bang </a:t>
            </a:r>
            <a:br>
              <a:rPr lang="en-US" sz="3600" dirty="0" smtClean="0"/>
            </a:br>
            <a:r>
              <a:rPr lang="en-US" sz="3600" dirty="0" smtClean="0">
                <a:solidFill>
                  <a:srgbClr val="FF6600"/>
                </a:solidFill>
              </a:rPr>
              <a:t>aided by Higgs-like Partner</a:t>
            </a:r>
            <a:endParaRPr lang="en-US" sz="3600" dirty="0">
              <a:solidFill>
                <a:srgbClr val="FF6600"/>
              </a:solidFill>
            </a:endParaRPr>
          </a:p>
        </p:txBody>
      </p:sp>
      <p:pic>
        <p:nvPicPr>
          <p:cNvPr id="4" name="Content Placeholder 3" descr="higgsBubbl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22" r="-9122"/>
          <a:stretch>
            <a:fillRect/>
          </a:stretch>
        </p:blipFill>
        <p:spPr>
          <a:xfrm>
            <a:off x="457200" y="1614311"/>
            <a:ext cx="8229600" cy="4525963"/>
          </a:xfrm>
        </p:spPr>
      </p:pic>
      <p:sp>
        <p:nvSpPr>
          <p:cNvPr id="3" name="TextBox 2"/>
          <p:cNvSpPr txBox="1"/>
          <p:nvPr/>
        </p:nvSpPr>
        <p:spPr>
          <a:xfrm>
            <a:off x="352780" y="1143001"/>
            <a:ext cx="750157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Higgs droplets form and expand, filling the whole Universe</a:t>
            </a:r>
          </a:p>
          <a:p>
            <a:endParaRPr lang="en-US" sz="2400" dirty="0" smtClean="0">
              <a:solidFill>
                <a:srgbClr val="660066"/>
              </a:solidFill>
            </a:endParaRPr>
          </a:p>
          <a:p>
            <a:r>
              <a:rPr lang="en-US" sz="2400" dirty="0" smtClean="0">
                <a:solidFill>
                  <a:srgbClr val="660066"/>
                </a:solidFill>
              </a:rPr>
              <a:t>Satisfies second Sakharov Condition</a:t>
            </a:r>
            <a:endParaRPr lang="en-US" sz="24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00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0"/>
            <a:ext cx="8229600" cy="89658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Higgs Condensation after Big Bang </a:t>
            </a:r>
            <a:br>
              <a:rPr lang="en-US" sz="3600" dirty="0" smtClean="0"/>
            </a:br>
            <a:r>
              <a:rPr lang="en-US" sz="3600" dirty="0" smtClean="0">
                <a:solidFill>
                  <a:srgbClr val="FF6600"/>
                </a:solidFill>
              </a:rPr>
              <a:t>aided by Higgs-like Partner</a:t>
            </a:r>
            <a:endParaRPr lang="en-US" sz="3600" dirty="0">
              <a:solidFill>
                <a:srgbClr val="FF6600"/>
              </a:solidFill>
            </a:endParaRPr>
          </a:p>
        </p:txBody>
      </p:sp>
      <p:pic>
        <p:nvPicPr>
          <p:cNvPr id="4" name="Content Placeholder 3" descr="higgsBubbl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22" r="-9122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352780" y="1128890"/>
            <a:ext cx="750157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Higgs droplets form and expand, filling the whole Universe</a:t>
            </a:r>
          </a:p>
          <a:p>
            <a:endParaRPr lang="en-US" sz="2400" dirty="0" smtClean="0">
              <a:solidFill>
                <a:srgbClr val="660066"/>
              </a:solidFill>
            </a:endParaRPr>
          </a:p>
          <a:p>
            <a:r>
              <a:rPr lang="en-US" sz="2400" dirty="0" smtClean="0">
                <a:solidFill>
                  <a:srgbClr val="660066"/>
                </a:solidFill>
              </a:rPr>
              <a:t>Satisfies second Sakharov Condition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444" y="5912553"/>
            <a:ext cx="8960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366FF"/>
                </a:solidFill>
              </a:rPr>
              <a:t>Higgs-like partner’s existence increases the W boson mass by the observed 0.1%  </a:t>
            </a:r>
            <a:endParaRPr lang="en-US" sz="28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580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4564"/>
            <a:ext cx="8228160" cy="646628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900" dirty="0">
                <a:solidFill>
                  <a:srgbClr val="C5000B"/>
                </a:solidFill>
              </a:rPr>
              <a:t>Dark Matter Particles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99" r="-17799"/>
          <a:stretch>
            <a:fillRect/>
          </a:stretch>
        </p:blipFill>
        <p:spPr bwMode="auto">
          <a:xfrm>
            <a:off x="-424800" y="734477"/>
            <a:ext cx="5938561" cy="315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-17799" r="-1779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961" y="681192"/>
            <a:ext cx="2939040" cy="362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97" r="-15697"/>
          <a:stretch>
            <a:fillRect/>
          </a:stretch>
        </p:blipFill>
        <p:spPr bwMode="auto">
          <a:xfrm>
            <a:off x="138240" y="3993540"/>
            <a:ext cx="4792320" cy="285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-15697" r="-1569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919040" y="4470292"/>
            <a:ext cx="3705120" cy="122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9201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r>
              <a:rPr lang="en-US" dirty="0">
                <a:solidFill>
                  <a:srgbClr val="660066"/>
                </a:solidFill>
              </a:rPr>
              <a:t>A consistent hypothesis is the </a:t>
            </a:r>
          </a:p>
          <a:p>
            <a:r>
              <a:rPr lang="en-US" dirty="0">
                <a:solidFill>
                  <a:srgbClr val="660066"/>
                </a:solidFill>
              </a:rPr>
              <a:t>existence of </a:t>
            </a:r>
            <a:r>
              <a:rPr lang="en-US" dirty="0" smtClean="0">
                <a:solidFill>
                  <a:srgbClr val="660066"/>
                </a:solidFill>
              </a:rPr>
              <a:t>new </a:t>
            </a:r>
            <a:r>
              <a:rPr lang="en-US" dirty="0">
                <a:solidFill>
                  <a:srgbClr val="660066"/>
                </a:solidFill>
              </a:rPr>
              <a:t>particles beyond the Standard </a:t>
            </a:r>
            <a:r>
              <a:rPr lang="en-US" dirty="0" smtClean="0">
                <a:solidFill>
                  <a:srgbClr val="660066"/>
                </a:solidFill>
              </a:rPr>
              <a:t>Model</a:t>
            </a:r>
          </a:p>
          <a:p>
            <a:endParaRPr lang="en-US" dirty="0">
              <a:solidFill>
                <a:srgbClr val="FF3333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 boson mass is sensitive to new, dark matter particles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V. Kotwal, Pune, 9 June 22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73486" y="1848540"/>
            <a:ext cx="8275404" cy="2695225"/>
          </a:xfrm>
          <a:ln/>
        </p:spPr>
        <p:txBody>
          <a:bodyPr tIns="22401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500" dirty="0" smtClean="0">
                <a:solidFill>
                  <a:srgbClr val="008000"/>
                </a:solidFill>
              </a:rPr>
              <a:t>My Next Research Project</a:t>
            </a:r>
            <a:br>
              <a:rPr lang="en-US" sz="2500" dirty="0" smtClean="0">
                <a:solidFill>
                  <a:srgbClr val="008000"/>
                </a:solidFill>
              </a:rPr>
            </a:br>
            <a:r>
              <a:rPr lang="en-US" sz="2500" dirty="0">
                <a:solidFill>
                  <a:srgbClr val="008000"/>
                </a:solidFill>
              </a:rPr>
              <a:t/>
            </a:r>
            <a:br>
              <a:rPr lang="en-US" sz="2500" dirty="0">
                <a:solidFill>
                  <a:srgbClr val="008000"/>
                </a:solidFill>
              </a:rPr>
            </a:br>
            <a:r>
              <a:rPr lang="en-US" sz="2500" dirty="0" smtClean="0">
                <a:solidFill>
                  <a:srgbClr val="008000"/>
                </a:solidFill>
              </a:rPr>
              <a:t/>
            </a:r>
            <a:br>
              <a:rPr lang="en-US" sz="2500" dirty="0" smtClean="0">
                <a:solidFill>
                  <a:srgbClr val="008000"/>
                </a:solidFill>
              </a:rPr>
            </a:b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Detect Dark </a:t>
            </a:r>
            <a:r>
              <a:rPr lang="en-US" sz="2500" dirty="0">
                <a:solidFill>
                  <a:schemeClr val="accent2">
                    <a:lumMod val="75000"/>
                  </a:schemeClr>
                </a:solidFill>
              </a:rPr>
              <a:t>Matter Production at Large Hadron Collider (LHC)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A. V. Kotwal, Public Lecture Pune, 10 June 22</a:t>
            </a:r>
            <a:endParaRPr lang="en-US"/>
          </a:p>
        </p:txBody>
      </p:sp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671040" y="46085"/>
            <a:ext cx="7807680" cy="97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802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/>
            <a:r>
              <a:rPr lang="en-US" sz="3300"/>
              <a:t> </a:t>
            </a:r>
            <a:r>
              <a:rPr lang="en-US" sz="2900">
                <a:solidFill>
                  <a:srgbClr val="DC2300"/>
                </a:solidFill>
              </a:rPr>
              <a:t>Collider Detector at Fermilab (CDF)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1" y="1352303"/>
            <a:ext cx="7086240" cy="493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7765920" y="2812616"/>
            <a:ext cx="1156320" cy="92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7601" rIns="0" bIns="0"/>
          <a:lstStyle>
            <a:lvl1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r>
              <a:rPr lang="en-US" sz="2000"/>
              <a:t>Central</a:t>
            </a:r>
          </a:p>
          <a:p>
            <a:r>
              <a:rPr lang="en-US" sz="2000"/>
              <a:t>hadronic</a:t>
            </a:r>
          </a:p>
          <a:p>
            <a:r>
              <a:rPr lang="en-US" sz="2000"/>
              <a:t>calorimeter</a:t>
            </a: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 flipH="1" flipV="1">
            <a:off x="5042881" y="2671481"/>
            <a:ext cx="2659680" cy="630786"/>
          </a:xfrm>
          <a:prstGeom prst="line">
            <a:avLst/>
          </a:prstGeom>
          <a:noFill/>
          <a:ln w="3600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7790400" y="1528001"/>
            <a:ext cx="819360" cy="61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7601" rIns="0" bIns="0"/>
          <a:lstStyle>
            <a:lvl1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r>
              <a:rPr lang="en-US" sz="2000"/>
              <a:t>Muon</a:t>
            </a:r>
          </a:p>
          <a:p>
            <a:r>
              <a:rPr lang="en-US" sz="2000"/>
              <a:t>detector</a:t>
            </a: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 flipH="1" flipV="1">
            <a:off x="6078241" y="1579847"/>
            <a:ext cx="1638720" cy="241945"/>
          </a:xfrm>
          <a:prstGeom prst="line">
            <a:avLst/>
          </a:prstGeom>
          <a:noFill/>
          <a:ln w="3600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7776001" y="5586347"/>
            <a:ext cx="747360" cy="1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7601" rIns="0" bIns="0"/>
          <a:lstStyle>
            <a:lvl1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r>
              <a:rPr lang="en-US" sz="2000" dirty="0" smtClean="0"/>
              <a:t>Drift </a:t>
            </a:r>
          </a:p>
          <a:p>
            <a:r>
              <a:rPr lang="en-US" sz="2000" dirty="0" smtClean="0"/>
              <a:t>chamber</a:t>
            </a:r>
            <a:endParaRPr lang="en-US" sz="2000" dirty="0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H="1" flipV="1">
            <a:off x="5148001" y="3204337"/>
            <a:ext cx="2479680" cy="1391186"/>
          </a:xfrm>
          <a:prstGeom prst="line">
            <a:avLst/>
          </a:prstGeom>
          <a:noFill/>
          <a:ln w="3600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7734241" y="4347817"/>
            <a:ext cx="1189440" cy="650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7601" rIns="0" bIns="0"/>
          <a:lstStyle>
            <a:lvl1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r>
              <a:rPr lang="en-US" sz="2000"/>
              <a:t>Central EM</a:t>
            </a:r>
          </a:p>
          <a:p>
            <a:r>
              <a:rPr lang="en-US" sz="2000"/>
              <a:t>calorimeter</a:t>
            </a:r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 flipV="1">
            <a:off x="5146560" y="3609019"/>
            <a:ext cx="2593440" cy="2127104"/>
          </a:xfrm>
          <a:prstGeom prst="line">
            <a:avLst/>
          </a:prstGeom>
          <a:noFill/>
          <a:ln w="3600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71040" y="-126999"/>
            <a:ext cx="7807680" cy="838168"/>
          </a:xfrm>
          <a:ln/>
        </p:spPr>
        <p:txBody>
          <a:bodyPr tIns="22401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500">
                <a:solidFill>
                  <a:srgbClr val="008000"/>
                </a:solidFill>
              </a:rPr>
              <a:t>Dark Matter Production at Large Hadron Collider (LHC)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1" y="763015"/>
            <a:ext cx="9142560" cy="332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14281" y="4194920"/>
            <a:ext cx="8449920" cy="285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9201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r>
              <a:rPr lang="en-US" dirty="0">
                <a:solidFill>
                  <a:srgbClr val="660033"/>
                </a:solidFill>
              </a:rPr>
              <a:t>Explains </a:t>
            </a:r>
            <a:r>
              <a:rPr lang="en-US" dirty="0" smtClean="0">
                <a:solidFill>
                  <a:srgbClr val="660033"/>
                </a:solidFill>
              </a:rPr>
              <a:t>Dark Matter production by </a:t>
            </a:r>
            <a:r>
              <a:rPr lang="en-US" dirty="0">
                <a:solidFill>
                  <a:srgbClr val="660033"/>
                </a:solidFill>
              </a:rPr>
              <a:t>the Big Bang in the Universe</a:t>
            </a:r>
          </a:p>
          <a:p>
            <a:endParaRPr lang="en-US" dirty="0">
              <a:solidFill>
                <a:srgbClr val="004586"/>
              </a:solidFill>
            </a:endParaRPr>
          </a:p>
          <a:p>
            <a:r>
              <a:rPr lang="en-US" dirty="0">
                <a:solidFill>
                  <a:srgbClr val="004586"/>
                </a:solidFill>
              </a:rPr>
              <a:t>I have designed a silicon chip that uses Artificial Intelligence to </a:t>
            </a:r>
            <a:endParaRPr lang="en-US" dirty="0" smtClean="0">
              <a:solidFill>
                <a:srgbClr val="004586"/>
              </a:solidFill>
            </a:endParaRPr>
          </a:p>
          <a:p>
            <a:r>
              <a:rPr lang="en-US" dirty="0" smtClean="0">
                <a:solidFill>
                  <a:srgbClr val="004586"/>
                </a:solidFill>
              </a:rPr>
              <a:t>identify this process </a:t>
            </a:r>
            <a:r>
              <a:rPr lang="en-US" dirty="0">
                <a:solidFill>
                  <a:srgbClr val="004586"/>
                </a:solidFill>
              </a:rPr>
              <a:t>at the LHC</a:t>
            </a:r>
            <a:r>
              <a:rPr lang="en-US" dirty="0">
                <a:solidFill>
                  <a:srgbClr val="660033"/>
                </a:solidFill>
              </a:rPr>
              <a:t>	</a:t>
            </a:r>
          </a:p>
          <a:p>
            <a:r>
              <a:rPr lang="en-US" dirty="0">
                <a:solidFill>
                  <a:srgbClr val="660033"/>
                </a:solidFill>
              </a:rPr>
              <a:t>	Published in </a:t>
            </a:r>
            <a:r>
              <a:rPr lang="en-US" dirty="0">
                <a:solidFill>
                  <a:srgbClr val="990066"/>
                </a:solidFill>
              </a:rPr>
              <a:t>Nature Scientific Reports 11, </a:t>
            </a:r>
            <a:r>
              <a:rPr lang="en-US" dirty="0">
                <a:solidFill>
                  <a:srgbClr val="990066"/>
                </a:solidFill>
                <a:latin typeface="HelveticaNeue" charset="0"/>
                <a:cs typeface="HelveticaNeue" charset="0"/>
              </a:rPr>
              <a:t>18543 (2021)</a:t>
            </a:r>
          </a:p>
          <a:p>
            <a:pPr>
              <a:lnSpc>
                <a:spcPct val="97000"/>
              </a:lnSpc>
            </a:pPr>
            <a:endParaRPr lang="en-US" dirty="0">
              <a:solidFill>
                <a:srgbClr val="990066"/>
              </a:solidFill>
              <a:latin typeface="HelveticaNeue" charset="0"/>
              <a:cs typeface="HelveticaNeue" charset="0"/>
            </a:endParaRPr>
          </a:p>
          <a:p>
            <a:pPr>
              <a:lnSpc>
                <a:spcPct val="97000"/>
              </a:lnSpc>
            </a:pPr>
            <a:r>
              <a:rPr lang="en-US" dirty="0">
                <a:solidFill>
                  <a:srgbClr val="C5000B"/>
                </a:solidFill>
                <a:latin typeface="HelveticaNeue" charset="0"/>
                <a:cs typeface="HelveticaNeue" charset="0"/>
              </a:rPr>
              <a:t>Operates 100 times faster than latest computers</a:t>
            </a:r>
          </a:p>
          <a:p>
            <a:endParaRPr lang="en-US" dirty="0">
              <a:solidFill>
                <a:srgbClr val="660033"/>
              </a:solidFill>
            </a:endParaRPr>
          </a:p>
          <a:p>
            <a:endParaRPr lang="en-US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7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60" y="48965"/>
            <a:ext cx="8782560" cy="610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21743" y="6347921"/>
            <a:ext cx="7712640" cy="612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9201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r>
              <a:rPr lang="en-US">
                <a:hlinkClick r:id="rId4"/>
              </a:rPr>
              <a:t>https://physics.duke.edu/news/capturing-secrets-universe-silicon-chip</a:t>
            </a:r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"/>
          <p:cNvSpPr>
            <a:spLocks noGrp="1"/>
          </p:cNvSpPr>
          <p:nvPr>
            <p:ph type="ftr" idx="10"/>
          </p:nvPr>
        </p:nvSpPr>
        <p:spPr>
          <a:xfrm>
            <a:off x="33870" y="6511571"/>
            <a:ext cx="3381022" cy="365125"/>
          </a:xfrm>
        </p:spPr>
        <p:txBody>
          <a:bodyPr/>
          <a:lstStyle/>
          <a:p>
            <a:r>
              <a:rPr lang="en-US" dirty="0" smtClean="0"/>
              <a:t>A. V. Kotwal, Public Lecture Pune, 10 June 22</a:t>
            </a:r>
            <a:endParaRPr lang="en-US" dirty="0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671040" y="46085"/>
            <a:ext cx="7807680" cy="97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802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pPr algn="ctr"/>
            <a:r>
              <a:rPr lang="en-US" sz="3300"/>
              <a:t> </a:t>
            </a:r>
            <a:r>
              <a:rPr lang="en-US" sz="2900">
                <a:solidFill>
                  <a:srgbClr val="DC2300"/>
                </a:solidFill>
              </a:rPr>
              <a:t>W boson Production Event</a:t>
            </a: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7765920" y="1866436"/>
            <a:ext cx="1156320" cy="92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7601" rIns="0" bIns="0"/>
          <a:lstStyle>
            <a:lvl1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r>
              <a:rPr lang="en-US" sz="2000">
                <a:solidFill>
                  <a:srgbClr val="004586"/>
                </a:solidFill>
              </a:rPr>
              <a:t>hadronic</a:t>
            </a:r>
          </a:p>
          <a:p>
            <a:r>
              <a:rPr lang="en-US" sz="2000">
                <a:solidFill>
                  <a:srgbClr val="004586"/>
                </a:solidFill>
              </a:rPr>
              <a:t>calorimeter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7776001" y="5259432"/>
            <a:ext cx="747360" cy="1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7601" rIns="0" bIns="0"/>
          <a:lstStyle>
            <a:lvl1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r>
              <a:rPr lang="en-US" sz="2000">
                <a:solidFill>
                  <a:srgbClr val="0084D1"/>
                </a:solidFill>
              </a:rPr>
              <a:t>Central</a:t>
            </a:r>
          </a:p>
          <a:p>
            <a:r>
              <a:rPr lang="en-US" sz="2000">
                <a:solidFill>
                  <a:srgbClr val="0084D1"/>
                </a:solidFill>
              </a:rPr>
              <a:t>outer</a:t>
            </a:r>
          </a:p>
          <a:p>
            <a:r>
              <a:rPr lang="en-US" sz="2000">
                <a:solidFill>
                  <a:srgbClr val="0084D1"/>
                </a:solidFill>
              </a:rPr>
              <a:t>tracker</a:t>
            </a:r>
          </a:p>
          <a:p>
            <a:r>
              <a:rPr lang="en-US" sz="2000">
                <a:solidFill>
                  <a:srgbClr val="0084D1"/>
                </a:solidFill>
              </a:rPr>
              <a:t>(COT)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40" y="1072913"/>
            <a:ext cx="6300000" cy="526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4821" name="Line 5"/>
          <p:cNvSpPr>
            <a:spLocks noChangeShapeType="1"/>
          </p:cNvSpPr>
          <p:nvPr/>
        </p:nvSpPr>
        <p:spPr bwMode="auto">
          <a:xfrm flipH="1">
            <a:off x="6027841" y="1990289"/>
            <a:ext cx="1657440" cy="254907"/>
          </a:xfrm>
          <a:prstGeom prst="line">
            <a:avLst/>
          </a:prstGeom>
          <a:noFill/>
          <a:ln w="36000" cap="flat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16320" y="5818211"/>
            <a:ext cx="1189440" cy="650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7601" rIns="0" bIns="0"/>
          <a:lstStyle>
            <a:lvl1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r>
              <a:rPr lang="en-US" sz="2000">
                <a:solidFill>
                  <a:srgbClr val="993366"/>
                </a:solidFill>
              </a:rPr>
              <a:t>electron</a:t>
            </a:r>
          </a:p>
          <a:p>
            <a:r>
              <a:rPr lang="en-US" sz="2000">
                <a:solidFill>
                  <a:srgbClr val="993366"/>
                </a:solidFill>
              </a:rPr>
              <a:t>calorimeter</a:t>
            </a: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 flipH="1" flipV="1">
            <a:off x="1097281" y="4837469"/>
            <a:ext cx="119520" cy="951939"/>
          </a:xfrm>
          <a:prstGeom prst="line">
            <a:avLst/>
          </a:prstGeom>
          <a:noFill/>
          <a:ln w="36000" cap="flat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H="1" flipV="1">
            <a:off x="5122080" y="4543677"/>
            <a:ext cx="2574720" cy="851129"/>
          </a:xfrm>
          <a:prstGeom prst="line">
            <a:avLst/>
          </a:prstGeom>
          <a:noFill/>
          <a:ln w="18360" cap="flat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463680" y="1736822"/>
            <a:ext cx="907200" cy="30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9201" rIns="0" bIns="0"/>
          <a:lstStyle>
            <a:lvl1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r>
              <a:rPr lang="en-US" i="1">
                <a:solidFill>
                  <a:srgbClr val="993366"/>
                </a:solidFill>
              </a:rPr>
              <a:t>electron</a:t>
            </a:r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937441" y="2059417"/>
            <a:ext cx="1493280" cy="2070937"/>
          </a:xfrm>
          <a:prstGeom prst="line">
            <a:avLst/>
          </a:prstGeom>
          <a:noFill/>
          <a:ln w="9525" cap="flat">
            <a:solidFill>
              <a:srgbClr val="99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6511680" y="3410278"/>
            <a:ext cx="1897920" cy="30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9201" rIns="0" bIns="0"/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r>
              <a:rPr lang="en-US" i="1">
                <a:solidFill>
                  <a:srgbClr val="C5000B"/>
                </a:solidFill>
              </a:rPr>
              <a:t>inferred neutrino</a:t>
            </a:r>
          </a:p>
        </p:txBody>
      </p:sp>
      <p:sp>
        <p:nvSpPr>
          <p:cNvPr id="34828" name="AutoShape 12"/>
          <p:cNvSpPr>
            <a:spLocks noChangeArrowheads="1"/>
          </p:cNvSpPr>
          <p:nvPr/>
        </p:nvSpPr>
        <p:spPr bwMode="auto">
          <a:xfrm>
            <a:off x="5496480" y="5798049"/>
            <a:ext cx="1146240" cy="751759"/>
          </a:xfrm>
          <a:prstGeom prst="roundRect">
            <a:avLst>
              <a:gd name="adj" fmla="val 190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4829" name="AutoShape 13"/>
          <p:cNvSpPr>
            <a:spLocks noChangeArrowheads="1"/>
          </p:cNvSpPr>
          <p:nvPr/>
        </p:nvSpPr>
        <p:spPr bwMode="auto">
          <a:xfrm>
            <a:off x="6202081" y="5265193"/>
            <a:ext cx="439200" cy="663910"/>
          </a:xfrm>
          <a:prstGeom prst="roundRect">
            <a:avLst>
              <a:gd name="adj" fmla="val 329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idx="10"/>
          </p:nvPr>
        </p:nvSpPr>
        <p:spPr>
          <a:xfrm>
            <a:off x="0" y="6539793"/>
            <a:ext cx="3485444" cy="365125"/>
          </a:xfrm>
        </p:spPr>
        <p:txBody>
          <a:bodyPr/>
          <a:lstStyle/>
          <a:p>
            <a:r>
              <a:rPr lang="en-US" smtClean="0"/>
              <a:t>A. V. Kotwal, Pune, 9 June 22</a:t>
            </a:r>
            <a:endParaRPr lang="en-US"/>
          </a:p>
        </p:txBody>
      </p:sp>
      <p:sp>
        <p:nvSpPr>
          <p:cNvPr id="29697" name="AutoShape 1"/>
          <p:cNvSpPr>
            <a:spLocks noChangeArrowheads="1"/>
          </p:cNvSpPr>
          <p:nvPr/>
        </p:nvSpPr>
        <p:spPr bwMode="auto">
          <a:xfrm>
            <a:off x="902881" y="5910380"/>
            <a:ext cx="197280" cy="311073"/>
          </a:xfrm>
          <a:prstGeom prst="roundRect">
            <a:avLst>
              <a:gd name="adj" fmla="val 731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40" y="-1455993"/>
            <a:ext cx="6350400" cy="808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04161" y="33124"/>
            <a:ext cx="7807680" cy="1144920"/>
          </a:xfrm>
          <a:ln/>
        </p:spPr>
        <p:txBody>
          <a:bodyPr tIns="256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900">
                <a:solidFill>
                  <a:srgbClr val="DC2300"/>
                </a:solidFill>
              </a:rPr>
              <a:t>1998 Status of  M</a:t>
            </a:r>
            <a:r>
              <a:rPr lang="en-US" sz="2900" baseline="-33000">
                <a:solidFill>
                  <a:srgbClr val="DC2300"/>
                </a:solidFill>
              </a:rPr>
              <a:t>W</a:t>
            </a:r>
            <a:r>
              <a:rPr lang="en-US" sz="2900">
                <a:solidFill>
                  <a:srgbClr val="DC2300"/>
                </a:solidFill>
              </a:rPr>
              <a:t> </a:t>
            </a:r>
            <a:r>
              <a:rPr lang="en-US" sz="2900" i="1">
                <a:solidFill>
                  <a:srgbClr val="DC2300"/>
                </a:solidFill>
              </a:rPr>
              <a:t>vs</a:t>
            </a:r>
            <a:r>
              <a:rPr lang="en-US" sz="2900">
                <a:solidFill>
                  <a:srgbClr val="DC2300"/>
                </a:solidFill>
              </a:rPr>
              <a:t> M</a:t>
            </a:r>
            <a:r>
              <a:rPr lang="en-US" sz="2900" baseline="-33000">
                <a:solidFill>
                  <a:srgbClr val="DC2300"/>
                </a:solidFill>
              </a:rPr>
              <a:t>top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idx="10"/>
          </p:nvPr>
        </p:nvSpPr>
        <p:spPr>
          <a:xfrm>
            <a:off x="-1" y="6519332"/>
            <a:ext cx="3217333" cy="338667"/>
          </a:xfrm>
        </p:spPr>
        <p:txBody>
          <a:bodyPr/>
          <a:lstStyle/>
          <a:p>
            <a:r>
              <a:rPr lang="en-US" smtClean="0"/>
              <a:t>A. V. Kotwal, Pune, 9 June 22</a:t>
            </a:r>
            <a:endParaRPr lang="en-US" dirty="0"/>
          </a:p>
        </p:txBody>
      </p:sp>
      <p:sp>
        <p:nvSpPr>
          <p:cNvPr id="30721" name="AutoShape 1"/>
          <p:cNvSpPr>
            <a:spLocks noChangeArrowheads="1"/>
          </p:cNvSpPr>
          <p:nvPr/>
        </p:nvSpPr>
        <p:spPr bwMode="auto">
          <a:xfrm>
            <a:off x="707041" y="5910380"/>
            <a:ext cx="197280" cy="311073"/>
          </a:xfrm>
          <a:prstGeom prst="roundRect">
            <a:avLst>
              <a:gd name="adj" fmla="val 731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40" y="-1455993"/>
            <a:ext cx="6350400" cy="808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04161" y="33124"/>
            <a:ext cx="7807680" cy="1144920"/>
          </a:xfrm>
          <a:ln/>
        </p:spPr>
        <p:txBody>
          <a:bodyPr tIns="256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900" dirty="0" smtClean="0">
                <a:solidFill>
                  <a:srgbClr val="FF420E"/>
                </a:solidFill>
              </a:rPr>
              <a:t>1998 </a:t>
            </a:r>
            <a:r>
              <a:rPr lang="en-US" sz="2900" dirty="0">
                <a:solidFill>
                  <a:srgbClr val="FF420E"/>
                </a:solidFill>
              </a:rPr>
              <a:t>Status of  M</a:t>
            </a:r>
            <a:r>
              <a:rPr lang="en-US" sz="2900" baseline="-33000" dirty="0">
                <a:solidFill>
                  <a:srgbClr val="FF420E"/>
                </a:solidFill>
              </a:rPr>
              <a:t>W</a:t>
            </a:r>
            <a:r>
              <a:rPr lang="en-US" sz="2900" dirty="0">
                <a:solidFill>
                  <a:srgbClr val="FF420E"/>
                </a:solidFill>
              </a:rPr>
              <a:t> </a:t>
            </a:r>
            <a:r>
              <a:rPr lang="en-US" sz="2900" i="1" dirty="0" err="1">
                <a:solidFill>
                  <a:srgbClr val="FF420E"/>
                </a:solidFill>
              </a:rPr>
              <a:t>vs</a:t>
            </a:r>
            <a:r>
              <a:rPr lang="en-US" sz="2900" dirty="0">
                <a:solidFill>
                  <a:srgbClr val="FF420E"/>
                </a:solidFill>
              </a:rPr>
              <a:t> </a:t>
            </a:r>
            <a:r>
              <a:rPr lang="en-US" sz="2900" dirty="0" err="1">
                <a:solidFill>
                  <a:srgbClr val="FF420E"/>
                </a:solidFill>
              </a:rPr>
              <a:t>M</a:t>
            </a:r>
            <a:r>
              <a:rPr lang="en-US" sz="2900" baseline="-33000" dirty="0" err="1">
                <a:solidFill>
                  <a:srgbClr val="FF420E"/>
                </a:solidFill>
              </a:rPr>
              <a:t>top</a:t>
            </a:r>
            <a:endParaRPr lang="en-US" sz="2900" baseline="-33000" dirty="0">
              <a:solidFill>
                <a:srgbClr val="FF420E"/>
              </a:solidFill>
            </a:endParaRP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flipV="1">
            <a:off x="2210401" y="3160889"/>
            <a:ext cx="5931710" cy="1528244"/>
          </a:xfrm>
          <a:prstGeom prst="line">
            <a:avLst/>
          </a:prstGeom>
          <a:noFill/>
          <a:ln w="73080" cap="flat">
            <a:solidFill>
              <a:srgbClr val="9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7002721" y="3367073"/>
            <a:ext cx="1936800" cy="917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9201" rIns="0" bIns="0"/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r>
              <a:rPr lang="en-US">
                <a:solidFill>
                  <a:srgbClr val="9900FF"/>
                </a:solidFill>
              </a:rPr>
              <a:t>Standard Model</a:t>
            </a:r>
          </a:p>
          <a:p>
            <a:r>
              <a:rPr lang="en-US">
                <a:solidFill>
                  <a:srgbClr val="9900FF"/>
                </a:solidFill>
              </a:rPr>
              <a:t>after 2012 Higgs</a:t>
            </a:r>
          </a:p>
          <a:p>
            <a:r>
              <a:rPr lang="en-US">
                <a:solidFill>
                  <a:srgbClr val="9900FF"/>
                </a:solidFill>
              </a:rPr>
              <a:t>discovery</a:t>
            </a: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466561" y="6165847"/>
            <a:ext cx="8316000" cy="847336"/>
          </a:xfrm>
          <a:prstGeom prst="rect">
            <a:avLst/>
          </a:prstGeom>
          <a:ln/>
        </p:spPr>
        <p:txBody>
          <a:bodyPr vert="horz" lIns="91440" tIns="20802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7921">
              <a:buFont typeface="Arial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2400" dirty="0">
              <a:solidFill>
                <a:srgbClr val="7E002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idx="10"/>
          </p:nvPr>
        </p:nvSpPr>
        <p:spPr>
          <a:xfrm>
            <a:off x="-1" y="6519332"/>
            <a:ext cx="3217333" cy="338667"/>
          </a:xfrm>
        </p:spPr>
        <p:txBody>
          <a:bodyPr/>
          <a:lstStyle/>
          <a:p>
            <a:r>
              <a:rPr lang="en-US" smtClean="0"/>
              <a:t>A. V. Kotwal, Pune, 9 June 22</a:t>
            </a:r>
            <a:endParaRPr lang="en-US" dirty="0"/>
          </a:p>
        </p:txBody>
      </p:sp>
      <p:sp>
        <p:nvSpPr>
          <p:cNvPr id="30721" name="AutoShape 1"/>
          <p:cNvSpPr>
            <a:spLocks noChangeArrowheads="1"/>
          </p:cNvSpPr>
          <p:nvPr/>
        </p:nvSpPr>
        <p:spPr bwMode="auto">
          <a:xfrm>
            <a:off x="707041" y="5910380"/>
            <a:ext cx="197280" cy="311073"/>
          </a:xfrm>
          <a:prstGeom prst="roundRect">
            <a:avLst>
              <a:gd name="adj" fmla="val 731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40" y="-1455993"/>
            <a:ext cx="6350400" cy="808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04161" y="33124"/>
            <a:ext cx="7807680" cy="1144920"/>
          </a:xfrm>
          <a:ln/>
        </p:spPr>
        <p:txBody>
          <a:bodyPr tIns="256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900" dirty="0" smtClean="0">
                <a:solidFill>
                  <a:srgbClr val="FF420E"/>
                </a:solidFill>
              </a:rPr>
              <a:t>2022 </a:t>
            </a:r>
            <a:r>
              <a:rPr lang="en-US" sz="2900" dirty="0">
                <a:solidFill>
                  <a:srgbClr val="FF420E"/>
                </a:solidFill>
              </a:rPr>
              <a:t>Status of  M</a:t>
            </a:r>
            <a:r>
              <a:rPr lang="en-US" sz="2900" baseline="-33000" dirty="0">
                <a:solidFill>
                  <a:srgbClr val="FF420E"/>
                </a:solidFill>
              </a:rPr>
              <a:t>W</a:t>
            </a:r>
            <a:r>
              <a:rPr lang="en-US" sz="2900" dirty="0">
                <a:solidFill>
                  <a:srgbClr val="FF420E"/>
                </a:solidFill>
              </a:rPr>
              <a:t> </a:t>
            </a:r>
            <a:r>
              <a:rPr lang="en-US" sz="2900" i="1" dirty="0" err="1">
                <a:solidFill>
                  <a:srgbClr val="FF420E"/>
                </a:solidFill>
              </a:rPr>
              <a:t>vs</a:t>
            </a:r>
            <a:r>
              <a:rPr lang="en-US" sz="2900" dirty="0">
                <a:solidFill>
                  <a:srgbClr val="FF420E"/>
                </a:solidFill>
              </a:rPr>
              <a:t> </a:t>
            </a:r>
            <a:r>
              <a:rPr lang="en-US" sz="2900" dirty="0" err="1">
                <a:solidFill>
                  <a:srgbClr val="FF420E"/>
                </a:solidFill>
              </a:rPr>
              <a:t>M</a:t>
            </a:r>
            <a:r>
              <a:rPr lang="en-US" sz="2900" baseline="-33000" dirty="0" err="1">
                <a:solidFill>
                  <a:srgbClr val="FF420E"/>
                </a:solidFill>
              </a:rPr>
              <a:t>top</a:t>
            </a:r>
            <a:endParaRPr lang="en-US" sz="2900" baseline="-33000" dirty="0">
              <a:solidFill>
                <a:srgbClr val="FF420E"/>
              </a:solidFill>
            </a:endParaRPr>
          </a:p>
        </p:txBody>
      </p:sp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4537441" y="3008477"/>
            <a:ext cx="358560" cy="387400"/>
          </a:xfrm>
          <a:prstGeom prst="ellipse">
            <a:avLst/>
          </a:prstGeom>
          <a:solidFill>
            <a:srgbClr val="FF6600"/>
          </a:solidFill>
          <a:ln w="9525" cap="flat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flipV="1">
            <a:off x="2210401" y="3160889"/>
            <a:ext cx="5931710" cy="1528244"/>
          </a:xfrm>
          <a:prstGeom prst="line">
            <a:avLst/>
          </a:prstGeom>
          <a:noFill/>
          <a:ln w="73080" cap="flat">
            <a:solidFill>
              <a:srgbClr val="9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7002721" y="3367073"/>
            <a:ext cx="1936800" cy="917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9201" rIns="0" bIns="0"/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r>
              <a:rPr lang="en-US">
                <a:solidFill>
                  <a:srgbClr val="9900FF"/>
                </a:solidFill>
              </a:rPr>
              <a:t>Standard Model</a:t>
            </a:r>
          </a:p>
          <a:p>
            <a:r>
              <a:rPr lang="en-US">
                <a:solidFill>
                  <a:srgbClr val="9900FF"/>
                </a:solidFill>
              </a:rPr>
              <a:t>after 2012 Higgs</a:t>
            </a:r>
          </a:p>
          <a:p>
            <a:r>
              <a:rPr lang="en-US">
                <a:solidFill>
                  <a:srgbClr val="9900FF"/>
                </a:solidFill>
              </a:rPr>
              <a:t>discovery</a:t>
            </a: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466561" y="6165847"/>
            <a:ext cx="8316000" cy="847336"/>
          </a:xfrm>
          <a:prstGeom prst="rect">
            <a:avLst/>
          </a:prstGeom>
          <a:ln/>
        </p:spPr>
        <p:txBody>
          <a:bodyPr vert="horz" lIns="91440" tIns="20802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7921">
              <a:buFont typeface="Arial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i="1" dirty="0" smtClean="0">
                <a:solidFill>
                  <a:srgbClr val="7E0021"/>
                </a:solidFill>
              </a:rPr>
              <a:t>Science </a:t>
            </a:r>
            <a:r>
              <a:rPr lang="en-US" sz="2400" b="1" dirty="0" smtClean="0">
                <a:solidFill>
                  <a:srgbClr val="7E0021"/>
                </a:solidFill>
              </a:rPr>
              <a:t>376</a:t>
            </a:r>
            <a:r>
              <a:rPr lang="en-US" sz="2400" dirty="0" smtClean="0">
                <a:solidFill>
                  <a:srgbClr val="7E0021"/>
                </a:solidFill>
              </a:rPr>
              <a:t>, 170 </a:t>
            </a:r>
            <a:r>
              <a:rPr lang="en-US" sz="2000" dirty="0" smtClean="0">
                <a:solidFill>
                  <a:srgbClr val="7E0021"/>
                </a:solidFill>
              </a:rPr>
              <a:t>(April 7, 2022)</a:t>
            </a:r>
            <a:r>
              <a:rPr lang="en-US" sz="2400" dirty="0" smtClean="0">
                <a:solidFill>
                  <a:srgbClr val="7E0021"/>
                </a:solidFill>
              </a:rPr>
              <a:t>; </a:t>
            </a:r>
            <a:r>
              <a:rPr lang="en-US" sz="2000" dirty="0" smtClean="0">
                <a:solidFill>
                  <a:srgbClr val="004586"/>
                </a:solidFill>
              </a:rPr>
              <a:t>DOI</a:t>
            </a:r>
            <a:r>
              <a:rPr lang="en-US" sz="2200" dirty="0" smtClean="0"/>
              <a:t>:</a:t>
            </a:r>
            <a:r>
              <a:rPr lang="en-US" sz="2400" dirty="0" smtClean="0">
                <a:solidFill>
                  <a:srgbClr val="7E0021"/>
                </a:solidFill>
              </a:rPr>
              <a:t> </a:t>
            </a:r>
            <a:r>
              <a:rPr lang="en-US" sz="2200" dirty="0" smtClean="0">
                <a:solidFill>
                  <a:srgbClr val="7E0021"/>
                </a:solidFill>
              </a:rPr>
              <a:t>10.1126/science.abk1781</a:t>
            </a:r>
            <a:r>
              <a:rPr lang="en-US" sz="2400" dirty="0" smtClean="0">
                <a:solidFill>
                  <a:srgbClr val="7E0021"/>
                </a:solidFill>
              </a:rPr>
              <a:t> </a:t>
            </a:r>
            <a:endParaRPr lang="en-US" sz="2400" dirty="0">
              <a:solidFill>
                <a:srgbClr val="7E0021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598333" y="3395877"/>
            <a:ext cx="939108" cy="276997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4945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>
          <a:xfrm>
            <a:off x="33870" y="6511571"/>
            <a:ext cx="3352800" cy="365125"/>
          </a:xfrm>
        </p:spPr>
        <p:txBody>
          <a:bodyPr/>
          <a:lstStyle/>
          <a:p>
            <a:r>
              <a:rPr lang="en-US" smtClean="0"/>
              <a:t>A. V. Kotwal, Pune, 9 June 22</a:t>
            </a:r>
            <a:endParaRPr lang="en-US" dirty="0"/>
          </a:p>
        </p:txBody>
      </p:sp>
      <p:sp>
        <p:nvSpPr>
          <p:cNvPr id="1034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71040" y="-149775"/>
            <a:ext cx="7807680" cy="1144921"/>
          </a:xfrm>
          <a:ln/>
        </p:spPr>
        <p:txBody>
          <a:bodyPr tIns="288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3300" dirty="0" smtClean="0">
                <a:solidFill>
                  <a:srgbClr val="DC2300"/>
                </a:solidFill>
              </a:rPr>
              <a:t>Synopsis</a:t>
            </a:r>
            <a:endParaRPr lang="en-US" sz="3300" dirty="0">
              <a:solidFill>
                <a:srgbClr val="DC2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96369"/>
            <a:ext cx="9144000" cy="504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Wingdings" charset="2"/>
              <a:buChar char="§"/>
            </a:pPr>
            <a:r>
              <a:rPr lang="en-US" sz="2400" dirty="0">
                <a:solidFill>
                  <a:srgbClr val="008000"/>
                </a:solidFill>
              </a:rPr>
              <a:t>The </a:t>
            </a:r>
            <a:r>
              <a:rPr lang="en-US" sz="2400" i="1" dirty="0">
                <a:solidFill>
                  <a:srgbClr val="008000"/>
                </a:solidFill>
              </a:rPr>
              <a:t>W</a:t>
            </a:r>
            <a:r>
              <a:rPr lang="en-US" sz="2400" dirty="0">
                <a:solidFill>
                  <a:srgbClr val="008000"/>
                </a:solidFill>
              </a:rPr>
              <a:t> boson mass is sensitive to new laws of nature through quantum </a:t>
            </a:r>
            <a:r>
              <a:rPr lang="en-US" sz="2400" dirty="0" smtClean="0">
                <a:solidFill>
                  <a:srgbClr val="008000"/>
                </a:solidFill>
              </a:rPr>
              <a:t>fluctuations</a:t>
            </a:r>
          </a:p>
          <a:p>
            <a:pPr marL="342900" lvl="1" indent="-342900">
              <a:buFont typeface="Wingdings" charset="2"/>
              <a:buChar char="§"/>
            </a:pPr>
            <a:endParaRPr lang="en-US" sz="2400" dirty="0">
              <a:solidFill>
                <a:srgbClr val="008000"/>
              </a:solidFill>
            </a:endParaRPr>
          </a:p>
          <a:p>
            <a:pPr marL="342900" lvl="1" indent="-342900">
              <a:buFont typeface="Wingdings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New measurement is twice as precise as previous </a:t>
            </a:r>
            <a:r>
              <a:rPr lang="en-US" sz="2400" dirty="0" smtClean="0">
                <a:solidFill>
                  <a:srgbClr val="FF0000"/>
                </a:solidFill>
              </a:rPr>
              <a:t>measurements</a:t>
            </a:r>
          </a:p>
          <a:p>
            <a:pPr marL="342900" lvl="1" indent="-342900">
              <a:buFont typeface="Wingdings" charset="2"/>
              <a:buChar char="§"/>
            </a:pPr>
            <a:endParaRPr lang="en-US" sz="2400" dirty="0">
              <a:solidFill>
                <a:srgbClr val="FF0000"/>
              </a:solidFill>
            </a:endParaRPr>
          </a:p>
          <a:p>
            <a:pPr marL="800100" lvl="2" indent="-342900">
              <a:buFont typeface="Wingdings" charset="2"/>
              <a:buChar char="§"/>
            </a:pPr>
            <a:r>
              <a:rPr lang="en-US" sz="2400" dirty="0">
                <a:solidFill>
                  <a:srgbClr val="94006B"/>
                </a:solidFill>
              </a:rPr>
              <a:t>M</a:t>
            </a:r>
            <a:r>
              <a:rPr lang="en-US" sz="2400" baseline="-33000" dirty="0">
                <a:solidFill>
                  <a:srgbClr val="94006B"/>
                </a:solidFill>
              </a:rPr>
              <a:t>W</a:t>
            </a:r>
            <a:r>
              <a:rPr lang="en-US" sz="2400" dirty="0">
                <a:solidFill>
                  <a:srgbClr val="94006B"/>
                </a:solidFill>
                <a:cs typeface="Times New Roman" charset="0"/>
              </a:rPr>
              <a:t> = </a:t>
            </a:r>
            <a:r>
              <a:rPr lang="en-US" sz="2400" dirty="0">
                <a:solidFill>
                  <a:srgbClr val="94006B"/>
                </a:solidFill>
              </a:rPr>
              <a:t>80433.5 </a:t>
            </a:r>
            <a:r>
              <a:rPr lang="en-US" sz="2400" dirty="0">
                <a:solidFill>
                  <a:srgbClr val="94006B"/>
                </a:solidFill>
                <a:cs typeface="Times New Roman" charset="0"/>
              </a:rPr>
              <a:t>± 9.4 MeV</a:t>
            </a:r>
            <a:r>
              <a:rPr lang="en-US" sz="2400" dirty="0">
                <a:solidFill>
                  <a:srgbClr val="94006B"/>
                </a:solidFill>
              </a:rPr>
              <a:t> </a:t>
            </a:r>
            <a:endParaRPr lang="en-US" sz="2400" dirty="0" smtClean="0">
              <a:solidFill>
                <a:srgbClr val="94006B"/>
              </a:solidFill>
            </a:endParaRPr>
          </a:p>
          <a:p>
            <a:pPr marL="342900" lvl="1" indent="-342900">
              <a:buFont typeface="Wingdings" charset="2"/>
              <a:buChar char="§"/>
            </a:pPr>
            <a:endParaRPr lang="en-US" sz="2400" dirty="0">
              <a:solidFill>
                <a:srgbClr val="94006B"/>
              </a:solidFill>
            </a:endParaRPr>
          </a:p>
          <a:p>
            <a:pPr marL="342900" lvl="1" indent="-342900">
              <a:buFont typeface="Wingdings" charset="2"/>
              <a:buChar char="§"/>
            </a:pPr>
            <a:r>
              <a:rPr lang="en-US" sz="2400" dirty="0"/>
              <a:t>Significant difference from Standard Model calculation </a:t>
            </a:r>
            <a:r>
              <a:rPr lang="en-US" sz="2400" dirty="0" smtClean="0"/>
              <a:t>of	        	 </a:t>
            </a:r>
            <a:r>
              <a:rPr lang="en-US" sz="2400" dirty="0"/>
              <a:t>M</a:t>
            </a:r>
            <a:r>
              <a:rPr lang="en-US" sz="2400" baseline="-33000" dirty="0"/>
              <a:t>W</a:t>
            </a:r>
            <a:r>
              <a:rPr lang="en-US" sz="2400" dirty="0"/>
              <a:t> = 80,357 ± 6 MeV</a:t>
            </a:r>
          </a:p>
          <a:p>
            <a:pPr marL="0" lvl="1"/>
            <a:endParaRPr lang="en-US" sz="2400" dirty="0" smtClean="0">
              <a:solidFill>
                <a:srgbClr val="94006B"/>
              </a:solidFill>
            </a:endParaRPr>
          </a:p>
          <a:p>
            <a:pPr marL="1566743" lvl="1" indent="-519848">
              <a:lnSpc>
                <a:spcPct val="70000"/>
              </a:lnSpc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400" dirty="0"/>
              <a:t>significance of </a:t>
            </a:r>
            <a:r>
              <a:rPr lang="en-US" sz="2400" dirty="0" smtClean="0"/>
              <a:t>7.0σ  (&gt;5σ is considered scientific discovery)  </a:t>
            </a:r>
          </a:p>
          <a:p>
            <a:pPr marL="1046895" lvl="1">
              <a:lnSpc>
                <a:spcPct val="70000"/>
              </a:lnSpc>
              <a:buSzPct val="7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en-US" sz="2400" dirty="0"/>
          </a:p>
          <a:p>
            <a:pPr marL="1566743" lvl="1" indent="-519848">
              <a:buSzPct val="7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en-US" sz="2400" dirty="0" smtClean="0"/>
          </a:p>
          <a:p>
            <a:pPr marL="1566743" lvl="1" indent="-519848">
              <a:buSzPct val="7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19497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>
          <a:xfrm>
            <a:off x="33870" y="6511571"/>
            <a:ext cx="3352800" cy="365125"/>
          </a:xfrm>
        </p:spPr>
        <p:txBody>
          <a:bodyPr/>
          <a:lstStyle/>
          <a:p>
            <a:r>
              <a:rPr lang="en-US" smtClean="0"/>
              <a:t>A. V. Kotwal, Pune, 9 June 22</a:t>
            </a:r>
            <a:endParaRPr lang="en-US" dirty="0"/>
          </a:p>
        </p:txBody>
      </p:sp>
      <p:sp>
        <p:nvSpPr>
          <p:cNvPr id="1034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71040" y="-149775"/>
            <a:ext cx="7807680" cy="1144921"/>
          </a:xfrm>
          <a:ln/>
        </p:spPr>
        <p:txBody>
          <a:bodyPr tIns="288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3300" dirty="0" smtClean="0">
                <a:solidFill>
                  <a:srgbClr val="DC2300"/>
                </a:solidFill>
              </a:rPr>
              <a:t>Synopsis</a:t>
            </a:r>
            <a:endParaRPr lang="en-US" sz="3300" dirty="0">
              <a:solidFill>
                <a:srgbClr val="DC2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96369"/>
            <a:ext cx="9144000" cy="5343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Wingdings" charset="2"/>
              <a:buChar char="§"/>
            </a:pPr>
            <a:r>
              <a:rPr lang="en-US" sz="2400" dirty="0">
                <a:solidFill>
                  <a:srgbClr val="008000"/>
                </a:solidFill>
              </a:rPr>
              <a:t>The </a:t>
            </a:r>
            <a:r>
              <a:rPr lang="en-US" sz="2400" i="1" dirty="0">
                <a:solidFill>
                  <a:srgbClr val="008000"/>
                </a:solidFill>
              </a:rPr>
              <a:t>W</a:t>
            </a:r>
            <a:r>
              <a:rPr lang="en-US" sz="2400" dirty="0">
                <a:solidFill>
                  <a:srgbClr val="008000"/>
                </a:solidFill>
              </a:rPr>
              <a:t> boson mass is sensitive to new laws of nature through quantum </a:t>
            </a:r>
            <a:r>
              <a:rPr lang="en-US" sz="2400" dirty="0" smtClean="0">
                <a:solidFill>
                  <a:srgbClr val="008000"/>
                </a:solidFill>
              </a:rPr>
              <a:t>fluctuations</a:t>
            </a:r>
          </a:p>
          <a:p>
            <a:pPr marL="342900" lvl="1" indent="-342900">
              <a:buFont typeface="Wingdings" charset="2"/>
              <a:buChar char="§"/>
            </a:pPr>
            <a:endParaRPr lang="en-US" sz="2400" dirty="0">
              <a:solidFill>
                <a:srgbClr val="008000"/>
              </a:solidFill>
            </a:endParaRPr>
          </a:p>
          <a:p>
            <a:pPr marL="342900" lvl="1" indent="-342900">
              <a:buFont typeface="Wingdings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New measurement is twice as precise as previous </a:t>
            </a:r>
            <a:r>
              <a:rPr lang="en-US" sz="2400" dirty="0" smtClean="0">
                <a:solidFill>
                  <a:srgbClr val="FF0000"/>
                </a:solidFill>
              </a:rPr>
              <a:t>measurements</a:t>
            </a:r>
          </a:p>
          <a:p>
            <a:pPr marL="342900" lvl="1" indent="-342900">
              <a:buFont typeface="Wingdings" charset="2"/>
              <a:buChar char="§"/>
            </a:pPr>
            <a:endParaRPr lang="en-US" sz="2400" dirty="0">
              <a:solidFill>
                <a:srgbClr val="FF0000"/>
              </a:solidFill>
            </a:endParaRPr>
          </a:p>
          <a:p>
            <a:pPr marL="800100" lvl="2" indent="-342900">
              <a:buFont typeface="Wingdings" charset="2"/>
              <a:buChar char="§"/>
            </a:pPr>
            <a:r>
              <a:rPr lang="en-US" sz="2400" dirty="0">
                <a:solidFill>
                  <a:srgbClr val="94006B"/>
                </a:solidFill>
              </a:rPr>
              <a:t>M</a:t>
            </a:r>
            <a:r>
              <a:rPr lang="en-US" sz="2400" baseline="-33000" dirty="0">
                <a:solidFill>
                  <a:srgbClr val="94006B"/>
                </a:solidFill>
              </a:rPr>
              <a:t>W</a:t>
            </a:r>
            <a:r>
              <a:rPr lang="en-US" sz="2400" dirty="0">
                <a:solidFill>
                  <a:srgbClr val="94006B"/>
                </a:solidFill>
                <a:cs typeface="Times New Roman" charset="0"/>
              </a:rPr>
              <a:t> = </a:t>
            </a:r>
            <a:r>
              <a:rPr lang="en-US" sz="2400" dirty="0">
                <a:solidFill>
                  <a:srgbClr val="94006B"/>
                </a:solidFill>
              </a:rPr>
              <a:t>80433.5 </a:t>
            </a:r>
            <a:r>
              <a:rPr lang="en-US" sz="2400" dirty="0">
                <a:solidFill>
                  <a:srgbClr val="94006B"/>
                </a:solidFill>
                <a:cs typeface="Times New Roman" charset="0"/>
              </a:rPr>
              <a:t>± 9.4 MeV</a:t>
            </a:r>
            <a:r>
              <a:rPr lang="en-US" sz="2400" dirty="0">
                <a:solidFill>
                  <a:srgbClr val="94006B"/>
                </a:solidFill>
              </a:rPr>
              <a:t> </a:t>
            </a:r>
            <a:endParaRPr lang="en-US" sz="2400" dirty="0" smtClean="0">
              <a:solidFill>
                <a:srgbClr val="94006B"/>
              </a:solidFill>
            </a:endParaRPr>
          </a:p>
          <a:p>
            <a:pPr marL="342900" lvl="1" indent="-342900">
              <a:buFont typeface="Wingdings" charset="2"/>
              <a:buChar char="§"/>
            </a:pPr>
            <a:endParaRPr lang="en-US" sz="2400" dirty="0">
              <a:solidFill>
                <a:srgbClr val="94006B"/>
              </a:solidFill>
            </a:endParaRPr>
          </a:p>
          <a:p>
            <a:pPr marL="342900" lvl="1" indent="-342900">
              <a:buFont typeface="Wingdings" charset="2"/>
              <a:buChar char="§"/>
            </a:pPr>
            <a:r>
              <a:rPr lang="en-US" sz="2400" dirty="0"/>
              <a:t>Significant difference from Standard Model calculation </a:t>
            </a:r>
            <a:r>
              <a:rPr lang="en-US" sz="2400" dirty="0" smtClean="0"/>
              <a:t>of	        	 </a:t>
            </a:r>
            <a:r>
              <a:rPr lang="en-US" sz="2400" dirty="0"/>
              <a:t>M</a:t>
            </a:r>
            <a:r>
              <a:rPr lang="en-US" sz="2400" baseline="-33000" dirty="0"/>
              <a:t>W</a:t>
            </a:r>
            <a:r>
              <a:rPr lang="en-US" sz="2400" dirty="0"/>
              <a:t> = 80,357 ± 6 MeV</a:t>
            </a:r>
          </a:p>
          <a:p>
            <a:pPr marL="0" lvl="1"/>
            <a:endParaRPr lang="en-US" sz="2400" dirty="0" smtClean="0">
              <a:solidFill>
                <a:srgbClr val="94006B"/>
              </a:solidFill>
            </a:endParaRPr>
          </a:p>
          <a:p>
            <a:pPr marL="1566743" lvl="1" indent="-519848">
              <a:lnSpc>
                <a:spcPct val="70000"/>
              </a:lnSpc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400" dirty="0"/>
              <a:t>significance of </a:t>
            </a:r>
            <a:r>
              <a:rPr lang="en-US" sz="2400" dirty="0" smtClean="0"/>
              <a:t>7.0σ  (&gt;5σ is considered scientific discovery)  </a:t>
            </a:r>
          </a:p>
          <a:p>
            <a:pPr marL="1046895" lvl="1">
              <a:lnSpc>
                <a:spcPct val="70000"/>
              </a:lnSpc>
              <a:buSzPct val="7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en-US" sz="2400" dirty="0"/>
          </a:p>
          <a:p>
            <a:pPr marL="1566743" lvl="1" indent="-519848">
              <a:lnSpc>
                <a:spcPct val="70000"/>
              </a:lnSpc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800" dirty="0">
                <a:solidFill>
                  <a:srgbClr val="FF6600"/>
                </a:solidFill>
              </a:rPr>
              <a:t>The Higgs boson is not the end of the story</a:t>
            </a:r>
          </a:p>
          <a:p>
            <a:pPr marL="1566743" lvl="1" indent="-519848">
              <a:buSzPct val="7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en-US" sz="2400" dirty="0"/>
          </a:p>
          <a:p>
            <a:pPr marL="391686" indent="-293764" algn="ctr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400" dirty="0" smtClean="0">
                <a:solidFill>
                  <a:srgbClr val="006600"/>
                </a:solidFill>
              </a:rPr>
              <a:t> </a:t>
            </a:r>
            <a:endParaRPr lang="en-US" sz="24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958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idx="10"/>
          </p:nvPr>
        </p:nvSpPr>
        <p:spPr>
          <a:xfrm>
            <a:off x="19759" y="6511571"/>
            <a:ext cx="3705578" cy="365125"/>
          </a:xfrm>
        </p:spPr>
        <p:txBody>
          <a:bodyPr/>
          <a:lstStyle/>
          <a:p>
            <a:r>
              <a:rPr lang="en-US" smtClean="0"/>
              <a:t>A. V. Kotwal, Pune, 9 June 22</a:t>
            </a:r>
            <a:endParaRPr lang="en-US" dirty="0"/>
          </a:p>
        </p:txBody>
      </p:sp>
      <p:sp>
        <p:nvSpPr>
          <p:cNvPr id="993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71040" y="-162737"/>
            <a:ext cx="7807680" cy="1144921"/>
          </a:xfrm>
          <a:ln/>
        </p:spPr>
        <p:txBody>
          <a:bodyPr tIns="256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900">
                <a:solidFill>
                  <a:srgbClr val="DC2300"/>
                </a:solidFill>
              </a:rPr>
              <a:t>CDF M</a:t>
            </a:r>
            <a:r>
              <a:rPr lang="en-US" sz="2900" baseline="-33000">
                <a:solidFill>
                  <a:srgbClr val="DC2300"/>
                </a:solidFill>
              </a:rPr>
              <a:t>W</a:t>
            </a:r>
            <a:r>
              <a:rPr lang="en-US" sz="2900">
                <a:solidFill>
                  <a:srgbClr val="DC2300"/>
                </a:solidFill>
              </a:rPr>
              <a:t> </a:t>
            </a:r>
            <a:r>
              <a:rPr lang="en-US" sz="2900" i="1">
                <a:solidFill>
                  <a:srgbClr val="DC2300"/>
                </a:solidFill>
              </a:rPr>
              <a:t>vs</a:t>
            </a:r>
            <a:r>
              <a:rPr lang="en-US" sz="2900">
                <a:solidFill>
                  <a:srgbClr val="DC2300"/>
                </a:solidFill>
              </a:rPr>
              <a:t> m</a:t>
            </a:r>
            <a:r>
              <a:rPr lang="en-US" sz="2900" baseline="-33000">
                <a:solidFill>
                  <a:srgbClr val="DC2300"/>
                </a:solidFill>
              </a:rPr>
              <a:t>top</a:t>
            </a:r>
          </a:p>
        </p:txBody>
      </p:sp>
      <p:sp>
        <p:nvSpPr>
          <p:cNvPr id="99330" name="AutoShape 2"/>
          <p:cNvSpPr>
            <a:spLocks noChangeArrowheads="1"/>
          </p:cNvSpPr>
          <p:nvPr/>
        </p:nvSpPr>
        <p:spPr bwMode="auto">
          <a:xfrm>
            <a:off x="902881" y="5845574"/>
            <a:ext cx="197280" cy="311073"/>
          </a:xfrm>
          <a:prstGeom prst="roundRect">
            <a:avLst>
              <a:gd name="adj" fmla="val 731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60" y="727277"/>
            <a:ext cx="5575240" cy="518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1748942" y="5832283"/>
            <a:ext cx="5475960" cy="64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7601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7 sigma difference from Standard Model theory</a:t>
            </a:r>
          </a:p>
          <a:p>
            <a:r>
              <a:rPr lang="en-US" dirty="0" smtClean="0"/>
              <a:t>(exceeds 5 sigma scientific threshold for discovery)</a:t>
            </a:r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826400" y="4558079"/>
            <a:ext cx="781920" cy="256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6001" rIns="0" bIns="0"/>
          <a:lstStyle>
            <a:lvl1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1pPr>
            <a:lvl2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r>
              <a:rPr lang="en-US" sz="1800" dirty="0">
                <a:solidFill>
                  <a:srgbClr val="7E0021"/>
                </a:solidFill>
              </a:rPr>
              <a:t>Fig. 1</a:t>
            </a:r>
            <a:endParaRPr lang="en-US" sz="1800" dirty="0" smtClean="0">
              <a:solidFill>
                <a:srgbClr val="7E0021"/>
              </a:solidFill>
            </a:endParaRPr>
          </a:p>
          <a:p>
            <a:r>
              <a:rPr lang="en-US" sz="1800" dirty="0">
                <a:solidFill>
                  <a:srgbClr val="7E0021"/>
                </a:solidFill>
              </a:rPr>
              <a:t>f</a:t>
            </a:r>
            <a:r>
              <a:rPr lang="en-US" sz="1800" dirty="0" smtClean="0">
                <a:solidFill>
                  <a:srgbClr val="7E0021"/>
                </a:solidFill>
              </a:rPr>
              <a:t>rom paper</a:t>
            </a:r>
            <a:endParaRPr lang="en-US" sz="1800" dirty="0">
              <a:solidFill>
                <a:srgbClr val="7E002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11528</TotalTime>
  <Words>625</Words>
  <Application>Microsoft Macintosh PowerPoint</Application>
  <PresentationFormat>On-screen Show (4:3)</PresentationFormat>
  <Paragraphs>130</Paragraphs>
  <Slides>21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The Higgs is Not Enough  Verdict from the Heavyweight W boson</vt:lpstr>
      <vt:lpstr>PowerPoint Presentation</vt:lpstr>
      <vt:lpstr>PowerPoint Presentation</vt:lpstr>
      <vt:lpstr>1998 Status of  MW vs Mtop</vt:lpstr>
      <vt:lpstr>1998 Status of  MW vs Mtop</vt:lpstr>
      <vt:lpstr>2022 Status of  MW vs Mtop</vt:lpstr>
      <vt:lpstr>Synopsis</vt:lpstr>
      <vt:lpstr>Synopsis</vt:lpstr>
      <vt:lpstr>CDF MW vs mtop</vt:lpstr>
      <vt:lpstr>W Boson Mass Measurements from Different Experiments</vt:lpstr>
      <vt:lpstr>What’s Next? </vt:lpstr>
      <vt:lpstr>The Heavyweight W boson  &amp;       The Mystery of the Missing  AntiMatter</vt:lpstr>
      <vt:lpstr>Matter-AntiMatter Symmetry </vt:lpstr>
      <vt:lpstr>Sakharov Conditions for Matter Excess </vt:lpstr>
      <vt:lpstr>Sakharov Conditions for Matter Excess </vt:lpstr>
      <vt:lpstr>Higgs Condensation after Big Bang  aided by Higgs-like Partner</vt:lpstr>
      <vt:lpstr>Higgs Condensation after Big Bang  aided by Higgs-like Partner</vt:lpstr>
      <vt:lpstr>Dark Matter Particles</vt:lpstr>
      <vt:lpstr>My Next Research Project   Detect Dark Matter Production at Large Hadron Collider (LHC)</vt:lpstr>
      <vt:lpstr>Dark Matter Production at Large Hadron Collider (LHC)</vt:lpstr>
      <vt:lpstr>PowerPoint Presentation</vt:lpstr>
    </vt:vector>
  </TitlesOfParts>
  <Company>Duke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Ashutosh Kotwal</dc:creator>
  <cp:lastModifiedBy>Ashutosh Kotwal</cp:lastModifiedBy>
  <cp:revision>203</cp:revision>
  <cp:lastPrinted>2016-02-12T17:34:37Z</cp:lastPrinted>
  <dcterms:created xsi:type="dcterms:W3CDTF">2013-04-01T13:45:51Z</dcterms:created>
  <dcterms:modified xsi:type="dcterms:W3CDTF">2022-06-09T03:12:33Z</dcterms:modified>
</cp:coreProperties>
</file>