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gif" ContentType="image/gif"/>
  <Override PartName="/ppt/slides/slide69.xml" ContentType="application/vnd.openxmlformats-officedocument.presentationml.slide+xml"/>
  <Override PartName="/ppt/slides/slide14.xml" ContentType="application/vnd.openxmlformats-officedocument.presentationml.slide+xml"/>
  <Default Extension="rels" ContentType="application/vnd.openxmlformats-package.relationships+xml"/>
  <Override PartName="/ppt/slides/slide62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74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slides/slide73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71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slides/slide72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s/slide70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74" r:id="rId1"/>
  </p:sldMasterIdLst>
  <p:sldIdLst>
    <p:sldId id="256" r:id="rId2"/>
    <p:sldId id="262" r:id="rId3"/>
    <p:sldId id="345" r:id="rId4"/>
    <p:sldId id="346" r:id="rId5"/>
    <p:sldId id="347" r:id="rId6"/>
    <p:sldId id="348" r:id="rId7"/>
    <p:sldId id="264" r:id="rId8"/>
    <p:sldId id="349" r:id="rId9"/>
    <p:sldId id="342" r:id="rId10"/>
    <p:sldId id="350" r:id="rId11"/>
    <p:sldId id="351" r:id="rId12"/>
    <p:sldId id="335" r:id="rId13"/>
    <p:sldId id="265" r:id="rId14"/>
    <p:sldId id="266" r:id="rId15"/>
    <p:sldId id="259" r:id="rId16"/>
    <p:sldId id="268" r:id="rId17"/>
    <p:sldId id="269" r:id="rId18"/>
    <p:sldId id="353" r:id="rId19"/>
    <p:sldId id="267" r:id="rId20"/>
    <p:sldId id="271" r:id="rId21"/>
    <p:sldId id="272" r:id="rId22"/>
    <p:sldId id="260" r:id="rId23"/>
    <p:sldId id="273" r:id="rId24"/>
    <p:sldId id="352" r:id="rId25"/>
    <p:sldId id="274" r:id="rId26"/>
    <p:sldId id="275" r:id="rId27"/>
    <p:sldId id="276" r:id="rId28"/>
    <p:sldId id="354" r:id="rId29"/>
    <p:sldId id="355" r:id="rId30"/>
    <p:sldId id="277" r:id="rId31"/>
    <p:sldId id="278" r:id="rId32"/>
    <p:sldId id="279" r:id="rId33"/>
    <p:sldId id="280" r:id="rId34"/>
    <p:sldId id="281" r:id="rId35"/>
    <p:sldId id="282" r:id="rId36"/>
    <p:sldId id="286" r:id="rId37"/>
    <p:sldId id="284" r:id="rId38"/>
    <p:sldId id="309" r:id="rId39"/>
    <p:sldId id="287" r:id="rId40"/>
    <p:sldId id="325" r:id="rId41"/>
    <p:sldId id="285" r:id="rId42"/>
    <p:sldId id="336" r:id="rId43"/>
    <p:sldId id="392" r:id="rId44"/>
    <p:sldId id="393" r:id="rId45"/>
    <p:sldId id="394" r:id="rId46"/>
    <p:sldId id="395" r:id="rId47"/>
    <p:sldId id="396" r:id="rId48"/>
    <p:sldId id="397" r:id="rId49"/>
    <p:sldId id="398" r:id="rId50"/>
    <p:sldId id="399" r:id="rId51"/>
    <p:sldId id="400" r:id="rId52"/>
    <p:sldId id="401" r:id="rId53"/>
    <p:sldId id="402" r:id="rId54"/>
    <p:sldId id="403" r:id="rId55"/>
    <p:sldId id="404" r:id="rId56"/>
    <p:sldId id="405" r:id="rId57"/>
    <p:sldId id="406" r:id="rId58"/>
    <p:sldId id="407" r:id="rId59"/>
    <p:sldId id="408" r:id="rId60"/>
    <p:sldId id="409" r:id="rId61"/>
    <p:sldId id="410" r:id="rId62"/>
    <p:sldId id="411" r:id="rId63"/>
    <p:sldId id="412" r:id="rId64"/>
    <p:sldId id="413" r:id="rId65"/>
    <p:sldId id="414" r:id="rId66"/>
    <p:sldId id="415" r:id="rId67"/>
    <p:sldId id="416" r:id="rId68"/>
    <p:sldId id="417" r:id="rId69"/>
    <p:sldId id="418" r:id="rId70"/>
    <p:sldId id="419" r:id="rId71"/>
    <p:sldId id="420" r:id="rId72"/>
    <p:sldId id="341" r:id="rId73"/>
    <p:sldId id="356" r:id="rId74"/>
    <p:sldId id="357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3397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1520" y="-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4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9528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/>
              <a:t>27 January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00800"/>
            <a:ext cx="4191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400800"/>
            <a:ext cx="2209800" cy="4572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/>
              <a:t>Feng    </a:t>
            </a:r>
            <a:fld id="{74140222-8F75-1F43-AF5C-FFE381E203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EB6F7-36C7-E74C-8F89-8EF629C0D696}" type="datetimeFigureOut">
              <a:rPr lang="en-US" smtClean="0"/>
              <a:pPr/>
              <a:t>7/2/14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jpeg"/><Relationship Id="rId3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1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jpeg"/><Relationship Id="rId3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gi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nWithLH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64422"/>
            <a:ext cx="9162322" cy="561764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99113"/>
            <a:ext cx="9143999" cy="1391757"/>
          </a:xfrm>
        </p:spPr>
        <p:txBody>
          <a:bodyPr>
            <a:noAutofit/>
          </a:bodyPr>
          <a:lstStyle/>
          <a:p>
            <a:r>
              <a:rPr lang="en-US" sz="4000" dirty="0" smtClean="0"/>
              <a:t>The Higgs Boson, Dark Matter and all that: </a:t>
            </a:r>
            <a:r>
              <a:rPr lang="en-US" sz="3200" dirty="0" smtClean="0">
                <a:solidFill>
                  <a:srgbClr val="FF6600"/>
                </a:solidFill>
              </a:rPr>
              <a:t>Revolutionizing the Laws of the Universe with the LHC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4488" y="5487839"/>
            <a:ext cx="6400800" cy="1257263"/>
          </a:xfrm>
        </p:spPr>
        <p:txBody>
          <a:bodyPr/>
          <a:lstStyle/>
          <a:p>
            <a:r>
              <a:rPr lang="en-US" dirty="0" smtClean="0">
                <a:solidFill>
                  <a:srgbClr val="CCFFCC"/>
                </a:solidFill>
              </a:rPr>
              <a:t>Ashutosh Kotwal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Duke University</a:t>
            </a:r>
            <a:endParaRPr lang="en-US" dirty="0">
              <a:solidFill>
                <a:srgbClr val="CC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>
          <a:xfrm>
            <a:off x="221488" y="311713"/>
            <a:ext cx="4495800" cy="2472517"/>
          </a:xfrm>
        </p:spPr>
      </p:pic>
      <p:pic>
        <p:nvPicPr>
          <p:cNvPr id="9" name="Picture 8" descr="insulin_molecul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88" y="3118104"/>
            <a:ext cx="3410712" cy="3739896"/>
          </a:xfrm>
          <a:prstGeom prst="rect">
            <a:avLst/>
          </a:prstGeom>
        </p:spPr>
      </p:pic>
      <p:pic>
        <p:nvPicPr>
          <p:cNvPr id="10" name="Picture 9" descr="motorola-qa1-cell-pho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04" y="3359711"/>
            <a:ext cx="2692255" cy="3359710"/>
          </a:xfrm>
          <a:prstGeom prst="rect">
            <a:avLst/>
          </a:prstGeom>
        </p:spPr>
      </p:pic>
      <p:pic>
        <p:nvPicPr>
          <p:cNvPr id="11" name="Picture 10" descr="Gundremmingen_Nuclear_Power_Pla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44" y="0"/>
            <a:ext cx="4115056" cy="31884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6950" y="5968997"/>
            <a:ext cx="197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Molecule of Insulin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Conceptual Problem in Quantum Mechanics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 spite of its success, a self-consistent quantum mechanical theory of matter and forces has a huge missing link – </a:t>
            </a:r>
            <a:r>
              <a:rPr lang="en-US" dirty="0" smtClean="0">
                <a:solidFill>
                  <a:srgbClr val="FF0000"/>
                </a:solidFill>
              </a:rPr>
              <a:t>the theory requires all fundamental particles to have exactly zero mass</a:t>
            </a:r>
          </a:p>
          <a:p>
            <a:endParaRPr lang="en-US" dirty="0" smtClean="0"/>
          </a:p>
          <a:p>
            <a:r>
              <a:rPr lang="en-US" dirty="0" smtClean="0"/>
              <a:t>The non-zero electron mass cannot be understood – </a:t>
            </a:r>
            <a:r>
              <a:rPr lang="en-US" dirty="0" smtClean="0">
                <a:solidFill>
                  <a:srgbClr val="008000"/>
                </a:solidFill>
              </a:rPr>
              <a:t>and yet the electron mass defines the size of the atom and physical and chemical properties of all substances</a:t>
            </a:r>
          </a:p>
          <a:p>
            <a:r>
              <a:rPr lang="en-US" dirty="0" smtClean="0"/>
              <a:t>If the electron’s mass were zero, the atom would not exist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from the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do fundamental particles have mass? </a:t>
            </a:r>
          </a:p>
          <a:p>
            <a:pPr lvl="1"/>
            <a:r>
              <a:rPr lang="en-US" dirty="0" smtClean="0"/>
              <a:t>the Higgs hypothesis</a:t>
            </a:r>
          </a:p>
          <a:p>
            <a:endParaRPr lang="en-US" dirty="0" smtClean="0"/>
          </a:p>
          <a:p>
            <a:r>
              <a:rPr lang="en-US" dirty="0" smtClean="0"/>
              <a:t>The mystery of Dark Matter – </a:t>
            </a:r>
          </a:p>
          <a:p>
            <a:pPr lvl="1"/>
            <a:r>
              <a:rPr lang="en-US" dirty="0" smtClean="0"/>
              <a:t>Could Dark Matter particles be produced at the LHC?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Higgs Boson</a:t>
            </a:r>
            <a:endParaRPr lang="en-US" dirty="0"/>
          </a:p>
        </p:txBody>
      </p:sp>
      <p:pic>
        <p:nvPicPr>
          <p:cNvPr id="4" name="Content Placeholder 3" descr="peter.higg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0743" r="-30743"/>
          <a:stretch>
            <a:fillRect/>
          </a:stretch>
        </p:blipFill>
        <p:spPr>
          <a:xfrm>
            <a:off x="-1573424" y="1827173"/>
            <a:ext cx="8223905" cy="4522831"/>
          </a:xfrm>
        </p:spPr>
      </p:pic>
      <p:pic>
        <p:nvPicPr>
          <p:cNvPr id="6" name="Picture 5" descr="SatyenBose19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111" y="1827173"/>
            <a:ext cx="3414889" cy="45228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6882" y="6350004"/>
            <a:ext cx="159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Peter Higgs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263451" y="6402450"/>
            <a:ext cx="395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Satyendra</a:t>
            </a:r>
            <a:r>
              <a:rPr lang="en-US" sz="2400" dirty="0" smtClean="0"/>
              <a:t> </a:t>
            </a:r>
            <a:r>
              <a:rPr lang="en-US" sz="2400" dirty="0" err="1" smtClean="0"/>
              <a:t>Nath</a:t>
            </a:r>
            <a:r>
              <a:rPr lang="en-US" sz="2400" dirty="0" smtClean="0"/>
              <a:t> Bose in 1920’s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Predict Fundamental Forces</a:t>
            </a:r>
            <a:endParaRPr lang="en-US" dirty="0"/>
          </a:p>
        </p:txBody>
      </p:sp>
      <p:pic>
        <p:nvPicPr>
          <p:cNvPr id="4" name="Content Placeholder 3" descr="coriolis-effec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3088" r="-4308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98782" y="6307668"/>
            <a:ext cx="9188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“fictitious” forces observed in accelerating frame of reference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924805"/>
          </a:xfrm>
        </p:spPr>
        <p:txBody>
          <a:bodyPr/>
          <a:lstStyle/>
          <a:p>
            <a:r>
              <a:rPr lang="en-US" dirty="0" smtClean="0"/>
              <a:t>Manifestation of </a:t>
            </a:r>
            <a:r>
              <a:rPr lang="en-US" dirty="0" err="1" smtClean="0"/>
              <a:t>Coriolis</a:t>
            </a:r>
            <a:r>
              <a:rPr lang="en-US" dirty="0" smtClean="0"/>
              <a:t> Force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0" y="1390653"/>
            <a:ext cx="4992512" cy="4605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867" y="6208892"/>
            <a:ext cx="843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Hurricanes appear to rotate in Earth’s frame of reference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Mechanics</a:t>
            </a:r>
            <a:br>
              <a:rPr lang="en-US" dirty="0" smtClean="0"/>
            </a:br>
            <a:r>
              <a:rPr lang="en-US" dirty="0" smtClean="0"/>
              <a:t>force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particle exchange</a:t>
            </a:r>
            <a:endParaRPr lang="en-US" dirty="0"/>
          </a:p>
        </p:txBody>
      </p:sp>
      <p:pic>
        <p:nvPicPr>
          <p:cNvPr id="5" name="Picture 4" descr="base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568" y="1603640"/>
            <a:ext cx="3419299" cy="5138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pic>
        <p:nvPicPr>
          <p:cNvPr id="5" name="Picture 4" descr="feynman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1" y="1338677"/>
            <a:ext cx="3382968" cy="502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3223" y="6379110"/>
            <a:ext cx="234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Richard Feynman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1115" y="1227674"/>
            <a:ext cx="47836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most  precisely tested theory, ever:</a:t>
            </a:r>
          </a:p>
          <a:p>
            <a:endParaRPr lang="en-US" sz="2400" dirty="0" smtClean="0"/>
          </a:p>
          <a:p>
            <a:r>
              <a:rPr lang="en-US" sz="2400" dirty="0" smtClean="0"/>
              <a:t>The quantum theory of the electric and magnetic forces, radio waves, light and  X-rays: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6600"/>
                </a:solidFill>
              </a:rPr>
              <a:t>Measured and predicted magnetic moment of an electron agree within 0.3 parts per trillion accuracy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Nuclear Decay</a:t>
            </a:r>
            <a:endParaRPr lang="en-US" dirty="0"/>
          </a:p>
        </p:txBody>
      </p:sp>
      <p:pic>
        <p:nvPicPr>
          <p:cNvPr id="4" name="Content Placeholder 3" descr="Beta-minus_Decay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6" r="-12126"/>
          <a:stretch>
            <a:fillRect/>
          </a:stretch>
        </p:blipFill>
        <p:spPr>
          <a:xfrm>
            <a:off x="307382" y="1605692"/>
            <a:ext cx="3384082" cy="1983331"/>
          </a:xfrm>
        </p:spPr>
      </p:pic>
      <p:pic>
        <p:nvPicPr>
          <p:cNvPr id="6" name="Picture 5" descr="Beta_Negative_Deca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7" y="1802634"/>
            <a:ext cx="2091288" cy="1820255"/>
          </a:xfrm>
          <a:prstGeom prst="rect">
            <a:avLst/>
          </a:prstGeom>
        </p:spPr>
      </p:pic>
      <p:pic>
        <p:nvPicPr>
          <p:cNvPr id="5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-386639" y="4276343"/>
            <a:ext cx="3979333" cy="2188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475" y="3775286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42207" y="6333077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</a:t>
            </a:r>
            <a:endParaRPr lang="en-US" sz="2800" dirty="0"/>
          </a:p>
        </p:txBody>
      </p:sp>
      <p:pic>
        <p:nvPicPr>
          <p:cNvPr id="9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5613312" y="4293279"/>
            <a:ext cx="3979333" cy="2188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4426" y="3792222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n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2158" y="6350013"/>
            <a:ext cx="44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e</a:t>
            </a:r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2111" y="4447553"/>
            <a:ext cx="3160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force causing this interaction is described by particles making transitions on a “mathematical sphere</a:t>
            </a:r>
            <a:r>
              <a:rPr lang="en-US" dirty="0" smtClean="0"/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higgsboso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524" r="-1252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Success and Problem of Quantum Mechanics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57" y="1402645"/>
            <a:ext cx="8686800" cy="5808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Success</a:t>
            </a:r>
            <a:r>
              <a:rPr lang="en-US" dirty="0" smtClean="0"/>
              <a:t>: correct mathematical description of all properties of electromagnetic force and the weak nuclear force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Another prediction</a:t>
            </a:r>
            <a:r>
              <a:rPr lang="en-US" dirty="0" smtClean="0"/>
              <a:t>: force-mediating particles must be </a:t>
            </a:r>
            <a:r>
              <a:rPr lang="en-US" dirty="0" err="1" smtClean="0"/>
              <a:t>massless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Correct prediction for photon – mediator particle of electric and magnetic forces and all electromagnetic waves: radio, light, microwave, x-rays described by </a:t>
            </a:r>
            <a:r>
              <a:rPr lang="en-US" dirty="0" err="1" smtClean="0">
                <a:solidFill>
                  <a:srgbClr val="008000"/>
                </a:solidFill>
              </a:rPr>
              <a:t>massless</a:t>
            </a:r>
            <a:r>
              <a:rPr lang="en-US" dirty="0" smtClean="0">
                <a:solidFill>
                  <a:srgbClr val="008000"/>
                </a:solidFill>
              </a:rPr>
              <a:t> photons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Problem: for the weak nuclear force causing nuclear beta-decay, the mediator particle, “W boson” is very heavy</a:t>
            </a:r>
          </a:p>
          <a:p>
            <a:endParaRPr lang="en-US" dirty="0" smtClean="0"/>
          </a:p>
          <a:p>
            <a:r>
              <a:rPr lang="en-US" dirty="0" smtClean="0"/>
              <a:t>Question: How can we preserve the original theory and simultaneously  impart mass to the W boson?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Solution to the Problem of W Boson Mass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Fill all of space with “Higgs” field</a:t>
            </a:r>
          </a:p>
          <a:p>
            <a:endParaRPr lang="en-US" dirty="0" smtClean="0"/>
          </a:p>
          <a:p>
            <a:r>
              <a:rPr lang="en-US" dirty="0" smtClean="0"/>
              <a:t>W boson propagating through “empty space” </a:t>
            </a:r>
          </a:p>
          <a:p>
            <a:pPr>
              <a:buNone/>
            </a:pPr>
            <a:r>
              <a:rPr lang="en-US" dirty="0" smtClean="0"/>
              <a:t>	actually propagating though Higgs field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Interaction of W boson with Higgs field slows down the W boson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imparting the property of mass to it</a:t>
            </a:r>
            <a:endParaRPr 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“Sticky” Higgs Field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64" y="1600351"/>
            <a:ext cx="7404100" cy="5257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Implications of Higgs 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192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Empty space is not really empty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Filled with the Higgs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All fundamental particles interacting with the Higgs field “slow down” </a:t>
            </a:r>
          </a:p>
          <a:p>
            <a:pPr lvl="1"/>
            <a:r>
              <a:rPr lang="en-US" dirty="0" smtClean="0"/>
              <a:t> appear to be massive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2602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Light versus Heavy Particles – </a:t>
            </a:r>
            <a:br>
              <a:rPr lang="en-US" sz="3600" dirty="0" smtClean="0"/>
            </a:br>
            <a:r>
              <a:rPr lang="en-US" sz="3111" dirty="0" smtClean="0"/>
              <a:t>like moving through water</a:t>
            </a:r>
            <a:endParaRPr lang="en-US" sz="3111" dirty="0"/>
          </a:p>
        </p:txBody>
      </p:sp>
      <p:pic>
        <p:nvPicPr>
          <p:cNvPr id="5" name="Content Placeholder 4" descr="smoothFis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004" r="-6004"/>
          <a:stretch>
            <a:fillRect/>
          </a:stretch>
        </p:blipFill>
        <p:spPr>
          <a:xfrm>
            <a:off x="-248349" y="1016015"/>
            <a:ext cx="5427130" cy="2984713"/>
          </a:xfrm>
        </p:spPr>
      </p:pic>
      <p:pic>
        <p:nvPicPr>
          <p:cNvPr id="7" name="Picture 6" descr="lobste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05" y="4000729"/>
            <a:ext cx="4257896" cy="2857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6448" y="1340555"/>
            <a:ext cx="37882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fast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light particle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3998" y="5147704"/>
            <a:ext cx="437444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slowly 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heavy particle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the Higgs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953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Why don’t we see and feel the Higgs?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Our senses and instruments detect electrical charge</a:t>
            </a:r>
          </a:p>
          <a:p>
            <a:endParaRPr lang="en-US" dirty="0" smtClean="0"/>
          </a:p>
          <a:p>
            <a:r>
              <a:rPr lang="en-US" dirty="0" smtClean="0"/>
              <a:t>Higgs is electrically neutral – has no electric and magnetic interaction!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can we confirm the existence of the Higgs?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ripples in the Higgs field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waterRip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49" y="2496168"/>
            <a:ext cx="3960455" cy="3238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1374" y="6066534"/>
            <a:ext cx="40300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Ripples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Create the Higgs Boson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932" y="2079305"/>
            <a:ext cx="6955367" cy="3682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Evidence of Higgs Boson Production</a:t>
            </a:r>
            <a:endParaRPr lang="en-US" dirty="0"/>
          </a:p>
        </p:txBody>
      </p:sp>
      <p:pic>
        <p:nvPicPr>
          <p:cNvPr id="6" name="Content Placeholder 5" descr="higgsGammaGamma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1059" r="-41059"/>
          <a:stretch>
            <a:fillRect/>
          </a:stretch>
        </p:blipFill>
        <p:spPr>
          <a:xfrm>
            <a:off x="-548953" y="1416757"/>
            <a:ext cx="10017506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Evidence of Higgs Boson Production</a:t>
            </a:r>
            <a:endParaRPr lang="en-US" dirty="0"/>
          </a:p>
        </p:txBody>
      </p:sp>
      <p:pic>
        <p:nvPicPr>
          <p:cNvPr id="5" name="Content Placeholder 4" descr="HiggsGGplot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3363" r="-23363"/>
          <a:stretch>
            <a:fillRect/>
          </a:stretch>
        </p:blipFill>
        <p:spPr>
          <a:xfrm>
            <a:off x="366887" y="1600200"/>
            <a:ext cx="8517467" cy="50179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78332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Alternate title of my talk:</a:t>
            </a:r>
            <a:endParaRPr lang="en-US" dirty="0"/>
          </a:p>
        </p:txBody>
      </p:sp>
      <p:pic>
        <p:nvPicPr>
          <p:cNvPr id="5" name="Content Placeholder 4" descr="muchadoaboutnoth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426" r="-1942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80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Higgs Discovery 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8974"/>
            <a:ext cx="8229600" cy="577902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Provide an understanding of all masses of fundamental particles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Revolutionizes our understanding of empty space </a:t>
            </a:r>
            <a:r>
              <a:rPr lang="en-US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 filled with Higgs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Further studies of the properties of the Higgs are of tremendous importance</a:t>
            </a:r>
          </a:p>
          <a:p>
            <a:pPr lvl="1"/>
            <a:r>
              <a:rPr lang="en-US" dirty="0" smtClean="0">
                <a:sym typeface="Wingdings"/>
              </a:rPr>
              <a:t>Where did this “Higgs field” stuff come from? </a:t>
            </a:r>
          </a:p>
          <a:p>
            <a:pPr lvl="1"/>
            <a:r>
              <a:rPr lang="en-US" dirty="0" smtClean="0">
                <a:sym typeface="Wingdings"/>
              </a:rPr>
              <a:t>Why do different particles interact differently with it?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olidFill>
                  <a:srgbClr val="660066"/>
                </a:solidFill>
                <a:sym typeface="Wingdings"/>
              </a:rPr>
              <a:t>We are going to be busy studying the Higgs for a while… </a:t>
            </a:r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/>
              <a:t>The Mystery of </a:t>
            </a:r>
            <a:br>
              <a:rPr lang="en-US" dirty="0" smtClean="0"/>
            </a:br>
            <a:r>
              <a:rPr lang="en-US" dirty="0" smtClean="0"/>
              <a:t>Dark Matter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Centripetal Force</a:t>
            </a:r>
            <a:endParaRPr lang="en-US" dirty="0"/>
          </a:p>
        </p:txBody>
      </p:sp>
      <p:pic>
        <p:nvPicPr>
          <p:cNvPr id="4" name="Content Placeholder 3" descr="boyWithSlingsho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50" r="-1055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083"/>
            <a:ext cx="8229600" cy="1143000"/>
          </a:xfrm>
        </p:spPr>
        <p:txBody>
          <a:bodyPr/>
          <a:lstStyle/>
          <a:p>
            <a:r>
              <a:rPr lang="en-US" dirty="0" smtClean="0"/>
              <a:t>Stars Orbiting a Galaxy</a:t>
            </a:r>
            <a:endParaRPr lang="en-US" dirty="0"/>
          </a:p>
        </p:txBody>
      </p:sp>
      <p:pic>
        <p:nvPicPr>
          <p:cNvPr id="4" name="Content Placeholder 3" descr="m33larg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384" r="-2038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404554" y="6183668"/>
            <a:ext cx="63782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Gravity provides the centripetal force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Measuring Velocity with Doppler Shift of Starlight</a:t>
            </a:r>
            <a:endParaRPr lang="en-US" dirty="0"/>
          </a:p>
        </p:txBody>
      </p:sp>
      <p:pic>
        <p:nvPicPr>
          <p:cNvPr id="4" name="Content Placeholder 3" descr="doppler.gif"/>
          <p:cNvPicPr>
            <a:picLocks noGrp="1" noChangeAspect="1"/>
          </p:cNvPicPr>
          <p:nvPr>
            <p:ph idx="1"/>
          </p:nvPr>
        </p:nvPicPr>
        <p:blipFill>
          <a:blip r:embed="rId2"/>
          <a:srcRect l="-39527" r="-3952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/>
          <a:lstStyle/>
          <a:p>
            <a:r>
              <a:rPr lang="en-US" dirty="0" smtClean="0"/>
              <a:t>Galactic Rotation Curve</a:t>
            </a:r>
            <a:endParaRPr lang="en-US" dirty="0"/>
          </a:p>
        </p:txBody>
      </p:sp>
      <p:pic>
        <p:nvPicPr>
          <p:cNvPr id="4" name="Content Placeholder 3" descr="galaxyWithCurve.bmp"/>
          <p:cNvPicPr>
            <a:picLocks noGrp="1" noChangeAspect="1"/>
          </p:cNvPicPr>
          <p:nvPr>
            <p:ph idx="1"/>
          </p:nvPr>
        </p:nvPicPr>
        <p:blipFill>
          <a:blip r:embed="rId2"/>
          <a:srcRect l="-17804" r="-17804"/>
          <a:stretch>
            <a:fillRect/>
          </a:stretch>
        </p:blipFill>
        <p:spPr>
          <a:xfrm>
            <a:off x="457200" y="1388535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451560" y="6237112"/>
            <a:ext cx="84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Stars’ orbit speed too high </a:t>
            </a:r>
            <a:r>
              <a:rPr lang="en-US" sz="2800" dirty="0" err="1" smtClean="0">
                <a:sym typeface="Wingdings"/>
              </a:rPr>
              <a:t></a:t>
            </a:r>
            <a:r>
              <a:rPr lang="en-US" sz="2800" dirty="0" smtClean="0">
                <a:sym typeface="Wingdings"/>
              </a:rPr>
              <a:t> too much centripetal force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2"/>
            <a:ext cx="8229600" cy="924805"/>
          </a:xfrm>
        </p:spPr>
        <p:txBody>
          <a:bodyPr/>
          <a:lstStyle/>
          <a:p>
            <a:r>
              <a:rPr lang="en-US" dirty="0" smtClean="0"/>
              <a:t>Collision of Galaxy Clusters</a:t>
            </a:r>
            <a:endParaRPr lang="en-US" dirty="0"/>
          </a:p>
        </p:txBody>
      </p:sp>
      <p:pic>
        <p:nvPicPr>
          <p:cNvPr id="4" name="Content Placeholder 3" descr="bulletcluster_comp_f204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701" r="-15701"/>
          <a:stretch>
            <a:fillRect/>
          </a:stretch>
        </p:blipFill>
        <p:spPr>
          <a:xfrm>
            <a:off x="457200" y="1148648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860778" y="5870226"/>
            <a:ext cx="7563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Luminous Matter (emitting X-rays) separated from total Mass </a:t>
            </a:r>
            <a:r>
              <a:rPr lang="en-US" sz="2800" dirty="0" err="1" smtClean="0">
                <a:sym typeface="Wingdings"/>
              </a:rPr>
              <a:t>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smtClean="0">
                <a:solidFill>
                  <a:srgbClr val="008000"/>
                </a:solidFill>
                <a:sym typeface="Wingdings"/>
              </a:rPr>
              <a:t>confirms Dark Matter hypothesis</a:t>
            </a:r>
            <a:endParaRPr lang="en-US" sz="28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750"/>
            <a:ext cx="9144000" cy="769583"/>
          </a:xfrm>
        </p:spPr>
        <p:txBody>
          <a:bodyPr>
            <a:noAutofit/>
          </a:bodyPr>
          <a:lstStyle/>
          <a:p>
            <a:r>
              <a:rPr lang="en-US" sz="3600" dirty="0" smtClean="0"/>
              <a:t>Halo of Invisible Dark Matter around Galaxies</a:t>
            </a:r>
            <a:endParaRPr lang="en-US" sz="3600" dirty="0"/>
          </a:p>
        </p:txBody>
      </p:sp>
      <p:pic>
        <p:nvPicPr>
          <p:cNvPr id="4" name="Content Placeholder 3" descr="The-Galactic-Dark-Matter-Halo-Is-Shaped-Like-a-Ball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54" r="-33154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03111" y="6152444"/>
            <a:ext cx="729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Four times as much dark matter as visible matter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31775" y="1311275"/>
            <a:ext cx="3810000" cy="46910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A lot</a:t>
            </a:r>
            <a:r>
              <a:rPr lang="en-US" sz="2400" dirty="0"/>
              <a:t> of dark matter is required to hold galaxies together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</a:rPr>
              <a:t>It cannot all be made of protons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E00"/>
                </a:solidFill>
              </a:rPr>
              <a:t>It must be neutral, stable, heavy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It must be some new form of matter</a:t>
            </a:r>
            <a:r>
              <a:rPr lang="en-US" dirty="0" smtClean="0">
                <a:solidFill>
                  <a:srgbClr val="FF0000"/>
                </a:solidFill>
              </a:rPr>
              <a:t> – new fundamental particles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6678" name="Picture 6" descr="img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138" y="1123950"/>
            <a:ext cx="4471987" cy="4779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47322" y="197557"/>
            <a:ext cx="571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Mapping out the Dark Matter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Feynman Diagram depicting Production of Dark Matter Particles at LHC</a:t>
            </a:r>
            <a:endParaRPr lang="en-US" sz="3200" dirty="0"/>
          </a:p>
        </p:txBody>
      </p:sp>
      <p:pic>
        <p:nvPicPr>
          <p:cNvPr id="4" name="Content Placeholder 3" descr="gluino_prod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2434" r="-12434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60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Feynman Diagram depicting Production of Dark Matter Particles at LHC</a:t>
            </a:r>
            <a:endParaRPr lang="en-US" sz="3200" dirty="0"/>
          </a:p>
        </p:txBody>
      </p:sp>
      <p:pic>
        <p:nvPicPr>
          <p:cNvPr id="4" name="Content Placeholder 3" descr="gluino_prod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2434" r="-12434"/>
          <a:stretch>
            <a:fillRect/>
          </a:stretch>
        </p:blipFill>
        <p:spPr/>
      </p:pic>
      <p:sp>
        <p:nvSpPr>
          <p:cNvPr id="5" name="Oval 4"/>
          <p:cNvSpPr/>
          <p:nvPr/>
        </p:nvSpPr>
        <p:spPr>
          <a:xfrm>
            <a:off x="6959600" y="1833035"/>
            <a:ext cx="698500" cy="749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362200" y="5469468"/>
            <a:ext cx="698500" cy="749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Simulated Dark Matter Particle Production at LHC</a:t>
            </a:r>
            <a:endParaRPr lang="en-US" dirty="0"/>
          </a:p>
        </p:txBody>
      </p:sp>
      <p:pic>
        <p:nvPicPr>
          <p:cNvPr id="4" name="Content Placeholder 3" descr="susyEventATLA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5405" r="-4540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910695"/>
          </a:xfrm>
        </p:spPr>
        <p:txBody>
          <a:bodyPr/>
          <a:lstStyle/>
          <a:p>
            <a:r>
              <a:rPr lang="en-US" dirty="0" smtClean="0"/>
              <a:t>Dark Matter Particles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4110"/>
            <a:ext cx="9115778" cy="5573889"/>
          </a:xfrm>
        </p:spPr>
        <p:txBody>
          <a:bodyPr>
            <a:normAutofit/>
          </a:bodyPr>
          <a:lstStyle/>
          <a:p>
            <a:r>
              <a:rPr lang="en-US" dirty="0"/>
              <a:t>B</a:t>
            </a:r>
            <a:r>
              <a:rPr lang="en-US" dirty="0" smtClean="0"/>
              <a:t>ridge between cosmology, astrophysics and particle physics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err="1"/>
              <a:t>S</a:t>
            </a:r>
            <a:r>
              <a:rPr lang="en-US" dirty="0" err="1" smtClean="0"/>
              <a:t>upersymmetry</a:t>
            </a:r>
            <a:r>
              <a:rPr lang="en-US" dirty="0" smtClean="0"/>
              <a:t>” theory predicts dark matter particles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Supersymmetry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/>
              <a:t> quantum properties of space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dawn of a “new quantum mechanics”</a:t>
            </a:r>
            <a:endParaRPr lang="en-US" dirty="0" smtClean="0">
              <a:solidFill>
                <a:srgbClr val="008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6179"/>
            <a:ext cx="8229600" cy="2561695"/>
          </a:xfrm>
        </p:spPr>
        <p:txBody>
          <a:bodyPr>
            <a:normAutofit/>
          </a:bodyPr>
          <a:lstStyle/>
          <a:p>
            <a:r>
              <a:rPr lang="en-US" dirty="0" smtClean="0"/>
              <a:t>Black Holes at the LHC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Possibility and the Myth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5413"/>
            <a:ext cx="7772400" cy="1143000"/>
          </a:xfrm>
        </p:spPr>
        <p:txBody>
          <a:bodyPr/>
          <a:lstStyle/>
          <a:p>
            <a:r>
              <a:rPr lang="en-US"/>
              <a:t>Isaac Newton</a:t>
            </a:r>
          </a:p>
        </p:txBody>
      </p:sp>
      <p:pic>
        <p:nvPicPr>
          <p:cNvPr id="89101" name="Picture 13" descr="newt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1584325"/>
            <a:ext cx="2781300" cy="3381375"/>
          </a:xfrm>
          <a:prstGeom prst="rect">
            <a:avLst/>
          </a:prstGeom>
          <a:noFill/>
        </p:spPr>
      </p:pic>
      <p:pic>
        <p:nvPicPr>
          <p:cNvPr id="89104" name="Picture 16" descr="gr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2950" y="1552575"/>
            <a:ext cx="3552825" cy="3552825"/>
          </a:xfrm>
          <a:prstGeom prst="rect">
            <a:avLst/>
          </a:prstGeom>
          <a:noFill/>
        </p:spPr>
      </p:pic>
      <p:sp>
        <p:nvSpPr>
          <p:cNvPr id="89105" name="Text Box 17"/>
          <p:cNvSpPr txBox="1">
            <a:spLocks noChangeArrowheads="1"/>
          </p:cNvSpPr>
          <p:nvPr/>
        </p:nvSpPr>
        <p:spPr bwMode="auto">
          <a:xfrm>
            <a:off x="938213" y="5310188"/>
            <a:ext cx="6756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3333FF"/>
                </a:solidFill>
              </a:rPr>
              <a:t>1687: Space and time are the static stage</a:t>
            </a:r>
          </a:p>
          <a:p>
            <a:r>
              <a:rPr lang="en-US" sz="2800">
                <a:solidFill>
                  <a:srgbClr val="3333FF"/>
                </a:solidFill>
              </a:rPr>
              <a:t>on which physical processes act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5413"/>
            <a:ext cx="7772400" cy="1143000"/>
          </a:xfrm>
        </p:spPr>
        <p:txBody>
          <a:bodyPr/>
          <a:lstStyle/>
          <a:p>
            <a:r>
              <a:rPr lang="en-US"/>
              <a:t>Albert Einsten</a:t>
            </a:r>
          </a:p>
        </p:txBody>
      </p:sp>
      <p:pic>
        <p:nvPicPr>
          <p:cNvPr id="122886" name="Picture 6" descr="1916_genr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7450" y="1316038"/>
            <a:ext cx="5068888" cy="3821112"/>
          </a:xfrm>
          <a:prstGeom prst="rect">
            <a:avLst/>
          </a:prstGeom>
          <a:noFill/>
        </p:spPr>
      </p:pic>
      <p:pic>
        <p:nvPicPr>
          <p:cNvPr id="122887" name="Picture 7" descr="einst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" y="1268413"/>
            <a:ext cx="2755900" cy="3889375"/>
          </a:xfrm>
          <a:prstGeom prst="rect">
            <a:avLst/>
          </a:prstGeom>
          <a:noFill/>
        </p:spPr>
      </p:pic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1379538" y="5310188"/>
            <a:ext cx="59055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3333FF"/>
                </a:solidFill>
              </a:rPr>
              <a:t>1915: Spacetime is an active player:</a:t>
            </a:r>
          </a:p>
          <a:p>
            <a:r>
              <a:rPr lang="en-US" sz="2800">
                <a:solidFill>
                  <a:srgbClr val="3333FF"/>
                </a:solidFill>
              </a:rPr>
              <a:t>curves, expands, shrinks,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Matter and Energy Curves Space</a:t>
            </a:r>
            <a:endParaRPr lang="en-US" dirty="0"/>
          </a:p>
        </p:txBody>
      </p:sp>
      <p:pic>
        <p:nvPicPr>
          <p:cNvPr id="4" name="Content Placeholder 3" descr="GPB_circling_earth3_5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Einstein’s Attempt to Unify Electromagnetism and Gravity</a:t>
            </a:r>
            <a:endParaRPr lang="en-US" dirty="0"/>
          </a:p>
        </p:txBody>
      </p:sp>
      <p:pic>
        <p:nvPicPr>
          <p:cNvPr id="4" name="Content Placeholder 3" descr="einstein-albert-do-not-worry-9900884_1_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3980" r="-63980"/>
          <a:stretch>
            <a:fillRect/>
          </a:stretch>
        </p:blipFill>
        <p:spPr>
          <a:xfrm>
            <a:off x="0" y="1741310"/>
            <a:ext cx="91440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 with gravity</a:t>
            </a:r>
            <a:endParaRPr lang="en-US" dirty="0"/>
          </a:p>
        </p:txBody>
      </p:sp>
      <p:pic>
        <p:nvPicPr>
          <p:cNvPr id="4" name="Content Placeholder 3" descr="electromagne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7751" r="-87751"/>
          <a:stretch>
            <a:fillRect/>
          </a:stretch>
        </p:blipFill>
        <p:spPr>
          <a:xfrm>
            <a:off x="3138290" y="1600200"/>
            <a:ext cx="8229600" cy="4525963"/>
          </a:xfrm>
        </p:spPr>
      </p:pic>
      <p:sp>
        <p:nvSpPr>
          <p:cNvPr id="5" name="Rectangle 4"/>
          <p:cNvSpPr/>
          <p:nvPr/>
        </p:nvSpPr>
        <p:spPr>
          <a:xfrm>
            <a:off x="457200" y="2715724"/>
            <a:ext cx="4651022" cy="2943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i="1" dirty="0" err="1" smtClean="0">
                <a:solidFill>
                  <a:srgbClr val="3333FF"/>
                </a:solidFill>
              </a:rPr>
              <a:t>F</a:t>
            </a:r>
            <a:r>
              <a:rPr lang="en-US" sz="2800" baseline="-25000" dirty="0" err="1" smtClean="0">
                <a:solidFill>
                  <a:srgbClr val="3333FF"/>
                </a:solidFill>
              </a:rPr>
              <a:t>gravity</a:t>
            </a:r>
            <a:r>
              <a:rPr lang="en-US" sz="2800" dirty="0" smtClean="0">
                <a:solidFill>
                  <a:srgbClr val="3333FF"/>
                </a:solidFill>
              </a:rPr>
              <a:t> ~ 10</a:t>
            </a:r>
            <a:r>
              <a:rPr lang="en-US" sz="2800" baseline="30000" dirty="0" smtClean="0">
                <a:solidFill>
                  <a:srgbClr val="3333FF"/>
                </a:solidFill>
              </a:rPr>
              <a:t>-36</a:t>
            </a:r>
            <a:r>
              <a:rPr lang="en-US" sz="2800" dirty="0" smtClean="0">
                <a:solidFill>
                  <a:srgbClr val="3333FF"/>
                </a:solidFill>
              </a:rPr>
              <a:t> </a:t>
            </a:r>
            <a:r>
              <a:rPr lang="en-US" sz="2800" i="1" dirty="0" smtClean="0">
                <a:solidFill>
                  <a:srgbClr val="3333FF"/>
                </a:solidFill>
              </a:rPr>
              <a:t>F</a:t>
            </a:r>
            <a:r>
              <a:rPr lang="en-US" sz="2800" baseline="-25000" dirty="0" smtClean="0">
                <a:solidFill>
                  <a:srgbClr val="3333FF"/>
                </a:solidFill>
              </a:rPr>
              <a:t>EM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sz="2800" baseline="-25000" dirty="0" smtClean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BE00"/>
                </a:solidFill>
              </a:rPr>
              <a:t>Very likely, we are missing something important.  Why is gravity so weak compared to other forces?  </a:t>
            </a:r>
          </a:p>
          <a:p>
            <a:pPr>
              <a:lnSpc>
                <a:spcPct val="90000"/>
              </a:lnSpc>
            </a:pPr>
            <a:endParaRPr lang="en-US" sz="2800" baseline="-25000" dirty="0" smtClean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Maybe it isn’t…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667" y="1629303"/>
            <a:ext cx="4159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Gravity is a </a:t>
            </a:r>
            <a:r>
              <a:rPr lang="en-US" sz="2800" i="1" dirty="0" smtClean="0"/>
              <a:t>very </a:t>
            </a:r>
            <a:r>
              <a:rPr lang="en-US" sz="2800" dirty="0" smtClean="0"/>
              <a:t>weak force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Curled-up Extra Dimensions of Space</a:t>
            </a:r>
            <a:endParaRPr lang="en-US" dirty="0"/>
          </a:p>
        </p:txBody>
      </p:sp>
      <p:pic>
        <p:nvPicPr>
          <p:cNvPr id="4" name="Content Placeholder 3" descr="compactDimension.gif"/>
          <p:cNvPicPr>
            <a:picLocks noGrp="1" noChangeAspect="1"/>
          </p:cNvPicPr>
          <p:nvPr>
            <p:ph idx="1"/>
          </p:nvPr>
        </p:nvPicPr>
        <p:blipFill>
          <a:blip r:embed="rId2"/>
          <a:srcRect l="-8731" r="-873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114632_6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065" r="-1606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Newton’s Law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>
          <a:xfrm>
            <a:off x="423863" y="1624013"/>
            <a:ext cx="8334375" cy="4114800"/>
          </a:xfrm>
        </p:spPr>
        <p:txBody>
          <a:bodyPr/>
          <a:lstStyle/>
          <a:p>
            <a:r>
              <a:rPr lang="en-US" dirty="0">
                <a:solidFill>
                  <a:srgbClr val="3333FF"/>
                </a:solidFill>
              </a:rPr>
              <a:t>In this case, gravity may be strong but appear weak only because its strength is diluted by extra dimensions.</a:t>
            </a:r>
          </a:p>
          <a:p>
            <a:endParaRPr lang="en-US" i="1" dirty="0">
              <a:solidFill>
                <a:srgbClr val="3333FF"/>
              </a:solidFill>
            </a:endParaRPr>
          </a:p>
          <a:p>
            <a:r>
              <a:rPr lang="en-US" i="1" dirty="0" err="1">
                <a:solidFill>
                  <a:srgbClr val="FF0000"/>
                </a:solidFill>
              </a:rPr>
              <a:t>F</a:t>
            </a:r>
            <a:r>
              <a:rPr lang="en-US" i="1" baseline="-25000" dirty="0" err="1">
                <a:solidFill>
                  <a:srgbClr val="FF0000"/>
                </a:solidFill>
              </a:rPr>
              <a:t>gravity</a:t>
            </a:r>
            <a:r>
              <a:rPr lang="en-US" dirty="0">
                <a:solidFill>
                  <a:srgbClr val="FF0000"/>
                </a:solidFill>
              </a:rPr>
              <a:t> ~ </a:t>
            </a:r>
            <a:r>
              <a:rPr lang="en-US" i="1" dirty="0">
                <a:solidFill>
                  <a:srgbClr val="FF0000"/>
                </a:solidFill>
              </a:rPr>
              <a:t>1/r</a:t>
            </a:r>
            <a:r>
              <a:rPr lang="en-US" sz="1200" i="1" dirty="0">
                <a:solidFill>
                  <a:srgbClr val="FF0000"/>
                </a:solidFill>
              </a:rPr>
              <a:t> </a:t>
            </a:r>
            <a:r>
              <a:rPr lang="en-US" i="1" baseline="30000" dirty="0">
                <a:solidFill>
                  <a:srgbClr val="FF0000"/>
                </a:solidFill>
              </a:rPr>
              <a:t>2+n</a:t>
            </a:r>
            <a:r>
              <a:rPr lang="en-US" i="1" baseline="30000" dirty="0" smtClean="0">
                <a:solidFill>
                  <a:srgbClr val="FF0000"/>
                </a:solidFill>
              </a:rPr>
              <a:t> </a:t>
            </a:r>
          </a:p>
          <a:p>
            <a:pPr lvl="1">
              <a:buNone/>
            </a:pPr>
            <a:r>
              <a:rPr lang="en-US" dirty="0" smtClean="0">
                <a:solidFill>
                  <a:srgbClr val="FF0000"/>
                </a:solidFill>
              </a:rPr>
              <a:t>for </a:t>
            </a:r>
            <a:r>
              <a:rPr lang="en-US" dirty="0">
                <a:solidFill>
                  <a:srgbClr val="FF0000"/>
                </a:solidFill>
              </a:rPr>
              <a:t>small </a:t>
            </a:r>
            <a:r>
              <a:rPr lang="en-US" dirty="0" smtClean="0">
                <a:solidFill>
                  <a:srgbClr val="FF0000"/>
                </a:solidFill>
              </a:rPr>
              <a:t>lengths </a:t>
            </a:r>
            <a:r>
              <a:rPr lang="en-US" i="1" dirty="0" err="1" smtClean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where </a:t>
            </a:r>
            <a:r>
              <a:rPr lang="en-US" i="1" dirty="0" err="1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is the number of extra </a:t>
            </a:r>
            <a:r>
              <a:rPr lang="en-US" dirty="0" smtClean="0">
                <a:solidFill>
                  <a:srgbClr val="FF0000"/>
                </a:solidFill>
              </a:rPr>
              <a:t>dimensions</a:t>
            </a:r>
            <a:endParaRPr lang="en-US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54113" y="1201738"/>
            <a:ext cx="6451600" cy="4646612"/>
            <a:chOff x="2687" y="1652"/>
            <a:chExt cx="2757" cy="1984"/>
          </a:xfrm>
        </p:grpSpPr>
        <p:sp>
          <p:nvSpPr>
            <p:cNvPr id="190469" name="Rectangle 5"/>
            <p:cNvSpPr>
              <a:spLocks noChangeArrowheads="1"/>
            </p:cNvSpPr>
            <p:nvPr/>
          </p:nvSpPr>
          <p:spPr bwMode="auto">
            <a:xfrm rot="5400000">
              <a:off x="4967" y="2510"/>
              <a:ext cx="823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Feng, </a:t>
              </a:r>
              <a:r>
                <a:rPr lang="en-US" sz="1400" i="1"/>
                <a:t>Science  </a:t>
              </a:r>
              <a:r>
                <a:rPr lang="en-US" sz="1400"/>
                <a:t>(2003)</a:t>
              </a:r>
            </a:p>
          </p:txBody>
        </p:sp>
        <p:sp>
          <p:nvSpPr>
            <p:cNvPr id="190470" name="Text Box 6"/>
            <p:cNvSpPr txBox="1">
              <a:spLocks noChangeArrowheads="1"/>
            </p:cNvSpPr>
            <p:nvPr/>
          </p:nvSpPr>
          <p:spPr bwMode="auto">
            <a:xfrm>
              <a:off x="2857" y="2989"/>
              <a:ext cx="234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10</a:t>
              </a:r>
              <a:r>
                <a:rPr lang="en-US" sz="1400" baseline="30000"/>
                <a:t>-60</a:t>
              </a:r>
            </a:p>
          </p:txBody>
        </p:sp>
        <p:sp>
          <p:nvSpPr>
            <p:cNvPr id="190471" name="Text Box 7"/>
            <p:cNvSpPr txBox="1">
              <a:spLocks noChangeArrowheads="1"/>
            </p:cNvSpPr>
            <p:nvPr/>
          </p:nvSpPr>
          <p:spPr bwMode="auto">
            <a:xfrm>
              <a:off x="2857" y="2548"/>
              <a:ext cx="234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10</a:t>
              </a:r>
              <a:r>
                <a:rPr lang="en-US" sz="1400" baseline="30000"/>
                <a:t>-40</a:t>
              </a:r>
            </a:p>
          </p:txBody>
        </p:sp>
        <p:sp>
          <p:nvSpPr>
            <p:cNvPr id="190472" name="Text Box 8"/>
            <p:cNvSpPr txBox="1">
              <a:spLocks noChangeArrowheads="1"/>
            </p:cNvSpPr>
            <p:nvPr/>
          </p:nvSpPr>
          <p:spPr bwMode="auto">
            <a:xfrm>
              <a:off x="2857" y="2089"/>
              <a:ext cx="234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10</a:t>
              </a:r>
              <a:r>
                <a:rPr lang="en-US" sz="1400" baseline="30000"/>
                <a:t>-20</a:t>
              </a:r>
            </a:p>
          </p:txBody>
        </p:sp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2992" y="1652"/>
              <a:ext cx="120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1</a:t>
              </a:r>
              <a:endParaRPr lang="en-US" sz="1400" baseline="30000"/>
            </a:p>
          </p:txBody>
        </p:sp>
        <p:pic>
          <p:nvPicPr>
            <p:cNvPr id="190474" name="Picture 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6" y="1655"/>
              <a:ext cx="2164" cy="1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0475" name="Picture 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87" y="2040"/>
              <a:ext cx="187" cy="1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Microscopic Black Holes at LHC</a:t>
            </a:r>
            <a:endParaRPr lang="en-US" dirty="0"/>
          </a:p>
        </p:txBody>
      </p:sp>
      <p:sp>
        <p:nvSpPr>
          <p:cNvPr id="177154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1739900"/>
            <a:ext cx="4111625" cy="19478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>
                <a:solidFill>
                  <a:srgbClr val="3333FF"/>
                </a:solidFill>
              </a:rPr>
              <a:t>If two particles pass close enough with enough energy, they will form a microscopic black hole</a:t>
            </a:r>
            <a:endParaRPr lang="en-US" sz="2800" baseline="-25000">
              <a:solidFill>
                <a:srgbClr val="3333FF"/>
              </a:solidFill>
            </a:endParaRPr>
          </a:p>
        </p:txBody>
      </p:sp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2"/>
          <a:srcRect l="18658" t="56877" r="15512" b="28697"/>
          <a:stretch>
            <a:fillRect/>
          </a:stretch>
        </p:blipFill>
        <p:spPr bwMode="auto">
          <a:xfrm>
            <a:off x="4341813" y="1981200"/>
            <a:ext cx="46482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306388" y="4083050"/>
            <a:ext cx="84899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FF0000"/>
                </a:solidFill>
              </a:rPr>
              <a:t>For 3 spatial dimensions, gravity is too weak for this to happen. But with extra dimensions, gravity becomes stronger, micro black holes can be created in particle collisions!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3200"/>
            <a:ext cx="7772400" cy="1143000"/>
          </a:xfrm>
        </p:spPr>
        <p:txBody>
          <a:bodyPr/>
          <a:lstStyle/>
          <a:p>
            <a:r>
              <a:rPr lang="en-US" dirty="0" smtClean="0"/>
              <a:t>Microscopic Black </a:t>
            </a:r>
            <a:r>
              <a:rPr lang="en-US" dirty="0"/>
              <a:t>Holes</a:t>
            </a:r>
          </a:p>
        </p:txBody>
      </p:sp>
      <p:sp>
        <p:nvSpPr>
          <p:cNvPr id="179210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266700" y="1547813"/>
            <a:ext cx="4189413" cy="184308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BE00"/>
                </a:solidFill>
              </a:rPr>
              <a:t>In Einstein’s theory, </a:t>
            </a:r>
            <a:r>
              <a:rPr lang="en-US" sz="2800" dirty="0">
                <a:solidFill>
                  <a:srgbClr val="00BE00"/>
                </a:solidFill>
              </a:rPr>
              <a:t>light and other particles do not escape; black holes are black.</a:t>
            </a:r>
          </a:p>
        </p:txBody>
      </p:sp>
      <p:pic>
        <p:nvPicPr>
          <p:cNvPr id="179203" name="Picture 3" descr="bh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1199" y="1130300"/>
            <a:ext cx="4227513" cy="2818342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48475" y="1576388"/>
            <a:ext cx="1114425" cy="922337"/>
            <a:chOff x="4138" y="1337"/>
            <a:chExt cx="702" cy="581"/>
          </a:xfrm>
        </p:grpSpPr>
        <p:sp>
          <p:nvSpPr>
            <p:cNvPr id="179205" name="Line 5"/>
            <p:cNvSpPr>
              <a:spLocks noChangeShapeType="1"/>
            </p:cNvSpPr>
            <p:nvPr/>
          </p:nvSpPr>
          <p:spPr bwMode="auto">
            <a:xfrm flipV="1">
              <a:off x="4382" y="1631"/>
              <a:ext cx="240" cy="13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206" name="Text Box 6"/>
            <p:cNvSpPr txBox="1">
              <a:spLocks noChangeArrowheads="1"/>
            </p:cNvSpPr>
            <p:nvPr/>
          </p:nvSpPr>
          <p:spPr bwMode="auto">
            <a:xfrm>
              <a:off x="4138" y="1553"/>
              <a:ext cx="22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Symbol" pitchFamily="-108" charset="2"/>
                </a:rPr>
                <a:t>g</a:t>
              </a:r>
              <a:endParaRPr lang="en-US" sz="3200" dirty="0">
                <a:solidFill>
                  <a:srgbClr val="FF0000"/>
                </a:solidFill>
                <a:latin typeface="Symbol" pitchFamily="-108" charset="2"/>
              </a:endParaRPr>
            </a:p>
          </p:txBody>
        </p:sp>
        <p:sp>
          <p:nvSpPr>
            <p:cNvPr id="179207" name="Text Box 7"/>
            <p:cNvSpPr txBox="1">
              <a:spLocks noChangeArrowheads="1"/>
            </p:cNvSpPr>
            <p:nvPr/>
          </p:nvSpPr>
          <p:spPr bwMode="auto">
            <a:xfrm>
              <a:off x="4619" y="1337"/>
              <a:ext cx="22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Symbol" pitchFamily="-108" charset="2"/>
                </a:rPr>
                <a:t>g</a:t>
              </a:r>
            </a:p>
          </p:txBody>
        </p:sp>
      </p:grpSp>
      <p:pic>
        <p:nvPicPr>
          <p:cNvPr id="179208" name="Picture 8" descr="hawk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8100" y="3712054"/>
            <a:ext cx="2540000" cy="3161168"/>
          </a:xfrm>
          <a:prstGeom prst="rect">
            <a:avLst/>
          </a:prstGeom>
          <a:noFill/>
        </p:spPr>
      </p:pic>
      <p:sp>
        <p:nvSpPr>
          <p:cNvPr id="179209" name="Rectangle 9"/>
          <p:cNvSpPr>
            <a:spLocks noChangeArrowheads="1"/>
          </p:cNvSpPr>
          <p:nvPr/>
        </p:nvSpPr>
        <p:spPr bwMode="auto">
          <a:xfrm>
            <a:off x="269875" y="4418013"/>
            <a:ext cx="502602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But quantum mechanically, black holes</a:t>
            </a:r>
            <a:r>
              <a:rPr lang="en-US" sz="2800" dirty="0" smtClean="0">
                <a:solidFill>
                  <a:srgbClr val="FF0000"/>
                </a:solidFill>
              </a:rPr>
              <a:t> radiate according to Stephen Hawking; </a:t>
            </a:r>
            <a:r>
              <a:rPr lang="en-US" sz="2800" dirty="0">
                <a:solidFill>
                  <a:srgbClr val="FF0000"/>
                </a:solidFill>
              </a:rPr>
              <a:t>black holes emit light!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5100"/>
            <a:ext cx="7772400" cy="1143000"/>
          </a:xfrm>
        </p:spPr>
        <p:txBody>
          <a:bodyPr/>
          <a:lstStyle/>
          <a:p>
            <a:r>
              <a:rPr lang="en-US"/>
              <a:t>Black Hole Evaporation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9888" y="1431925"/>
            <a:ext cx="5040312" cy="20605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rgbClr val="3333FF"/>
                </a:solidFill>
              </a:rPr>
              <a:t>“Normal” black holes: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3333FF"/>
                </a:solidFill>
              </a:rPr>
              <a:t>		Mass: </a:t>
            </a:r>
            <a:r>
              <a:rPr lang="en-US" sz="2400" i="1">
                <a:solidFill>
                  <a:srgbClr val="3333FF"/>
                </a:solidFill>
              </a:rPr>
              <a:t>M</a:t>
            </a:r>
            <a:r>
              <a:rPr lang="en-US" sz="2400" baseline="-25000">
                <a:solidFill>
                  <a:srgbClr val="3333FF"/>
                </a:solidFill>
              </a:rPr>
              <a:t>BH</a:t>
            </a:r>
            <a:r>
              <a:rPr lang="en-US" sz="2400">
                <a:solidFill>
                  <a:srgbClr val="3333FF"/>
                </a:solidFill>
              </a:rPr>
              <a:t> ~ </a:t>
            </a:r>
            <a:r>
              <a:rPr lang="en-US" sz="2400" i="1">
                <a:solidFill>
                  <a:srgbClr val="3333FF"/>
                </a:solidFill>
              </a:rPr>
              <a:t>M</a:t>
            </a:r>
            <a:r>
              <a:rPr lang="en-US" sz="2400" baseline="-25000">
                <a:solidFill>
                  <a:srgbClr val="3333FF"/>
                </a:solidFill>
              </a:rPr>
              <a:t>sun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3333FF"/>
                </a:solidFill>
              </a:rPr>
              <a:t>		Size: kilometer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3333FF"/>
                </a:solidFill>
              </a:rPr>
              <a:t>		Temperature: 0.01 K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3333FF"/>
                </a:solidFill>
              </a:rPr>
              <a:t>		Lifetime: ~ forever</a:t>
            </a:r>
          </a:p>
          <a:p>
            <a:pPr>
              <a:lnSpc>
                <a:spcPct val="90000"/>
              </a:lnSpc>
            </a:pPr>
            <a:endParaRPr lang="en-US" sz="2400">
              <a:solidFill>
                <a:srgbClr val="FF0000"/>
              </a:solidFill>
            </a:endParaRPr>
          </a:p>
        </p:txBody>
      </p:sp>
      <p:graphicFrame>
        <p:nvGraphicFramePr>
          <p:cNvPr id="180228" name="Object 4"/>
          <p:cNvGraphicFramePr>
            <a:graphicFrameLocks noChangeAspect="1"/>
          </p:cNvGraphicFramePr>
          <p:nvPr/>
        </p:nvGraphicFramePr>
        <p:xfrm>
          <a:off x="4687888" y="1792288"/>
          <a:ext cx="3602037" cy="1176337"/>
        </p:xfrm>
        <a:graphic>
          <a:graphicData uri="http://schemas.openxmlformats.org/presentationml/2006/ole">
            <p:oleObj spid="_x0000_s81922" name="Bitmap Image" r:id="rId3" imgW="2857899" imgH="933580" progId="">
              <p:embed/>
            </p:oleObj>
          </a:graphicData>
        </a:graphic>
      </p:graphicFrame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376238" y="3813175"/>
            <a:ext cx="5040312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Micro black holes: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</a:rPr>
              <a:t>		Mass: </a:t>
            </a:r>
            <a:r>
              <a:rPr lang="en-US" sz="2400" i="1" dirty="0">
                <a:solidFill>
                  <a:srgbClr val="FF0000"/>
                </a:solidFill>
              </a:rPr>
              <a:t>M</a:t>
            </a:r>
            <a:r>
              <a:rPr lang="en-US" sz="2400" baseline="-25000" dirty="0">
                <a:solidFill>
                  <a:srgbClr val="FF0000"/>
                </a:solidFill>
              </a:rPr>
              <a:t>BH</a:t>
            </a:r>
            <a:r>
              <a:rPr lang="en-US" sz="2400" dirty="0">
                <a:solidFill>
                  <a:srgbClr val="FF0000"/>
                </a:solidFill>
              </a:rPr>
              <a:t> ~ 1000 </a:t>
            </a:r>
            <a:r>
              <a:rPr lang="en-US" sz="2400" i="1" dirty="0" err="1">
                <a:solidFill>
                  <a:srgbClr val="FF0000"/>
                </a:solidFill>
              </a:rPr>
              <a:t>M</a:t>
            </a:r>
            <a:r>
              <a:rPr lang="en-US" sz="2400" baseline="-25000" dirty="0" err="1">
                <a:solidFill>
                  <a:srgbClr val="FF0000"/>
                </a:solidFill>
              </a:rPr>
              <a:t>proton</a:t>
            </a:r>
            <a:endParaRPr lang="en-US" sz="2400" baseline="-25000" dirty="0">
              <a:solidFill>
                <a:srgbClr val="FF0000"/>
              </a:solidFill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</a:rPr>
              <a:t>		Size: 10</a:t>
            </a:r>
            <a:r>
              <a:rPr lang="en-US" sz="2400" baseline="30000" dirty="0">
                <a:solidFill>
                  <a:srgbClr val="FF0000"/>
                </a:solidFill>
              </a:rPr>
              <a:t>-18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</a:rPr>
              <a:t>		Temperature: 10</a:t>
            </a:r>
            <a:r>
              <a:rPr lang="en-US" sz="2400" baseline="30000" dirty="0">
                <a:solidFill>
                  <a:srgbClr val="FF0000"/>
                </a:solidFill>
              </a:rPr>
              <a:t>16</a:t>
            </a:r>
            <a:r>
              <a:rPr lang="en-US" sz="2400" dirty="0">
                <a:solidFill>
                  <a:srgbClr val="FF0000"/>
                </a:solidFill>
              </a:rPr>
              <a:t> K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</a:rPr>
              <a:t>		Lifetime: 10</a:t>
            </a:r>
            <a:r>
              <a:rPr lang="en-US" sz="2400" baseline="30000" dirty="0">
                <a:solidFill>
                  <a:srgbClr val="FF0000"/>
                </a:solidFill>
              </a:rPr>
              <a:t>-27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seconds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80230" name="Picture 6" descr="bhlhc"/>
          <p:cNvPicPr>
            <a:picLocks noChangeAspect="1" noChangeArrowheads="1"/>
          </p:cNvPicPr>
          <p:nvPr/>
        </p:nvPicPr>
        <p:blipFill>
          <a:blip r:embed="rId4"/>
          <a:srcRect l="5096"/>
          <a:stretch>
            <a:fillRect/>
          </a:stretch>
        </p:blipFill>
        <p:spPr bwMode="auto">
          <a:xfrm>
            <a:off x="5297487" y="3352799"/>
            <a:ext cx="3171486" cy="2978151"/>
          </a:xfrm>
          <a:prstGeom prst="rect">
            <a:avLst/>
          </a:prstGeom>
          <a:noFill/>
        </p:spPr>
      </p:pic>
      <p:sp>
        <p:nvSpPr>
          <p:cNvPr id="180231" name="Text Box 7"/>
          <p:cNvSpPr txBox="1">
            <a:spLocks noChangeArrowheads="1"/>
          </p:cNvSpPr>
          <p:nvPr/>
        </p:nvSpPr>
        <p:spPr bwMode="auto">
          <a:xfrm>
            <a:off x="4781734" y="6330950"/>
            <a:ext cx="43041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Microscopic black holes explode</a:t>
            </a:r>
            <a:r>
              <a:rPr lang="en-US" sz="2400" dirty="0">
                <a:solidFill>
                  <a:srgbClr val="FF0000"/>
                </a:solidFill>
              </a:rPr>
              <a:t>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9" grpId="0"/>
      <p:bldP spid="18023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4938"/>
            <a:ext cx="7772400" cy="1143000"/>
          </a:xfrm>
        </p:spPr>
        <p:txBody>
          <a:bodyPr/>
          <a:lstStyle/>
          <a:p>
            <a:r>
              <a:rPr lang="en-US" dirty="0"/>
              <a:t>Black Holes at</a:t>
            </a:r>
            <a:r>
              <a:rPr lang="en-US" dirty="0" smtClean="0"/>
              <a:t> LHC</a:t>
            </a:r>
            <a:endParaRPr lang="en-US" dirty="0"/>
          </a:p>
        </p:txBody>
      </p:sp>
      <p:pic>
        <p:nvPicPr>
          <p:cNvPr id="181251" name="Picture 3" descr="CERN-MonBlan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4463" y="2617788"/>
            <a:ext cx="5138737" cy="4087812"/>
          </a:xfrm>
          <a:prstGeom prst="rect">
            <a:avLst/>
          </a:prstGeom>
          <a:noFill/>
        </p:spPr>
      </p:pic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133350" y="1600200"/>
            <a:ext cx="8731250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If effects of strong gravity, for example black holes, are observed </a:t>
            </a:r>
            <a:r>
              <a:rPr lang="en-US" sz="2400" dirty="0" err="1" smtClean="0">
                <a:sym typeface="Wingdings"/>
              </a:rPr>
              <a:t>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revolutionize our understanding of space itself</a:t>
            </a:r>
          </a:p>
          <a:p>
            <a:endParaRPr lang="en-US" sz="2400" dirty="0" smtClean="0">
              <a:sym typeface="Wingdings"/>
            </a:endParaRPr>
          </a:p>
          <a:p>
            <a:endParaRPr lang="en-US" sz="2400" dirty="0" smtClean="0">
              <a:sym typeface="Wingdings"/>
            </a:endParaRPr>
          </a:p>
          <a:p>
            <a:r>
              <a:rPr lang="en-US" sz="2400" dirty="0" smtClean="0">
                <a:solidFill>
                  <a:srgbClr val="3366FF"/>
                </a:solidFill>
                <a:sym typeface="Wingdings"/>
              </a:rPr>
              <a:t>Closer to Einstein’s last dream</a:t>
            </a:r>
          </a:p>
          <a:p>
            <a:endParaRPr lang="en-US" sz="2400" dirty="0" smtClean="0">
              <a:sym typeface="Wingdings"/>
            </a:endParaRPr>
          </a:p>
          <a:p>
            <a:endParaRPr lang="en-US" sz="2400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Closer to a quantum theory</a:t>
            </a:r>
          </a:p>
          <a:p>
            <a:r>
              <a:rPr lang="en-US" sz="2400" dirty="0" smtClean="0">
                <a:sym typeface="Wingdings"/>
              </a:rPr>
              <a:t>of Gravity</a:t>
            </a:r>
          </a:p>
          <a:p>
            <a:endParaRPr lang="en-US" sz="2400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 </a:t>
            </a:r>
            <a:endParaRPr lang="en-US" sz="2400" dirty="0" smtClean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754688" y="3979863"/>
            <a:ext cx="350837" cy="366712"/>
            <a:chOff x="1474" y="2160"/>
            <a:chExt cx="221" cy="231"/>
          </a:xfrm>
        </p:grpSpPr>
        <p:sp>
          <p:nvSpPr>
            <p:cNvPr id="181256" name="Line 8"/>
            <p:cNvSpPr>
              <a:spLocks noChangeShapeType="1"/>
            </p:cNvSpPr>
            <p:nvPr/>
          </p:nvSpPr>
          <p:spPr bwMode="auto">
            <a:xfrm>
              <a:off x="1477" y="2378"/>
              <a:ext cx="21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257" name="Text Box 9"/>
            <p:cNvSpPr txBox="1">
              <a:spLocks noChangeArrowheads="1"/>
            </p:cNvSpPr>
            <p:nvPr/>
          </p:nvSpPr>
          <p:spPr bwMode="auto">
            <a:xfrm>
              <a:off x="1474" y="2160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i="1">
                  <a:solidFill>
                    <a:srgbClr val="FF0000"/>
                  </a:solidFill>
                </a:rPr>
                <a:t>p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291388" y="4017963"/>
            <a:ext cx="387350" cy="366712"/>
            <a:chOff x="2106" y="2184"/>
            <a:chExt cx="244" cy="231"/>
          </a:xfrm>
        </p:grpSpPr>
        <p:sp>
          <p:nvSpPr>
            <p:cNvPr id="181259" name="Line 11"/>
            <p:cNvSpPr>
              <a:spLocks noChangeShapeType="1"/>
            </p:cNvSpPr>
            <p:nvPr/>
          </p:nvSpPr>
          <p:spPr bwMode="auto">
            <a:xfrm flipH="1">
              <a:off x="2106" y="2402"/>
              <a:ext cx="21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260" name="Text Box 12"/>
            <p:cNvSpPr txBox="1">
              <a:spLocks noChangeArrowheads="1"/>
            </p:cNvSpPr>
            <p:nvPr/>
          </p:nvSpPr>
          <p:spPr bwMode="auto">
            <a:xfrm>
              <a:off x="2154" y="2184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i="1">
                  <a:solidFill>
                    <a:srgbClr val="FF0000"/>
                  </a:solidFill>
                </a:rPr>
                <a:t>p</a:t>
              </a:r>
            </a:p>
          </p:txBody>
        </p:sp>
      </p:grpSp>
      <p:pic>
        <p:nvPicPr>
          <p:cNvPr id="181261" name="Picture 13" descr="bhlhc"/>
          <p:cNvPicPr>
            <a:picLocks noChangeAspect="1" noChangeArrowheads="1"/>
          </p:cNvPicPr>
          <p:nvPr/>
        </p:nvPicPr>
        <p:blipFill>
          <a:blip r:embed="rId3"/>
          <a:srcRect l="5096"/>
          <a:stretch>
            <a:fillRect/>
          </a:stretch>
        </p:blipFill>
        <p:spPr bwMode="auto">
          <a:xfrm>
            <a:off x="6257925" y="3951288"/>
            <a:ext cx="884238" cy="8302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18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9849"/>
            <a:ext cx="8229600" cy="1143000"/>
          </a:xfrm>
        </p:spPr>
        <p:txBody>
          <a:bodyPr/>
          <a:lstStyle/>
          <a:p>
            <a:r>
              <a:rPr lang="en-US" dirty="0" smtClean="0"/>
              <a:t>How does LHC work?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a particle accelerator work?</a:t>
            </a:r>
            <a:endParaRPr lang="en-US" dirty="0"/>
          </a:p>
        </p:txBody>
      </p:sp>
      <p:pic>
        <p:nvPicPr>
          <p:cNvPr id="4" name="Content Placeholder 3" descr="synchrotron-schematic.gif"/>
          <p:cNvPicPr>
            <a:picLocks noGrp="1" noChangeAspect="1"/>
          </p:cNvPicPr>
          <p:nvPr>
            <p:ph idx="1"/>
          </p:nvPr>
        </p:nvPicPr>
        <p:blipFill>
          <a:blip r:embed="rId2"/>
          <a:srcRect l="-6945" r="-694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90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LHC below Geneva, Switzerland</a:t>
            </a:r>
            <a:endParaRPr lang="en-US" dirty="0"/>
          </a:p>
        </p:txBody>
      </p:sp>
      <p:pic>
        <p:nvPicPr>
          <p:cNvPr id="4" name="Content Placeholder 3" descr="lhcLayou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414" r="-2341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90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LHC below Geneva, Switzerland</a:t>
            </a:r>
            <a:endParaRPr lang="en-US" dirty="0"/>
          </a:p>
        </p:txBody>
      </p:sp>
      <p:pic>
        <p:nvPicPr>
          <p:cNvPr id="4" name="Content Placeholder 3" descr="lhc2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366" r="-4366"/>
          <a:stretch>
            <a:fillRect/>
          </a:stretch>
        </p:blipFill>
        <p:spPr>
          <a:xfrm>
            <a:off x="457200" y="1416757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245535" y="6335890"/>
            <a:ext cx="8346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Accelerates and collides proton beams, each  4 micrometers wide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8000"/>
                </a:solidFill>
              </a:rPr>
              <a:t>The Higgs boson and Dark Matter are both intimately connected with properties of empty space…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(or what we thought was “empty space”)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…Making these phenomena unlike any other we have observed in the past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1143000"/>
          </a:xfrm>
        </p:spPr>
        <p:txBody>
          <a:bodyPr/>
          <a:lstStyle/>
          <a:p>
            <a:r>
              <a:rPr lang="en-US" dirty="0" smtClean="0"/>
              <a:t>LHC Accelerator in Tunnel</a:t>
            </a:r>
            <a:endParaRPr lang="en-US" dirty="0"/>
          </a:p>
        </p:txBody>
      </p:sp>
      <p:pic>
        <p:nvPicPr>
          <p:cNvPr id="8" name="Content Placeholder 7" descr="lhc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263" r="-12263"/>
          <a:stretch>
            <a:fillRect/>
          </a:stretch>
        </p:blipFill>
        <p:spPr>
          <a:xfrm>
            <a:off x="457200" y="1388535"/>
            <a:ext cx="8229600" cy="4525963"/>
          </a:xfrm>
        </p:spPr>
      </p:pic>
      <p:sp>
        <p:nvSpPr>
          <p:cNvPr id="9" name="TextBox 8"/>
          <p:cNvSpPr txBox="1"/>
          <p:nvPr/>
        </p:nvSpPr>
        <p:spPr>
          <a:xfrm>
            <a:off x="47981" y="6293556"/>
            <a:ext cx="9228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Vacuum in the </a:t>
            </a:r>
            <a:r>
              <a:rPr lang="en-US" sz="2800" dirty="0" err="1" smtClean="0"/>
              <a:t>beampipe</a:t>
            </a:r>
            <a:r>
              <a:rPr lang="en-US" sz="2800" dirty="0" smtClean="0"/>
              <a:t> is better than vacuum in outer space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/>
          <a:lstStyle/>
          <a:p>
            <a:r>
              <a:rPr lang="en-US" dirty="0" smtClean="0"/>
              <a:t>LHC Superconducting Magnet </a:t>
            </a:r>
            <a:endParaRPr lang="en-US" dirty="0"/>
          </a:p>
        </p:txBody>
      </p:sp>
      <p:pic>
        <p:nvPicPr>
          <p:cNvPr id="5" name="Content Placeholder 4" descr="cryodipo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346202"/>
            <a:ext cx="8229600" cy="4525963"/>
          </a:xfrm>
        </p:spPr>
      </p:pic>
      <p:sp>
        <p:nvSpPr>
          <p:cNvPr id="7" name="TextBox 6"/>
          <p:cNvSpPr txBox="1"/>
          <p:nvPr/>
        </p:nvSpPr>
        <p:spPr>
          <a:xfrm>
            <a:off x="330201" y="5926670"/>
            <a:ext cx="8729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Weight 35 tons,   magnetic field 100,000 times Earth’s magnetic field</a:t>
            </a:r>
          </a:p>
          <a:p>
            <a:r>
              <a:rPr lang="en-US" sz="2400" dirty="0" smtClean="0"/>
              <a:t>Magnetic force is thousands of tons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/>
          <a:lstStyle/>
          <a:p>
            <a:r>
              <a:rPr lang="en-US" dirty="0" smtClean="0"/>
              <a:t>LHC Superconducting Magnet </a:t>
            </a:r>
            <a:endParaRPr lang="en-US" dirty="0"/>
          </a:p>
        </p:txBody>
      </p:sp>
      <p:pic>
        <p:nvPicPr>
          <p:cNvPr id="6" name="Content Placeholder 5" descr="magnetOpe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186" r="-10186"/>
          <a:stretch>
            <a:fillRect/>
          </a:stretch>
        </p:blipFill>
        <p:spPr>
          <a:xfrm>
            <a:off x="457200" y="1247425"/>
            <a:ext cx="8229600" cy="4525963"/>
          </a:xfrm>
        </p:spPr>
      </p:pic>
      <p:sp>
        <p:nvSpPr>
          <p:cNvPr id="7" name="TextBox 6"/>
          <p:cNvSpPr txBox="1"/>
          <p:nvPr/>
        </p:nvSpPr>
        <p:spPr>
          <a:xfrm>
            <a:off x="1354656" y="6081892"/>
            <a:ext cx="743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Similar magnet design used in MRI machines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9"/>
            <a:ext cx="8229600" cy="1143000"/>
          </a:xfrm>
        </p:spPr>
        <p:txBody>
          <a:bodyPr/>
          <a:lstStyle/>
          <a:p>
            <a:r>
              <a:rPr lang="en-US" dirty="0" smtClean="0"/>
              <a:t>LHC Superconducting Magnet </a:t>
            </a:r>
            <a:endParaRPr lang="en-US" dirty="0"/>
          </a:p>
        </p:txBody>
      </p:sp>
      <p:pic>
        <p:nvPicPr>
          <p:cNvPr id="4" name="Content Placeholder 3" descr="CE0072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459" r="-10459"/>
          <a:stretch>
            <a:fillRect/>
          </a:stretch>
        </p:blipFill>
        <p:spPr>
          <a:xfrm>
            <a:off x="457200" y="1148648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72534" y="5856116"/>
            <a:ext cx="79219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1200 magnets lowered 100 meters down into tunnel, </a:t>
            </a:r>
          </a:p>
          <a:p>
            <a:r>
              <a:rPr lang="en-US" sz="2800" dirty="0" smtClean="0"/>
              <a:t>distributed over 27 kilometers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790700"/>
            <a:ext cx="4089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Concentric cylinders of different kinds of detector technologies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Decay products of unstable particles identified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831484"/>
            <a:ext cx="4800600" cy="4793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90" y="204083"/>
            <a:ext cx="8686800" cy="6990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LHC Particle Detector – CMS Experiment</a:t>
            </a:r>
            <a:endParaRPr lang="en-US" dirty="0"/>
          </a:p>
        </p:txBody>
      </p:sp>
      <p:pic>
        <p:nvPicPr>
          <p:cNvPr id="4" name="Content Placeholder 3" descr="lhc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774" r="-8774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049862" y="5827893"/>
            <a:ext cx="7910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size about 20 meters</a:t>
            </a:r>
          </a:p>
          <a:p>
            <a:r>
              <a:rPr lang="en-US" sz="2800" dirty="0" smtClean="0"/>
              <a:t>weight 12,000 tons (more than Eiffel Tower)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CMS (Compact </a:t>
            </a:r>
            <a:r>
              <a:rPr lang="en-US" sz="3200" dirty="0" err="1" smtClean="0"/>
              <a:t>Muon</a:t>
            </a:r>
            <a:r>
              <a:rPr lang="en-US" sz="3200" dirty="0" smtClean="0"/>
              <a:t> Solenoid) Experiment</a:t>
            </a:r>
            <a:endParaRPr lang="en-US" sz="3200" dirty="0"/>
          </a:p>
        </p:txBody>
      </p:sp>
      <p:pic>
        <p:nvPicPr>
          <p:cNvPr id="4" name="Content Placeholder 3" descr="lhc2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223" r="-8223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52781" y="5884337"/>
            <a:ext cx="85811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Very large, very fast “digital camera”</a:t>
            </a:r>
          </a:p>
          <a:p>
            <a:r>
              <a:rPr lang="en-US" sz="2800" dirty="0" smtClean="0"/>
              <a:t>60 million pixels, can take 40 million snapshots per second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/>
          <a:lstStyle/>
          <a:p>
            <a:r>
              <a:rPr lang="en-US" dirty="0" smtClean="0"/>
              <a:t>Physicists in the Control Room</a:t>
            </a:r>
            <a:endParaRPr lang="en-US" dirty="0"/>
          </a:p>
        </p:txBody>
      </p:sp>
      <p:pic>
        <p:nvPicPr>
          <p:cNvPr id="4" name="Content Placeholder 3" descr="610_CMS_Cern_Control_Room_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11" r="-10511"/>
          <a:stretch>
            <a:fillRect/>
          </a:stretch>
        </p:blipFill>
        <p:spPr>
          <a:xfrm>
            <a:off x="457200" y="1360313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114778" y="6265334"/>
            <a:ext cx="7407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24 hours </a:t>
            </a:r>
            <a:r>
              <a:rPr lang="en-US" sz="2800" dirty="0" err="1" smtClean="0"/>
              <a:t>x</a:t>
            </a:r>
            <a:r>
              <a:rPr lang="en-US" sz="2800" dirty="0" smtClean="0"/>
              <a:t> 7 days </a:t>
            </a:r>
            <a:r>
              <a:rPr lang="en-US" sz="2800" dirty="0" err="1" smtClean="0"/>
              <a:t>x</a:t>
            </a:r>
            <a:r>
              <a:rPr lang="en-US" sz="2800" dirty="0" smtClean="0"/>
              <a:t>  365 days </a:t>
            </a:r>
            <a:r>
              <a:rPr lang="en-US" sz="2800" dirty="0" err="1" smtClean="0"/>
              <a:t>x</a:t>
            </a:r>
            <a:r>
              <a:rPr lang="en-US" sz="2800" dirty="0" smtClean="0"/>
              <a:t> 10 years operation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LHC Works</a:t>
            </a:r>
            <a:endParaRPr lang="en-US" dirty="0"/>
          </a:p>
        </p:txBody>
      </p:sp>
      <p:pic>
        <p:nvPicPr>
          <p:cNvPr id="4" name="Content Placeholder 3" descr="ATLAS-ControlRoo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29" r="-1062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after LHC?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Interest in Europe, USA and China to build a higher-energy proton-proton collider</a:t>
            </a:r>
          </a:p>
          <a:p>
            <a:pPr lvl="1"/>
            <a:r>
              <a:rPr lang="en-US" dirty="0" smtClean="0"/>
              <a:t>Need a bigger tunnel !</a:t>
            </a:r>
          </a:p>
          <a:p>
            <a:pPr lvl="1"/>
            <a:r>
              <a:rPr lang="en-US" dirty="0" smtClean="0"/>
              <a:t>Need more powerful magnets !!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Why have we been hunting for the Higgs for more than half a century?                    </a:t>
            </a:r>
            <a:endParaRPr lang="en-US" sz="3600" dirty="0"/>
          </a:p>
        </p:txBody>
      </p:sp>
      <p:pic>
        <p:nvPicPr>
          <p:cNvPr id="6" name="Content Placeholder 5" descr="lhc2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366" r="-4366"/>
          <a:stretch>
            <a:fillRect/>
          </a:stretch>
        </p:blipFill>
        <p:spPr>
          <a:xfrm>
            <a:off x="626532" y="1233314"/>
            <a:ext cx="7826022" cy="4304011"/>
          </a:xfrm>
        </p:spPr>
      </p:pic>
      <p:sp>
        <p:nvSpPr>
          <p:cNvPr id="4" name="TextBox 3"/>
          <p:cNvSpPr txBox="1"/>
          <p:nvPr/>
        </p:nvSpPr>
        <p:spPr>
          <a:xfrm>
            <a:off x="513644" y="5533118"/>
            <a:ext cx="83642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Search culminating in the construction of the 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Large </a:t>
            </a:r>
            <a:r>
              <a:rPr lang="en-US" sz="2800" dirty="0" err="1" smtClean="0">
                <a:solidFill>
                  <a:srgbClr val="3366FF"/>
                </a:solidFill>
              </a:rPr>
              <a:t>Hadron</a:t>
            </a:r>
            <a:r>
              <a:rPr lang="en-US" sz="2800" dirty="0" smtClean="0">
                <a:solidFill>
                  <a:srgbClr val="3366FF"/>
                </a:solidFill>
              </a:rPr>
              <a:t> Collider at the CERN Laboratory of Particle 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Physics in Geneva, Switzerland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after LHC?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6112" y="6321780"/>
            <a:ext cx="78430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A possible big tunnel close to CERN, Geneva, Switzerland</a:t>
            </a:r>
            <a:endParaRPr lang="en-US" sz="2600" dirty="0"/>
          </a:p>
        </p:txBody>
      </p:sp>
      <p:pic>
        <p:nvPicPr>
          <p:cNvPr id="8" name="Content Placeholder 7" descr="_73086881_7308688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after LHC?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84108" y="6321780"/>
            <a:ext cx="67159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A possible even bigger tunnel close to Chicago !!</a:t>
            </a:r>
            <a:endParaRPr lang="en-US" sz="2600" dirty="0"/>
          </a:p>
        </p:txBody>
      </p:sp>
      <p:pic>
        <p:nvPicPr>
          <p:cNvPr id="7" name="Content Placeholder 6" descr="VLHC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6598" r="-4659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802"/>
            <a:ext cx="8229600" cy="74136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Conclusion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35" y="522117"/>
            <a:ext cx="8686800" cy="682977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LHC is operating successfully – a great achievement of science and engineering and of international cooperation</a:t>
            </a:r>
          </a:p>
          <a:p>
            <a:endParaRPr lang="en-US" dirty="0" smtClean="0"/>
          </a:p>
          <a:p>
            <a:r>
              <a:rPr lang="en-US" dirty="0" smtClean="0"/>
              <a:t>Higgs boson discovery confirms theory of massive particles</a:t>
            </a:r>
          </a:p>
          <a:p>
            <a:pPr lvl="1"/>
            <a:r>
              <a:rPr lang="en-US" dirty="0" smtClean="0"/>
              <a:t>Vacuum is actually permeated with the Higgs field</a:t>
            </a:r>
          </a:p>
          <a:p>
            <a:endParaRPr lang="en-US" dirty="0" smtClean="0"/>
          </a:p>
          <a:p>
            <a:r>
              <a:rPr lang="en-US" dirty="0" smtClean="0"/>
              <a:t> Discovering other Higgs properties could start a new revolution in physics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As grand as the revolution started by quantum mechanics and theories of relativity a century ago</a:t>
            </a:r>
          </a:p>
          <a:p>
            <a:pPr lvl="1"/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Phenomena still not understood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What causes the Higgs field to </a:t>
            </a:r>
            <a:r>
              <a:rPr lang="en-US" dirty="0" smtClean="0">
                <a:solidFill>
                  <a:srgbClr val="FF0000"/>
                </a:solidFill>
              </a:rPr>
              <a:t>condense?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What is Dark Matter 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Can we understand </a:t>
            </a:r>
            <a:r>
              <a:rPr lang="en-US" dirty="0" smtClean="0">
                <a:solidFill>
                  <a:srgbClr val="FF0000"/>
                </a:solidFill>
              </a:rPr>
              <a:t>the force of </a:t>
            </a:r>
            <a:r>
              <a:rPr lang="en-US" dirty="0" smtClean="0">
                <a:solidFill>
                  <a:srgbClr val="FF0000"/>
                </a:solidFill>
              </a:rPr>
              <a:t>gravity from the Quantum perspective? 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Content Placeholder 3" descr="103201_6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641" r="-18641"/>
          <a:stretch>
            <a:fillRect/>
          </a:stretch>
        </p:blipFill>
        <p:spPr>
          <a:xfrm>
            <a:off x="-663221" y="1679227"/>
            <a:ext cx="10644723" cy="49116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6" name="Content Placeholder 5" descr="1aweird-higgs-boson-playto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Why have we been hunting for the Higgs for more than half a century?                    </a:t>
            </a:r>
            <a:endParaRPr lang="en-US" sz="3600" dirty="0"/>
          </a:p>
        </p:txBody>
      </p:sp>
      <p:pic>
        <p:nvPicPr>
          <p:cNvPr id="6" name="Content Placeholder 5" descr="lhc2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366" r="-4366"/>
          <a:stretch>
            <a:fillRect/>
          </a:stretch>
        </p:blipFill>
        <p:spPr>
          <a:xfrm>
            <a:off x="626532" y="1233314"/>
            <a:ext cx="7826022" cy="4304011"/>
          </a:xfrm>
        </p:spPr>
      </p:pic>
      <p:sp>
        <p:nvSpPr>
          <p:cNvPr id="4" name="TextBox 3"/>
          <p:cNvSpPr txBox="1"/>
          <p:nvPr/>
        </p:nvSpPr>
        <p:spPr>
          <a:xfrm>
            <a:off x="555977" y="5646006"/>
            <a:ext cx="85012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To solve a deep riddle in Quantum Mechanics, the</a:t>
            </a:r>
          </a:p>
          <a:p>
            <a:r>
              <a:rPr lang="en-US" sz="3200" dirty="0" smtClean="0">
                <a:solidFill>
                  <a:schemeClr val="accent2"/>
                </a:solidFill>
              </a:rPr>
              <a:t>proven theory of the microscopic world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6990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20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Century Built on Quantum Mechanics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1622772"/>
            <a:ext cx="9129889" cy="5940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scientific advances of the 20</a:t>
            </a:r>
            <a:r>
              <a:rPr lang="en-US" baseline="30000" dirty="0" smtClean="0">
                <a:solidFill>
                  <a:srgbClr val="008000"/>
                </a:solidFill>
              </a:rPr>
              <a:t>th</a:t>
            </a:r>
            <a:r>
              <a:rPr lang="en-US" dirty="0" smtClean="0">
                <a:solidFill>
                  <a:srgbClr val="008000"/>
                </a:solidFill>
              </a:rPr>
              <a:t> century have transformed our lifestyle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Impact of Quantum Mechanics</a:t>
            </a:r>
          </a:p>
          <a:p>
            <a:pPr lvl="1"/>
            <a:r>
              <a:rPr lang="en-US" dirty="0" smtClean="0"/>
              <a:t>All electronics devices, computers and communication</a:t>
            </a:r>
          </a:p>
          <a:p>
            <a:pPr lvl="1"/>
            <a:r>
              <a:rPr lang="en-US" dirty="0" smtClean="0"/>
              <a:t>Nuclear power</a:t>
            </a:r>
          </a:p>
          <a:p>
            <a:pPr lvl="1"/>
            <a:r>
              <a:rPr lang="en-US" dirty="0" smtClean="0"/>
              <a:t>Atomic and molecular manipulation of materials for chemical and biological applications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1254</TotalTime>
  <Words>1683</Words>
  <Application>Microsoft Macintosh PowerPoint</Application>
  <PresentationFormat>On-screen Show (4:3)</PresentationFormat>
  <Paragraphs>258</Paragraphs>
  <Slides>74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6" baseType="lpstr">
      <vt:lpstr>Office Theme</vt:lpstr>
      <vt:lpstr>Bitmap Image</vt:lpstr>
      <vt:lpstr>The Higgs Boson, Dark Matter and all that: Revolutionizing the Laws of the Universe with the LHC</vt:lpstr>
      <vt:lpstr>Slide 2</vt:lpstr>
      <vt:lpstr>Alternate title of my talk:</vt:lpstr>
      <vt:lpstr>Slide 4</vt:lpstr>
      <vt:lpstr>Slide 5</vt:lpstr>
      <vt:lpstr>Slide 6</vt:lpstr>
      <vt:lpstr>Why have we been hunting for the Higgs for more than half a century?                    </vt:lpstr>
      <vt:lpstr>Why have we been hunting for the Higgs for more than half a century?                    </vt:lpstr>
      <vt:lpstr>20th Century Built on Quantum Mechanics</vt:lpstr>
      <vt:lpstr>Slide 10</vt:lpstr>
      <vt:lpstr>Conceptual Problem in Quantum Mechanics</vt:lpstr>
      <vt:lpstr>Knowledge from the LHC</vt:lpstr>
      <vt:lpstr>The Higgs Boson</vt:lpstr>
      <vt:lpstr>How to Predict Fundamental Forces</vt:lpstr>
      <vt:lpstr>Manifestation of Coriolis Force</vt:lpstr>
      <vt:lpstr>Quantum Mechanics force  particle exchange</vt:lpstr>
      <vt:lpstr>Feynman Diagram: Force by Particle Exchange</vt:lpstr>
      <vt:lpstr>Feynman Diagram: Force by Particle Exchange</vt:lpstr>
      <vt:lpstr>Weak Nuclear Decay</vt:lpstr>
      <vt:lpstr>Success and Problem of Quantum Mechanics </vt:lpstr>
      <vt:lpstr>Solution to the Problem of W Boson Mass </vt:lpstr>
      <vt:lpstr>The “Sticky” Higgs Field</vt:lpstr>
      <vt:lpstr>Implications of Higgs Hypothesis</vt:lpstr>
      <vt:lpstr>Light versus Heavy Particles –  like moving through water</vt:lpstr>
      <vt:lpstr>Detecting the Higgs</vt:lpstr>
      <vt:lpstr>How can we confirm the existence of the Higgs? </vt:lpstr>
      <vt:lpstr>How to Create the Higgs Boson</vt:lpstr>
      <vt:lpstr>Evidence of Higgs Boson Production</vt:lpstr>
      <vt:lpstr>Evidence of Higgs Boson Production</vt:lpstr>
      <vt:lpstr>Higgs Discovery Implications</vt:lpstr>
      <vt:lpstr>The Mystery of  Dark Matter</vt:lpstr>
      <vt:lpstr>Centripetal Force</vt:lpstr>
      <vt:lpstr>Stars Orbiting a Galaxy</vt:lpstr>
      <vt:lpstr>Measuring Velocity with Doppler Shift of Starlight</vt:lpstr>
      <vt:lpstr>Galactic Rotation Curve</vt:lpstr>
      <vt:lpstr>Collision of Galaxy Clusters</vt:lpstr>
      <vt:lpstr>Halo of Invisible Dark Matter around Galaxies</vt:lpstr>
      <vt:lpstr>Slide 38</vt:lpstr>
      <vt:lpstr>Feynman Diagram depicting Production of Dark Matter Particles at LHC</vt:lpstr>
      <vt:lpstr>Feynman Diagram depicting Production of Dark Matter Particles at LHC</vt:lpstr>
      <vt:lpstr>Simulated Dark Matter Particle Production at LHC</vt:lpstr>
      <vt:lpstr>Dark Matter Particles </vt:lpstr>
      <vt:lpstr>Black Holes at the LHC  The Possibility and the Myth</vt:lpstr>
      <vt:lpstr>Isaac Newton</vt:lpstr>
      <vt:lpstr>Albert Einsten</vt:lpstr>
      <vt:lpstr>Matter and Energy Curves Space</vt:lpstr>
      <vt:lpstr>Einstein’s Attempt to Unify Electromagnetism and Gravity</vt:lpstr>
      <vt:lpstr>The problem with gravity</vt:lpstr>
      <vt:lpstr>Curled-up Extra Dimensions of Space</vt:lpstr>
      <vt:lpstr>Newton’s Law</vt:lpstr>
      <vt:lpstr>Slide 51</vt:lpstr>
      <vt:lpstr>Microscopic Black Holes at LHC</vt:lpstr>
      <vt:lpstr>Microscopic Black Holes</vt:lpstr>
      <vt:lpstr>Black Hole Evaporation</vt:lpstr>
      <vt:lpstr>Black Holes at LHC</vt:lpstr>
      <vt:lpstr>How does LHC work?</vt:lpstr>
      <vt:lpstr>How does a particle accelerator work?</vt:lpstr>
      <vt:lpstr>LHC below Geneva, Switzerland</vt:lpstr>
      <vt:lpstr>LHC below Geneva, Switzerland</vt:lpstr>
      <vt:lpstr>LHC Accelerator in Tunnel</vt:lpstr>
      <vt:lpstr>LHC Superconducting Magnet </vt:lpstr>
      <vt:lpstr>LHC Superconducting Magnet </vt:lpstr>
      <vt:lpstr>LHC Superconducting Magnet </vt:lpstr>
      <vt:lpstr>Particle Detector Design</vt:lpstr>
      <vt:lpstr>LHC Particle Detector – CMS Experiment</vt:lpstr>
      <vt:lpstr>CMS (Compact Muon Solenoid) Experiment</vt:lpstr>
      <vt:lpstr>Physicists in the Control Room</vt:lpstr>
      <vt:lpstr>Why LHC Works</vt:lpstr>
      <vt:lpstr>Life after LHC?</vt:lpstr>
      <vt:lpstr>Life after LHC?</vt:lpstr>
      <vt:lpstr>Life after LHC?</vt:lpstr>
      <vt:lpstr>Conclusion </vt:lpstr>
      <vt:lpstr>Thank You!</vt:lpstr>
      <vt:lpstr>Thank You!</vt:lpstr>
    </vt:vector>
  </TitlesOfParts>
  <Company>Duke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</cp:lastModifiedBy>
  <cp:revision>40</cp:revision>
  <dcterms:created xsi:type="dcterms:W3CDTF">2014-07-02T21:15:23Z</dcterms:created>
  <dcterms:modified xsi:type="dcterms:W3CDTF">2014-07-02T21:54:34Z</dcterms:modified>
</cp:coreProperties>
</file>