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Default Extension="gif" ContentType="image/gi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8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59.xml" ContentType="application/vnd.openxmlformats-officedocument.presentationml.slide+xml"/>
  <Override PartName="/ppt/slides/slide33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74" r:id="rId1"/>
  </p:sldMasterIdLst>
  <p:sldIdLst>
    <p:sldId id="256" r:id="rId2"/>
    <p:sldId id="262" r:id="rId3"/>
    <p:sldId id="263" r:id="rId4"/>
    <p:sldId id="264" r:id="rId5"/>
    <p:sldId id="342" r:id="rId6"/>
    <p:sldId id="343" r:id="rId7"/>
    <p:sldId id="335" r:id="rId8"/>
    <p:sldId id="265" r:id="rId9"/>
    <p:sldId id="266" r:id="rId10"/>
    <p:sldId id="259" r:id="rId11"/>
    <p:sldId id="268" r:id="rId12"/>
    <p:sldId id="269" r:id="rId13"/>
    <p:sldId id="267" r:id="rId14"/>
    <p:sldId id="271" r:id="rId15"/>
    <p:sldId id="272" r:id="rId16"/>
    <p:sldId id="260" r:id="rId17"/>
    <p:sldId id="273" r:id="rId18"/>
    <p:sldId id="274" r:id="rId19"/>
    <p:sldId id="275" r:id="rId20"/>
    <p:sldId id="276" r:id="rId21"/>
    <p:sldId id="261" r:id="rId22"/>
    <p:sldId id="277" r:id="rId23"/>
    <p:sldId id="278" r:id="rId24"/>
    <p:sldId id="279" r:id="rId25"/>
    <p:sldId id="280" r:id="rId26"/>
    <p:sldId id="281" r:id="rId27"/>
    <p:sldId id="282" r:id="rId28"/>
    <p:sldId id="286" r:id="rId29"/>
    <p:sldId id="284" r:id="rId30"/>
    <p:sldId id="309" r:id="rId31"/>
    <p:sldId id="287" r:id="rId32"/>
    <p:sldId id="325" r:id="rId33"/>
    <p:sldId id="285" r:id="rId34"/>
    <p:sldId id="336" r:id="rId35"/>
    <p:sldId id="288" r:id="rId36"/>
    <p:sldId id="301" r:id="rId37"/>
    <p:sldId id="302" r:id="rId38"/>
    <p:sldId id="294" r:id="rId39"/>
    <p:sldId id="291" r:id="rId40"/>
    <p:sldId id="292" r:id="rId41"/>
    <p:sldId id="290" r:id="rId42"/>
    <p:sldId id="317" r:id="rId43"/>
    <p:sldId id="318" r:id="rId44"/>
    <p:sldId id="320" r:id="rId45"/>
    <p:sldId id="322" r:id="rId46"/>
    <p:sldId id="323" r:id="rId47"/>
    <p:sldId id="324" r:id="rId48"/>
    <p:sldId id="327" r:id="rId49"/>
    <p:sldId id="328" r:id="rId50"/>
    <p:sldId id="326" r:id="rId51"/>
    <p:sldId id="334" r:id="rId52"/>
    <p:sldId id="332" r:id="rId53"/>
    <p:sldId id="338" r:id="rId54"/>
    <p:sldId id="337" r:id="rId55"/>
    <p:sldId id="289" r:id="rId56"/>
    <p:sldId id="257" r:id="rId57"/>
    <p:sldId id="329" r:id="rId58"/>
    <p:sldId id="333" r:id="rId59"/>
    <p:sldId id="339" r:id="rId60"/>
    <p:sldId id="340" r:id="rId61"/>
    <p:sldId id="341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96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presProps" Target="presProps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printerSettings" Target="printerSettings/printerSettings1.bin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theme" Target="theme/theme1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viewProps" Target="viewProps.xml"/><Relationship Id="rId67" Type="http://schemas.openxmlformats.org/officeDocument/2006/relationships/tableStyles" Target="tableStyles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528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27 January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00800"/>
            <a:ext cx="4191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400800"/>
            <a:ext cx="22098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Feng    </a:t>
            </a:r>
            <a:fld id="{74140222-8F75-1F43-AF5C-FFE381E203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B6F7-36C7-E74C-8F89-8EF629C0D696}" type="datetimeFigureOut">
              <a:rPr lang="en-US" smtClean="0"/>
              <a:pPr/>
              <a:t>6/15/11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WithLH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4422"/>
            <a:ext cx="9162322" cy="56176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99113"/>
            <a:ext cx="9143999" cy="1391757"/>
          </a:xfrm>
        </p:spPr>
        <p:txBody>
          <a:bodyPr>
            <a:noAutofit/>
          </a:bodyPr>
          <a:lstStyle/>
          <a:p>
            <a:r>
              <a:rPr lang="en-US" sz="4000" dirty="0" smtClean="0"/>
              <a:t>Higgs Boson, Dark Matter and Black Holes: </a:t>
            </a:r>
            <a:r>
              <a:rPr lang="en-US" sz="3200" dirty="0" smtClean="0">
                <a:solidFill>
                  <a:srgbClr val="FF6600"/>
                </a:solidFill>
              </a:rPr>
              <a:t>Revolutionizing the Laws of the Universe with the LHC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4488" y="5487839"/>
            <a:ext cx="6400800" cy="1257263"/>
          </a:xfrm>
        </p:spPr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Ashutosh Kotwal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Duke University</a:t>
            </a:r>
            <a:endParaRPr lang="en-US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338677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379110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605692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802634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276343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775286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333077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293279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792222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350013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447553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Quantum Mechanics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402645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 to the Problem of W Boson Mass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W boson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W boson with Higgs field slows down the W boson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600351"/>
            <a:ext cx="7404100" cy="525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become massive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the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 don’t we see and feel the Higgs?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Our senses and instruments detect electrical charge</a:t>
            </a:r>
          </a:p>
          <a:p>
            <a:endParaRPr lang="en-US" dirty="0" smtClean="0"/>
          </a:p>
          <a:p>
            <a:r>
              <a:rPr lang="en-US" dirty="0" smtClean="0"/>
              <a:t>Higgs is electrically neutral – has no electric and magnetic interaction!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can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496168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6066534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9" y="274638"/>
            <a:ext cx="86783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Egyptian Pyramids: Monument for Glory</a:t>
            </a:r>
            <a:endParaRPr lang="en-US" dirty="0"/>
          </a:p>
        </p:txBody>
      </p:sp>
      <p:pic>
        <p:nvPicPr>
          <p:cNvPr id="4" name="Content Placeholder 3" descr="pyrami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099" r="-1809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Create the Higgs Boson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2" y="2079305"/>
            <a:ext cx="6955367" cy="368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Simulated Higgs Boson Production and Detection at LHC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280" y="1895889"/>
            <a:ext cx="6652037" cy="4936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Higgs Discovery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793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Provide an understanding of all masses of fundamental particles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Revolutionizes our understanding of empty space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filled with Higgs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Further studies of the properties of the Higgs will be of tremendous </a:t>
            </a:r>
            <a:r>
              <a:rPr lang="en-US" dirty="0" smtClean="0">
                <a:sym typeface="Wingdings"/>
              </a:rPr>
              <a:t>importance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The Mystery of </a:t>
            </a:r>
            <a:br>
              <a:rPr lang="en-US" dirty="0" smtClean="0"/>
            </a:br>
            <a:r>
              <a:rPr lang="en-US" dirty="0" smtClean="0"/>
              <a:t>Dark Matter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Centripetal Force</a:t>
            </a:r>
            <a:endParaRPr lang="en-US" dirty="0"/>
          </a:p>
        </p:txBody>
      </p:sp>
      <p:pic>
        <p:nvPicPr>
          <p:cNvPr id="4" name="Content Placeholder 3" descr="boyWithSlingsh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83"/>
            <a:ext cx="8229600" cy="1143000"/>
          </a:xfrm>
        </p:spPr>
        <p:txBody>
          <a:bodyPr/>
          <a:lstStyle/>
          <a:p>
            <a:r>
              <a:rPr lang="en-US" dirty="0" smtClean="0"/>
              <a:t>Stars Orbiting a Galaxy</a:t>
            </a:r>
            <a:endParaRPr lang="en-US" dirty="0"/>
          </a:p>
        </p:txBody>
      </p:sp>
      <p:pic>
        <p:nvPicPr>
          <p:cNvPr id="4" name="Content Placeholder 3" descr="m33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384" r="-2038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404554" y="6183668"/>
            <a:ext cx="6378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Gravity provides the centripetal force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</a:t>
            </a:r>
            <a:r>
              <a:rPr lang="en-US" dirty="0" smtClean="0"/>
              <a:t> </a:t>
            </a:r>
            <a:r>
              <a:rPr lang="en-US" dirty="0" smtClean="0"/>
              <a:t>Velocity </a:t>
            </a:r>
            <a:r>
              <a:rPr lang="en-US" dirty="0" smtClean="0"/>
              <a:t>with Doppler Shift of Starlight</a:t>
            </a:r>
            <a:endParaRPr lang="en-US" dirty="0"/>
          </a:p>
        </p:txBody>
      </p:sp>
      <p:pic>
        <p:nvPicPr>
          <p:cNvPr id="4" name="Content Placeholder 3" descr="doppler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9527" r="-395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Galactic Rotation Curve</a:t>
            </a:r>
            <a:endParaRPr lang="en-US" dirty="0"/>
          </a:p>
        </p:txBody>
      </p:sp>
      <p:pic>
        <p:nvPicPr>
          <p:cNvPr id="4" name="Content Placeholder 3" descr="galaxyWithCurve.bmp"/>
          <p:cNvPicPr>
            <a:picLocks noGrp="1" noChangeAspect="1"/>
          </p:cNvPicPr>
          <p:nvPr>
            <p:ph idx="1"/>
          </p:nvPr>
        </p:nvPicPr>
        <p:blipFill>
          <a:blip r:embed="rId2"/>
          <a:srcRect l="-17804" r="-17804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1560" y="6237112"/>
            <a:ext cx="84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Stars’ orbit speed too high </a:t>
            </a:r>
            <a:r>
              <a:rPr lang="en-US" sz="2800" dirty="0" err="1" smtClean="0">
                <a:sym typeface="Wingdings"/>
              </a:rPr>
              <a:t></a:t>
            </a:r>
            <a:r>
              <a:rPr lang="en-US" sz="2800" dirty="0" smtClean="0">
                <a:sym typeface="Wingdings"/>
              </a:rPr>
              <a:t> too much centripetal force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924805"/>
          </a:xfrm>
        </p:spPr>
        <p:txBody>
          <a:bodyPr/>
          <a:lstStyle/>
          <a:p>
            <a:r>
              <a:rPr lang="en-US" dirty="0" smtClean="0"/>
              <a:t>Collision of Galaxy Clusters</a:t>
            </a:r>
            <a:endParaRPr lang="en-US" dirty="0"/>
          </a:p>
        </p:txBody>
      </p:sp>
      <p:pic>
        <p:nvPicPr>
          <p:cNvPr id="4" name="Content Placeholder 3" descr="bulletcluster_comp_f204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701" r="-15701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60778" y="5870226"/>
            <a:ext cx="756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Luminous Matter (emitting X-rays) separated from total Mass </a:t>
            </a:r>
            <a:r>
              <a:rPr lang="en-US" sz="2800" dirty="0" err="1" smtClean="0">
                <a:sym typeface="Wingdings"/>
              </a:rPr>
              <a:t>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>
                <a:solidFill>
                  <a:srgbClr val="008000"/>
                </a:solidFill>
                <a:sym typeface="Wingdings"/>
              </a:rPr>
              <a:t>confirms Dark Matter hypothesis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Great Wall of China: Monument for Defense</a:t>
            </a:r>
            <a:endParaRPr lang="en-US" sz="3600" dirty="0"/>
          </a:p>
        </p:txBody>
      </p:sp>
      <p:pic>
        <p:nvPicPr>
          <p:cNvPr id="4" name="Content Placeholder 3" descr="great-wall-end-at-jiayugua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005" r="-240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Feynman Diagram depicting Production of Dark Matter Particles at LHC</a:t>
            </a:r>
            <a:endParaRPr lang="en-US" sz="3200" dirty="0"/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Feynman Diagram depicting Production of Dark Matter Particles at LHC</a:t>
            </a:r>
            <a:endParaRPr lang="en-US" sz="3200" dirty="0"/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6959600" y="1833035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5469468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Dark Matter Particle Production at LHC</a:t>
            </a:r>
            <a:endParaRPr lang="en-US" dirty="0"/>
          </a:p>
        </p:txBody>
      </p:sp>
      <p:pic>
        <p:nvPicPr>
          <p:cNvPr id="4" name="Content Placeholder 3" descr="susyEventATLA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05" r="-454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910695"/>
          </a:xfrm>
        </p:spPr>
        <p:txBody>
          <a:bodyPr/>
          <a:lstStyle/>
          <a:p>
            <a:r>
              <a:rPr lang="en-US" dirty="0" smtClean="0"/>
              <a:t>Dark Matter Particles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4110"/>
            <a:ext cx="9115778" cy="5573889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ridge between cosmology, astrophysics and particle physics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/>
              <a:t>S</a:t>
            </a:r>
            <a:r>
              <a:rPr lang="en-US" dirty="0" err="1" smtClean="0"/>
              <a:t>upersymmetry</a:t>
            </a:r>
            <a:r>
              <a:rPr lang="en-US" dirty="0" smtClean="0"/>
              <a:t>” theory predicts dark matter particles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Supersymmetry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/>
              <a:t> quantum properties of space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dawn of a “new quantum mechanics”</a:t>
            </a:r>
            <a:endParaRPr lang="en-US" dirty="0" smtClean="0">
              <a:solidFill>
                <a:srgbClr val="008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6179"/>
            <a:ext cx="8229600" cy="2561695"/>
          </a:xfrm>
        </p:spPr>
        <p:txBody>
          <a:bodyPr>
            <a:normAutofit/>
          </a:bodyPr>
          <a:lstStyle/>
          <a:p>
            <a:r>
              <a:rPr lang="en-US" dirty="0" smtClean="0"/>
              <a:t>Black Holes at the LHC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Possibility and the Myth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r>
              <a:rPr lang="en-US"/>
              <a:t>Isaac Newton</a:t>
            </a:r>
          </a:p>
        </p:txBody>
      </p:sp>
      <p:pic>
        <p:nvPicPr>
          <p:cNvPr id="89101" name="Picture 13" descr="new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584325"/>
            <a:ext cx="2781300" cy="3381375"/>
          </a:xfrm>
          <a:prstGeom prst="rect">
            <a:avLst/>
          </a:prstGeom>
          <a:noFill/>
        </p:spPr>
      </p:pic>
      <p:pic>
        <p:nvPicPr>
          <p:cNvPr id="89104" name="Picture 16" descr="g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0" y="1552575"/>
            <a:ext cx="3552825" cy="3552825"/>
          </a:xfrm>
          <a:prstGeom prst="rect">
            <a:avLst/>
          </a:prstGeom>
          <a:noFill/>
        </p:spPr>
      </p:pic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938213" y="5310188"/>
            <a:ext cx="675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3333FF"/>
                </a:solidFill>
              </a:rPr>
              <a:t>1687: Space and time are the static stage</a:t>
            </a:r>
          </a:p>
          <a:p>
            <a:r>
              <a:rPr lang="en-US" sz="2800">
                <a:solidFill>
                  <a:srgbClr val="3333FF"/>
                </a:solidFill>
              </a:rPr>
              <a:t>on which physical processes act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r>
              <a:rPr lang="en-US"/>
              <a:t>Albert Einsten</a:t>
            </a:r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1316038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268413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1379538" y="5310188"/>
            <a:ext cx="5905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3333FF"/>
                </a:solidFill>
              </a:rPr>
              <a:t>1915: Spacetime is an active player:</a:t>
            </a:r>
          </a:p>
          <a:p>
            <a:r>
              <a:rPr lang="en-US" sz="2800">
                <a:solidFill>
                  <a:srgbClr val="3333FF"/>
                </a:solidFill>
              </a:rPr>
              <a:t>curves, expands, shrinks,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Matter and Energy Curves Space</a:t>
            </a:r>
            <a:endParaRPr lang="en-US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Einstein’s Attempt to Unify Electromagnetism and Gravity</a:t>
            </a:r>
            <a:endParaRPr lang="en-US" dirty="0"/>
          </a:p>
        </p:txBody>
      </p:sp>
      <p:pic>
        <p:nvPicPr>
          <p:cNvPr id="4" name="Content Placeholder 3" descr="einstein-albert-do-not-worry-9900884_1_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980" r="-63980"/>
          <a:stretch>
            <a:fillRect/>
          </a:stretch>
        </p:blipFill>
        <p:spPr>
          <a:xfrm>
            <a:off x="0" y="1741310"/>
            <a:ext cx="91440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Monument for Knowledge:                  The  Large </a:t>
            </a:r>
            <a:r>
              <a:rPr lang="en-US" dirty="0" err="1" smtClean="0"/>
              <a:t>Hadron</a:t>
            </a:r>
            <a:r>
              <a:rPr lang="en-US" dirty="0" smtClean="0"/>
              <a:t> Collider </a:t>
            </a:r>
            <a:endParaRPr lang="en-US" dirty="0"/>
          </a:p>
        </p:txBody>
      </p:sp>
      <p:pic>
        <p:nvPicPr>
          <p:cNvPr id="6" name="Content Placeholder 5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 gravity</a:t>
            </a:r>
            <a:endParaRPr lang="en-US" dirty="0"/>
          </a:p>
        </p:txBody>
      </p:sp>
      <p:pic>
        <p:nvPicPr>
          <p:cNvPr id="4" name="Content Placeholder 3" descr="electromagne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51" r="-87751"/>
          <a:stretch>
            <a:fillRect/>
          </a:stretch>
        </p:blipFill>
        <p:spPr>
          <a:xfrm>
            <a:off x="3138290" y="1600200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457200" y="2715724"/>
            <a:ext cx="4651022" cy="2943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i="1" dirty="0" err="1" smtClean="0">
                <a:solidFill>
                  <a:srgbClr val="3333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3333FF"/>
                </a:solidFill>
              </a:rPr>
              <a:t>gravity</a:t>
            </a:r>
            <a:r>
              <a:rPr lang="en-US" sz="2800" dirty="0" smtClean="0">
                <a:solidFill>
                  <a:srgbClr val="3333FF"/>
                </a:solidFill>
              </a:rPr>
              <a:t> ~ 10</a:t>
            </a:r>
            <a:r>
              <a:rPr lang="en-US" sz="2800" baseline="30000" dirty="0" smtClean="0">
                <a:solidFill>
                  <a:srgbClr val="3333FF"/>
                </a:solidFill>
              </a:rPr>
              <a:t>-36</a:t>
            </a:r>
            <a:r>
              <a:rPr lang="en-US" sz="2800" dirty="0" smtClean="0">
                <a:solidFill>
                  <a:srgbClr val="3333FF"/>
                </a:solidFill>
              </a:rPr>
              <a:t> </a:t>
            </a:r>
            <a:r>
              <a:rPr lang="en-US" sz="2800" i="1" dirty="0" smtClean="0">
                <a:solidFill>
                  <a:srgbClr val="3333FF"/>
                </a:solidFill>
              </a:rPr>
              <a:t>F</a:t>
            </a:r>
            <a:r>
              <a:rPr lang="en-US" sz="2800" baseline="-25000" dirty="0" smtClean="0">
                <a:solidFill>
                  <a:srgbClr val="3333FF"/>
                </a:solidFill>
              </a:rPr>
              <a:t>EM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800" baseline="-25000" dirty="0" smtClean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BE00"/>
                </a:solidFill>
              </a:rPr>
              <a:t>Very likely, we are missing something important.  Why is gravity so weak compared to other forces?  </a:t>
            </a:r>
          </a:p>
          <a:p>
            <a:pPr>
              <a:lnSpc>
                <a:spcPct val="90000"/>
              </a:lnSpc>
            </a:pPr>
            <a:endParaRPr lang="en-US" sz="2800" baseline="-25000" dirty="0" smtClean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Maybe it isn’t…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667" y="1629303"/>
            <a:ext cx="415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Gravity is a </a:t>
            </a:r>
            <a:r>
              <a:rPr lang="en-US" sz="2800" i="1" dirty="0" smtClean="0"/>
              <a:t>very </a:t>
            </a:r>
            <a:r>
              <a:rPr lang="en-US" sz="2800" dirty="0" smtClean="0"/>
              <a:t>weak force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Curled-up Extra Dimensions of Space</a:t>
            </a:r>
            <a:endParaRPr lang="en-US" dirty="0"/>
          </a:p>
        </p:txBody>
      </p:sp>
      <p:pic>
        <p:nvPicPr>
          <p:cNvPr id="4" name="Content Placeholder 3" descr="compactDimension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731" r="-87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Newton’s Law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423863" y="1624013"/>
            <a:ext cx="8334375" cy="4114800"/>
          </a:xfrm>
        </p:spPr>
        <p:txBody>
          <a:bodyPr/>
          <a:lstStyle/>
          <a:p>
            <a:r>
              <a:rPr lang="en-US" dirty="0">
                <a:solidFill>
                  <a:srgbClr val="3333FF"/>
                </a:solidFill>
              </a:rPr>
              <a:t>In this case, gravity may be strong but appear weak only because its strength is diluted by extra dimensions.</a:t>
            </a:r>
          </a:p>
          <a:p>
            <a:endParaRPr lang="en-US" i="1" dirty="0">
              <a:solidFill>
                <a:srgbClr val="3333FF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</a:rPr>
              <a:t>F</a:t>
            </a:r>
            <a:r>
              <a:rPr lang="en-US" i="1" baseline="-25000" dirty="0" err="1">
                <a:solidFill>
                  <a:srgbClr val="FF0000"/>
                </a:solidFill>
              </a:rPr>
              <a:t>gravity</a:t>
            </a:r>
            <a:r>
              <a:rPr lang="en-US" dirty="0">
                <a:solidFill>
                  <a:srgbClr val="FF0000"/>
                </a:solidFill>
              </a:rPr>
              <a:t> ~ </a:t>
            </a:r>
            <a:r>
              <a:rPr lang="en-US" i="1" dirty="0">
                <a:solidFill>
                  <a:srgbClr val="FF0000"/>
                </a:solidFill>
              </a:rPr>
              <a:t>1/r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i="1" baseline="30000" dirty="0">
                <a:solidFill>
                  <a:srgbClr val="FF0000"/>
                </a:solidFill>
              </a:rPr>
              <a:t>2+n</a:t>
            </a:r>
            <a:r>
              <a:rPr lang="en-US" i="1" baseline="30000" dirty="0" smtClean="0">
                <a:solidFill>
                  <a:srgbClr val="FF0000"/>
                </a:solidFill>
              </a:rPr>
              <a:t> </a:t>
            </a:r>
          </a:p>
          <a:p>
            <a:pPr lvl="1">
              <a:buNone/>
            </a:pPr>
            <a:r>
              <a:rPr lang="en-US" dirty="0" smtClean="0">
                <a:solidFill>
                  <a:srgbClr val="FF0000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small </a:t>
            </a:r>
            <a:r>
              <a:rPr lang="en-US" dirty="0" smtClean="0">
                <a:solidFill>
                  <a:srgbClr val="FF0000"/>
                </a:solidFill>
              </a:rPr>
              <a:t>lengths </a:t>
            </a:r>
            <a:r>
              <a:rPr lang="en-US" i="1" dirty="0" err="1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where </a:t>
            </a:r>
            <a:r>
              <a:rPr lang="en-US" i="1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is the number of extra </a:t>
            </a:r>
            <a:r>
              <a:rPr lang="en-US" dirty="0" smtClean="0">
                <a:solidFill>
                  <a:srgbClr val="FF0000"/>
                </a:solidFill>
              </a:rPr>
              <a:t>dimensions</a:t>
            </a:r>
            <a:endParaRPr lang="en-US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54113" y="1201738"/>
            <a:ext cx="6451600" cy="4646612"/>
            <a:chOff x="2687" y="1652"/>
            <a:chExt cx="2757" cy="1984"/>
          </a:xfrm>
        </p:grpSpPr>
        <p:sp>
          <p:nvSpPr>
            <p:cNvPr id="190469" name="Rectangle 5"/>
            <p:cNvSpPr>
              <a:spLocks noChangeArrowheads="1"/>
            </p:cNvSpPr>
            <p:nvPr/>
          </p:nvSpPr>
          <p:spPr bwMode="auto">
            <a:xfrm rot="5400000">
              <a:off x="4967" y="2510"/>
              <a:ext cx="82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Feng, </a:t>
              </a:r>
              <a:r>
                <a:rPr lang="en-US" sz="1400" i="1"/>
                <a:t>Science  </a:t>
              </a:r>
              <a:r>
                <a:rPr lang="en-US" sz="1400"/>
                <a:t>(2003)</a:t>
              </a:r>
            </a:p>
          </p:txBody>
        </p:sp>
        <p:sp>
          <p:nvSpPr>
            <p:cNvPr id="190470" name="Text Box 6"/>
            <p:cNvSpPr txBox="1">
              <a:spLocks noChangeArrowheads="1"/>
            </p:cNvSpPr>
            <p:nvPr/>
          </p:nvSpPr>
          <p:spPr bwMode="auto">
            <a:xfrm>
              <a:off x="2857" y="2989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-60</a:t>
              </a:r>
            </a:p>
          </p:txBody>
        </p:sp>
        <p:sp>
          <p:nvSpPr>
            <p:cNvPr id="190471" name="Text Box 7"/>
            <p:cNvSpPr txBox="1">
              <a:spLocks noChangeArrowheads="1"/>
            </p:cNvSpPr>
            <p:nvPr/>
          </p:nvSpPr>
          <p:spPr bwMode="auto">
            <a:xfrm>
              <a:off x="2857" y="2548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-40</a:t>
              </a:r>
            </a:p>
          </p:txBody>
        </p:sp>
        <p:sp>
          <p:nvSpPr>
            <p:cNvPr id="190472" name="Text Box 8"/>
            <p:cNvSpPr txBox="1">
              <a:spLocks noChangeArrowheads="1"/>
            </p:cNvSpPr>
            <p:nvPr/>
          </p:nvSpPr>
          <p:spPr bwMode="auto">
            <a:xfrm>
              <a:off x="2857" y="2089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-20</a:t>
              </a:r>
            </a:p>
          </p:txBody>
        </p:sp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2992" y="1652"/>
              <a:ext cx="1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</a:t>
              </a:r>
              <a:endParaRPr lang="en-US" sz="1400" baseline="30000"/>
            </a:p>
          </p:txBody>
        </p:sp>
        <p:pic>
          <p:nvPicPr>
            <p:cNvPr id="190474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6" y="1655"/>
              <a:ext cx="2164" cy="1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0475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7" y="2040"/>
              <a:ext cx="187" cy="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Black Holes at LHC</a:t>
            </a:r>
            <a:endParaRPr lang="en-US" dirty="0"/>
          </a:p>
        </p:txBody>
      </p:sp>
      <p:sp>
        <p:nvSpPr>
          <p:cNvPr id="177154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739900"/>
            <a:ext cx="4111625" cy="19478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3333FF"/>
                </a:solidFill>
              </a:rPr>
              <a:t>If two particles pass close enough with enough energy, they will form a microscopic black hole</a:t>
            </a:r>
            <a:endParaRPr lang="en-US" sz="2800" baseline="-25000">
              <a:solidFill>
                <a:srgbClr val="3333FF"/>
              </a:solidFill>
            </a:endParaRPr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2"/>
          <a:srcRect l="18658" t="56877" r="15512" b="28697"/>
          <a:stretch>
            <a:fillRect/>
          </a:stretch>
        </p:blipFill>
        <p:spPr bwMode="auto">
          <a:xfrm>
            <a:off x="4341813" y="1981200"/>
            <a:ext cx="46482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306388" y="4083050"/>
            <a:ext cx="84899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0000"/>
                </a:solidFill>
              </a:rPr>
              <a:t>For 3 spatial dimensions, gravity is too weak for this to happen. But with extra dimensions, gravity becomes stronger, micro black holes can be created in particle collisions!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3200"/>
            <a:ext cx="7772400" cy="1143000"/>
          </a:xfrm>
        </p:spPr>
        <p:txBody>
          <a:bodyPr/>
          <a:lstStyle/>
          <a:p>
            <a:r>
              <a:rPr lang="en-US" dirty="0" smtClean="0"/>
              <a:t>Microscopic Black </a:t>
            </a:r>
            <a:r>
              <a:rPr lang="en-US" dirty="0"/>
              <a:t>Holes</a:t>
            </a:r>
          </a:p>
        </p:txBody>
      </p:sp>
      <p:sp>
        <p:nvSpPr>
          <p:cNvPr id="17921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547813"/>
            <a:ext cx="4189413" cy="18430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E00"/>
                </a:solidFill>
              </a:rPr>
              <a:t>In Einstein’s theory, </a:t>
            </a:r>
            <a:r>
              <a:rPr lang="en-US" sz="2800" dirty="0">
                <a:solidFill>
                  <a:srgbClr val="00BE00"/>
                </a:solidFill>
              </a:rPr>
              <a:t>light and other particles do not escape; black holes are black.</a:t>
            </a:r>
          </a:p>
        </p:txBody>
      </p:sp>
      <p:pic>
        <p:nvPicPr>
          <p:cNvPr id="179203" name="Picture 3" descr="b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1199" y="1130300"/>
            <a:ext cx="4227513" cy="281834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8475" y="1576388"/>
            <a:ext cx="1114425" cy="922337"/>
            <a:chOff x="4138" y="1337"/>
            <a:chExt cx="702" cy="581"/>
          </a:xfrm>
        </p:grpSpPr>
        <p:sp>
          <p:nvSpPr>
            <p:cNvPr id="179205" name="Line 5"/>
            <p:cNvSpPr>
              <a:spLocks noChangeShapeType="1"/>
            </p:cNvSpPr>
            <p:nvPr/>
          </p:nvSpPr>
          <p:spPr bwMode="auto">
            <a:xfrm flipV="1">
              <a:off x="4382" y="1631"/>
              <a:ext cx="240" cy="1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06" name="Text Box 6"/>
            <p:cNvSpPr txBox="1">
              <a:spLocks noChangeArrowheads="1"/>
            </p:cNvSpPr>
            <p:nvPr/>
          </p:nvSpPr>
          <p:spPr bwMode="auto">
            <a:xfrm>
              <a:off x="4138" y="1553"/>
              <a:ext cx="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Symbol" pitchFamily="-108" charset="2"/>
                </a:rPr>
                <a:t>g</a:t>
              </a:r>
              <a:endParaRPr lang="en-US" sz="3200" dirty="0">
                <a:solidFill>
                  <a:srgbClr val="FF0000"/>
                </a:solidFill>
                <a:latin typeface="Symbol" pitchFamily="-108" charset="2"/>
              </a:endParaRPr>
            </a:p>
          </p:txBody>
        </p:sp>
        <p:sp>
          <p:nvSpPr>
            <p:cNvPr id="179207" name="Text Box 7"/>
            <p:cNvSpPr txBox="1">
              <a:spLocks noChangeArrowheads="1"/>
            </p:cNvSpPr>
            <p:nvPr/>
          </p:nvSpPr>
          <p:spPr bwMode="auto">
            <a:xfrm>
              <a:off x="4619" y="1337"/>
              <a:ext cx="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Symbol" pitchFamily="-108" charset="2"/>
                </a:rPr>
                <a:t>g</a:t>
              </a:r>
            </a:p>
          </p:txBody>
        </p:sp>
      </p:grpSp>
      <p:pic>
        <p:nvPicPr>
          <p:cNvPr id="179208" name="Picture 8" descr="haw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8100" y="3712054"/>
            <a:ext cx="2540000" cy="3161168"/>
          </a:xfrm>
          <a:prstGeom prst="rect">
            <a:avLst/>
          </a:prstGeom>
          <a:noFill/>
        </p:spPr>
      </p:pic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269875" y="4418013"/>
            <a:ext cx="50260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But quantum mechanically, black holes</a:t>
            </a:r>
            <a:r>
              <a:rPr lang="en-US" sz="2800" dirty="0" smtClean="0">
                <a:solidFill>
                  <a:srgbClr val="FF0000"/>
                </a:solidFill>
              </a:rPr>
              <a:t> radiate according to Stephen Hawking; </a:t>
            </a:r>
            <a:r>
              <a:rPr lang="en-US" sz="2800" dirty="0">
                <a:solidFill>
                  <a:srgbClr val="FF0000"/>
                </a:solidFill>
              </a:rPr>
              <a:t>black holes emit light!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5100"/>
            <a:ext cx="7772400" cy="1143000"/>
          </a:xfrm>
        </p:spPr>
        <p:txBody>
          <a:bodyPr/>
          <a:lstStyle/>
          <a:p>
            <a:r>
              <a:rPr lang="en-US"/>
              <a:t>Black Hole Evaporation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9888" y="1431925"/>
            <a:ext cx="5040312" cy="20605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3333FF"/>
                </a:solidFill>
              </a:rPr>
              <a:t>“Normal” black holes: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Mass: </a:t>
            </a:r>
            <a:r>
              <a:rPr lang="en-US" sz="2400" i="1">
                <a:solidFill>
                  <a:srgbClr val="3333FF"/>
                </a:solidFill>
              </a:rPr>
              <a:t>M</a:t>
            </a:r>
            <a:r>
              <a:rPr lang="en-US" sz="2400" baseline="-25000">
                <a:solidFill>
                  <a:srgbClr val="3333FF"/>
                </a:solidFill>
              </a:rPr>
              <a:t>BH</a:t>
            </a:r>
            <a:r>
              <a:rPr lang="en-US" sz="2400">
                <a:solidFill>
                  <a:srgbClr val="3333FF"/>
                </a:solidFill>
              </a:rPr>
              <a:t> ~ </a:t>
            </a:r>
            <a:r>
              <a:rPr lang="en-US" sz="2400" i="1">
                <a:solidFill>
                  <a:srgbClr val="3333FF"/>
                </a:solidFill>
              </a:rPr>
              <a:t>M</a:t>
            </a:r>
            <a:r>
              <a:rPr lang="en-US" sz="2400" baseline="-25000">
                <a:solidFill>
                  <a:srgbClr val="3333FF"/>
                </a:solidFill>
              </a:rPr>
              <a:t>sun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Size: kilometer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Temperature: 0.01 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Lifetime: ~ forever</a:t>
            </a:r>
          </a:p>
          <a:p>
            <a:pPr>
              <a:lnSpc>
                <a:spcPct val="90000"/>
              </a:lnSpc>
            </a:pPr>
            <a:endParaRPr lang="en-US" sz="2400">
              <a:solidFill>
                <a:srgbClr val="FF0000"/>
              </a:solidFill>
            </a:endParaRPr>
          </a:p>
        </p:txBody>
      </p:sp>
      <p:graphicFrame>
        <p:nvGraphicFramePr>
          <p:cNvPr id="180228" name="Object 4"/>
          <p:cNvGraphicFramePr>
            <a:graphicFrameLocks noChangeAspect="1"/>
          </p:cNvGraphicFramePr>
          <p:nvPr/>
        </p:nvGraphicFramePr>
        <p:xfrm>
          <a:off x="4687888" y="1792288"/>
          <a:ext cx="3602037" cy="1176337"/>
        </p:xfrm>
        <a:graphic>
          <a:graphicData uri="http://schemas.openxmlformats.org/presentationml/2006/ole">
            <p:oleObj spid="_x0000_s118786" name="Bitmap Image" r:id="rId3" imgW="2857899" imgH="933580" progId="">
              <p:embed/>
            </p:oleObj>
          </a:graphicData>
        </a:graphic>
      </p:graphicFrame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376238" y="3813175"/>
            <a:ext cx="5040312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Micro black holes: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Mass: </a:t>
            </a:r>
            <a:r>
              <a:rPr lang="en-US" sz="2400" i="1" dirty="0">
                <a:solidFill>
                  <a:srgbClr val="FF0000"/>
                </a:solidFill>
              </a:rPr>
              <a:t>M</a:t>
            </a:r>
            <a:r>
              <a:rPr lang="en-US" sz="2400" baseline="-25000" dirty="0">
                <a:solidFill>
                  <a:srgbClr val="FF0000"/>
                </a:solidFill>
              </a:rPr>
              <a:t>BH</a:t>
            </a:r>
            <a:r>
              <a:rPr lang="en-US" sz="2400" dirty="0">
                <a:solidFill>
                  <a:srgbClr val="FF0000"/>
                </a:solidFill>
              </a:rPr>
              <a:t> ~ 1000 </a:t>
            </a:r>
            <a:r>
              <a:rPr lang="en-US" sz="2400" i="1" dirty="0" err="1">
                <a:solidFill>
                  <a:srgbClr val="FF0000"/>
                </a:solidFill>
              </a:rPr>
              <a:t>M</a:t>
            </a:r>
            <a:r>
              <a:rPr lang="en-US" sz="2400" baseline="-25000" dirty="0" err="1">
                <a:solidFill>
                  <a:srgbClr val="FF0000"/>
                </a:solidFill>
              </a:rPr>
              <a:t>proton</a:t>
            </a:r>
            <a:endParaRPr lang="en-US" sz="2400" baseline="-25000" dirty="0">
              <a:solidFill>
                <a:srgbClr val="FF0000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Size: 10</a:t>
            </a:r>
            <a:r>
              <a:rPr lang="en-US" sz="2400" baseline="30000" dirty="0">
                <a:solidFill>
                  <a:srgbClr val="FF0000"/>
                </a:solidFill>
              </a:rPr>
              <a:t>-18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Temperature: 10</a:t>
            </a:r>
            <a:r>
              <a:rPr lang="en-US" sz="2400" baseline="30000" dirty="0">
                <a:solidFill>
                  <a:srgbClr val="FF0000"/>
                </a:solidFill>
              </a:rPr>
              <a:t>16</a:t>
            </a:r>
            <a:r>
              <a:rPr lang="en-US" sz="2400" dirty="0">
                <a:solidFill>
                  <a:srgbClr val="FF0000"/>
                </a:solidFill>
              </a:rPr>
              <a:t> K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Lifetime: 10</a:t>
            </a:r>
            <a:r>
              <a:rPr lang="en-US" sz="2400" baseline="30000" dirty="0">
                <a:solidFill>
                  <a:srgbClr val="FF0000"/>
                </a:solidFill>
              </a:rPr>
              <a:t>-27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seconds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80230" name="Picture 6" descr="bhlhc"/>
          <p:cNvPicPr>
            <a:picLocks noChangeAspect="1" noChangeArrowheads="1"/>
          </p:cNvPicPr>
          <p:nvPr/>
        </p:nvPicPr>
        <p:blipFill>
          <a:blip r:embed="rId4"/>
          <a:srcRect l="5096"/>
          <a:stretch>
            <a:fillRect/>
          </a:stretch>
        </p:blipFill>
        <p:spPr bwMode="auto">
          <a:xfrm>
            <a:off x="5297487" y="3352799"/>
            <a:ext cx="3171486" cy="2978151"/>
          </a:xfrm>
          <a:prstGeom prst="rect">
            <a:avLst/>
          </a:prstGeom>
          <a:noFill/>
        </p:spPr>
      </p:pic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4781734" y="6330950"/>
            <a:ext cx="4304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Microscopic black holes explode</a:t>
            </a:r>
            <a:r>
              <a:rPr lang="en-US" sz="2400" dirty="0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9" grpId="0"/>
      <p:bldP spid="1802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4938"/>
            <a:ext cx="7772400" cy="1143000"/>
          </a:xfrm>
        </p:spPr>
        <p:txBody>
          <a:bodyPr/>
          <a:lstStyle/>
          <a:p>
            <a:r>
              <a:rPr lang="en-US" dirty="0"/>
              <a:t>Black Holes at</a:t>
            </a:r>
            <a:r>
              <a:rPr lang="en-US" dirty="0" smtClean="0"/>
              <a:t> LHC</a:t>
            </a:r>
            <a:endParaRPr lang="en-US" dirty="0"/>
          </a:p>
        </p:txBody>
      </p:sp>
      <p:pic>
        <p:nvPicPr>
          <p:cNvPr id="181251" name="Picture 3" descr="CERN-MonBlan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4463" y="2617788"/>
            <a:ext cx="5138737" cy="4087812"/>
          </a:xfrm>
          <a:prstGeom prst="rect">
            <a:avLst/>
          </a:prstGeom>
          <a:noFill/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33350" y="1600200"/>
            <a:ext cx="873125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If effects of strong gravity, for example black holes, are observed </a:t>
            </a:r>
            <a:r>
              <a:rPr lang="en-US" sz="2400" dirty="0" err="1" smtClean="0">
                <a:sym typeface="Wingdings"/>
              </a:rPr>
              <a:t>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revolutionize our understanding of space itself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olidFill>
                  <a:srgbClr val="3366FF"/>
                </a:solidFill>
                <a:sym typeface="Wingdings"/>
              </a:rPr>
              <a:t>Closer to Einstein’s last dream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Closer to a quantum theory</a:t>
            </a:r>
          </a:p>
          <a:p>
            <a:r>
              <a:rPr lang="en-US" sz="2400" dirty="0" smtClean="0">
                <a:sym typeface="Wingdings"/>
              </a:rPr>
              <a:t>of Gravity</a:t>
            </a: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 </a:t>
            </a:r>
            <a:endParaRPr lang="en-US" sz="2400" dirty="0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54688" y="3979863"/>
            <a:ext cx="350837" cy="366712"/>
            <a:chOff x="1474" y="2160"/>
            <a:chExt cx="221" cy="231"/>
          </a:xfrm>
        </p:grpSpPr>
        <p:sp>
          <p:nvSpPr>
            <p:cNvPr id="181256" name="Line 8"/>
            <p:cNvSpPr>
              <a:spLocks noChangeShapeType="1"/>
            </p:cNvSpPr>
            <p:nvPr/>
          </p:nvSpPr>
          <p:spPr bwMode="auto">
            <a:xfrm>
              <a:off x="1477" y="2378"/>
              <a:ext cx="2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57" name="Text Box 9"/>
            <p:cNvSpPr txBox="1">
              <a:spLocks noChangeArrowheads="1"/>
            </p:cNvSpPr>
            <p:nvPr/>
          </p:nvSpPr>
          <p:spPr bwMode="auto">
            <a:xfrm>
              <a:off x="1474" y="216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291388" y="4017963"/>
            <a:ext cx="387350" cy="366712"/>
            <a:chOff x="2106" y="2184"/>
            <a:chExt cx="244" cy="231"/>
          </a:xfrm>
        </p:grpSpPr>
        <p:sp>
          <p:nvSpPr>
            <p:cNvPr id="181259" name="Line 11"/>
            <p:cNvSpPr>
              <a:spLocks noChangeShapeType="1"/>
            </p:cNvSpPr>
            <p:nvPr/>
          </p:nvSpPr>
          <p:spPr bwMode="auto">
            <a:xfrm flipH="1">
              <a:off x="2106" y="2402"/>
              <a:ext cx="2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60" name="Text Box 12"/>
            <p:cNvSpPr txBox="1">
              <a:spLocks noChangeArrowheads="1"/>
            </p:cNvSpPr>
            <p:nvPr/>
          </p:nvSpPr>
          <p:spPr bwMode="auto">
            <a:xfrm>
              <a:off x="2154" y="218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</a:p>
          </p:txBody>
        </p:sp>
      </p:grpSp>
      <p:pic>
        <p:nvPicPr>
          <p:cNvPr id="181261" name="Picture 13" descr="bhlhc"/>
          <p:cNvPicPr>
            <a:picLocks noChangeAspect="1" noChangeArrowheads="1"/>
          </p:cNvPicPr>
          <p:nvPr/>
        </p:nvPicPr>
        <p:blipFill>
          <a:blip r:embed="rId3"/>
          <a:srcRect l="5096"/>
          <a:stretch>
            <a:fillRect/>
          </a:stretch>
        </p:blipFill>
        <p:spPr bwMode="auto">
          <a:xfrm>
            <a:off x="6257925" y="3951288"/>
            <a:ext cx="884238" cy="8302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9849"/>
            <a:ext cx="8229600" cy="1143000"/>
          </a:xfrm>
        </p:spPr>
        <p:txBody>
          <a:bodyPr/>
          <a:lstStyle/>
          <a:p>
            <a:r>
              <a:rPr lang="en-US" dirty="0" smtClean="0"/>
              <a:t>How does LHC work?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a particle accelerator work?</a:t>
            </a:r>
            <a:endParaRPr lang="en-US" dirty="0"/>
          </a:p>
        </p:txBody>
      </p:sp>
      <p:pic>
        <p:nvPicPr>
          <p:cNvPr id="4" name="Content Placeholder 3" descr="synchrotron-schematic.gif"/>
          <p:cNvPicPr>
            <a:picLocks noGrp="1" noChangeAspect="1"/>
          </p:cNvPicPr>
          <p:nvPr>
            <p:ph idx="1"/>
          </p:nvPr>
        </p:nvPicPr>
        <p:blipFill>
          <a:blip r:embed="rId2"/>
          <a:srcRect l="-6945" r="-69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below Geneva, Switzerland</a:t>
            </a:r>
            <a:endParaRPr lang="en-US" dirty="0"/>
          </a:p>
        </p:txBody>
      </p:sp>
      <p:pic>
        <p:nvPicPr>
          <p:cNvPr id="4" name="Content Placeholder 3" descr="lhcLayou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414" r="-2341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below Geneva, Switzerland</a:t>
            </a:r>
            <a:endParaRPr lang="en-US" dirty="0"/>
          </a:p>
        </p:txBody>
      </p:sp>
      <p:pic>
        <p:nvPicPr>
          <p:cNvPr id="4" name="Content Placeholder 3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>
          <a:xfrm>
            <a:off x="457200" y="1416757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245535" y="6335890"/>
            <a:ext cx="834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Accelerates and collides proton beams, each  4 micrometers wide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 smtClean="0"/>
              <a:t>LHC Accelerator in Tunnel</a:t>
            </a:r>
            <a:endParaRPr lang="en-US" dirty="0"/>
          </a:p>
        </p:txBody>
      </p:sp>
      <p:pic>
        <p:nvPicPr>
          <p:cNvPr id="8" name="Content Placeholder 7" descr="lhc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63" r="-12263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47981" y="6293556"/>
            <a:ext cx="922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Vacuum in the </a:t>
            </a:r>
            <a:r>
              <a:rPr lang="en-US" sz="2800" dirty="0" err="1" smtClean="0"/>
              <a:t>beampipe</a:t>
            </a:r>
            <a:r>
              <a:rPr lang="en-US" sz="2800" dirty="0" smtClean="0"/>
              <a:t> is better than vacuum in outer space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5" name="Content Placeholder 4" descr="cryodipo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346202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330201" y="5926670"/>
            <a:ext cx="8729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Weight 35 tons,   magnetic field 100,000 times Earth’s magnetic field</a:t>
            </a:r>
          </a:p>
          <a:p>
            <a:r>
              <a:rPr lang="en-US" sz="2400" dirty="0" smtClean="0"/>
              <a:t>Magnetic force is thousands of tons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6" name="Content Placeholder 5" descr="magnetOpe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186" r="-10186"/>
          <a:stretch>
            <a:fillRect/>
          </a:stretch>
        </p:blipFill>
        <p:spPr>
          <a:xfrm>
            <a:off x="457200" y="1247425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1354656" y="6081892"/>
            <a:ext cx="743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Similar magnet design used in MRI machines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4" name="Content Placeholder 3" descr="CE0072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72534" y="5856116"/>
            <a:ext cx="7921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1200 magnets lowered 100 meters down into tunnel, </a:t>
            </a:r>
          </a:p>
          <a:p>
            <a:r>
              <a:rPr lang="en-US" sz="2800" dirty="0" smtClean="0"/>
              <a:t>distributed over 27 kilometers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</a:t>
            </a:r>
            <a:r>
              <a:rPr lang="en-US" sz="2800" dirty="0" smtClean="0"/>
              <a:t>ecay </a:t>
            </a:r>
            <a:r>
              <a:rPr lang="en-US" sz="2800" dirty="0" smtClean="0"/>
              <a:t>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90" y="204083"/>
            <a:ext cx="8686800" cy="699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Particle Detector – CMS Experiment</a:t>
            </a:r>
            <a:endParaRPr lang="en-US" dirty="0"/>
          </a:p>
        </p:txBody>
      </p:sp>
      <p:pic>
        <p:nvPicPr>
          <p:cNvPr id="4" name="Content Placeholder 3" descr="lhc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4" r="-8774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049862" y="5827893"/>
            <a:ext cx="7910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size about 20 meters</a:t>
            </a:r>
          </a:p>
          <a:p>
            <a:r>
              <a:rPr lang="en-US" sz="2800" dirty="0" smtClean="0"/>
              <a:t>weight 12,000 tons (more than Eiffel Tower)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CMS (Compact </a:t>
            </a:r>
            <a:r>
              <a:rPr lang="en-US" sz="3200" dirty="0" err="1" smtClean="0"/>
              <a:t>Muon</a:t>
            </a:r>
            <a:r>
              <a:rPr lang="en-US" sz="3200" dirty="0" smtClean="0"/>
              <a:t> Solenoid) Experiment</a:t>
            </a:r>
            <a:endParaRPr lang="en-US" sz="3200" dirty="0"/>
          </a:p>
        </p:txBody>
      </p:sp>
      <p:pic>
        <p:nvPicPr>
          <p:cNvPr id="4" name="Content Placeholder 3" descr="lhc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2781" y="5884337"/>
            <a:ext cx="8581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Very large, very fast “digital camera”</a:t>
            </a:r>
          </a:p>
          <a:p>
            <a:r>
              <a:rPr lang="en-US" sz="2800" dirty="0" smtClean="0"/>
              <a:t>60 million pixels, can take 40 million snapshots per second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Physicists in the Control Room</a:t>
            </a:r>
            <a:endParaRPr lang="en-US" dirty="0"/>
          </a:p>
        </p:txBody>
      </p:sp>
      <p:pic>
        <p:nvPicPr>
          <p:cNvPr id="4" name="Content Placeholder 3" descr="610_CMS_Cern_Control_Room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11" r="-10511"/>
          <a:stretch>
            <a:fillRect/>
          </a:stretch>
        </p:blipFill>
        <p:spPr>
          <a:xfrm>
            <a:off x="457200" y="136031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114778" y="6265334"/>
            <a:ext cx="7407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24 hours </a:t>
            </a:r>
            <a:r>
              <a:rPr lang="en-US" sz="2800" dirty="0" err="1" smtClean="0"/>
              <a:t>x</a:t>
            </a:r>
            <a:r>
              <a:rPr lang="en-US" sz="2800" dirty="0" smtClean="0"/>
              <a:t> 7 days </a:t>
            </a:r>
            <a:r>
              <a:rPr lang="en-US" sz="2800" dirty="0" err="1" smtClean="0"/>
              <a:t>x</a:t>
            </a:r>
            <a:r>
              <a:rPr lang="en-US" sz="2800" dirty="0" smtClean="0"/>
              <a:t>  365 days </a:t>
            </a:r>
            <a:r>
              <a:rPr lang="en-US" sz="2800" dirty="0" err="1" smtClean="0"/>
              <a:t>x</a:t>
            </a:r>
            <a:r>
              <a:rPr lang="en-US" sz="2800" dirty="0" smtClean="0"/>
              <a:t> 10 years operation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Conceptual Problem in Quantum Mechanics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 spite of its success, a self-consistent quantum mechanical theory of matter and forces has a huge missing link – </a:t>
            </a:r>
            <a:r>
              <a:rPr lang="en-US" dirty="0" smtClean="0">
                <a:solidFill>
                  <a:srgbClr val="FF0000"/>
                </a:solidFill>
              </a:rPr>
              <a:t>the theory requires all fundamental particles to have exactly zero mass</a:t>
            </a:r>
          </a:p>
          <a:p>
            <a:endParaRPr lang="en-US" dirty="0" smtClean="0"/>
          </a:p>
          <a:p>
            <a:r>
              <a:rPr lang="en-US" dirty="0" smtClean="0"/>
              <a:t>The non-zero electron mass cannot be understood – and yet the electron mass defines the size of the atom and physical and chemical properties of all substances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LHC Works</a:t>
            </a:r>
            <a:endParaRPr lang="en-US" dirty="0"/>
          </a:p>
        </p:txBody>
      </p:sp>
      <p:pic>
        <p:nvPicPr>
          <p:cNvPr id="4" name="Content Placeholder 3" descr="ATLAS-ControlRoo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29" r="-1062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3029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Conclusion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968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LHC is operating successfully – a great achievement of science and engineering and of international cooperation</a:t>
            </a:r>
          </a:p>
          <a:p>
            <a:endParaRPr lang="en-US" dirty="0" smtClean="0"/>
          </a:p>
          <a:p>
            <a:r>
              <a:rPr lang="en-US" dirty="0" smtClean="0"/>
              <a:t>LHC data being collected and analyzed round the clock</a:t>
            </a:r>
          </a:p>
          <a:p>
            <a:endParaRPr lang="en-US" dirty="0" smtClean="0"/>
          </a:p>
          <a:p>
            <a:r>
              <a:rPr lang="en-US" dirty="0" smtClean="0"/>
              <a:t>We are waiting with bated breaths for discoveries that could start a new revolution in physics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As grand as the revolution started by quantum mechanics and theories of relativity a century 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from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Why do fundamental particles have mass? </a:t>
            </a:r>
          </a:p>
          <a:p>
            <a:pPr lvl="1"/>
            <a:r>
              <a:rPr lang="en-US" dirty="0" smtClean="0"/>
              <a:t>the Higgs hypothesis</a:t>
            </a:r>
          </a:p>
          <a:p>
            <a:endParaRPr lang="en-US" dirty="0" smtClean="0"/>
          </a:p>
          <a:p>
            <a:r>
              <a:rPr lang="en-US" dirty="0" smtClean="0"/>
              <a:t>The mystery of Dark Matter</a:t>
            </a:r>
            <a:r>
              <a:rPr lang="en-US" dirty="0" smtClean="0"/>
              <a:t> – </a:t>
            </a:r>
          </a:p>
          <a:p>
            <a:pPr lvl="1"/>
            <a:r>
              <a:rPr lang="en-US" dirty="0" smtClean="0"/>
              <a:t>Could </a:t>
            </a:r>
            <a:r>
              <a:rPr lang="en-US" dirty="0" smtClean="0"/>
              <a:t>Dark Matter particles be produced at the LHC?</a:t>
            </a:r>
          </a:p>
          <a:p>
            <a:endParaRPr lang="en-US" dirty="0" smtClean="0"/>
          </a:p>
          <a:p>
            <a:r>
              <a:rPr lang="en-US" dirty="0" smtClean="0"/>
              <a:t>Could we discover a more fundamental theory of space and gravity than Einstein’s theory?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Boson</a:t>
            </a:r>
            <a:endParaRPr lang="en-US" dirty="0"/>
          </a:p>
        </p:txBody>
      </p:sp>
      <p:pic>
        <p:nvPicPr>
          <p:cNvPr id="4" name="Content Placeholder 3" descr="peter.higg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743" r="-30743"/>
          <a:stretch>
            <a:fillRect/>
          </a:stretch>
        </p:blipFill>
        <p:spPr>
          <a:xfrm>
            <a:off x="-1573424" y="1827173"/>
            <a:ext cx="8223905" cy="4522831"/>
          </a:xfrm>
        </p:spPr>
      </p:pic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6882" y="6350004"/>
            <a:ext cx="159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Peter Higgs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8782" y="6307668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</a:t>
            </a:r>
            <a:r>
              <a:rPr lang="en-US" sz="2800" dirty="0" smtClean="0"/>
              <a:t>forces observed in accelerating frame of reference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</TotalTime>
  <Words>1357</Words>
  <Application>Microsoft Macintosh PowerPoint</Application>
  <PresentationFormat>On-screen Show (4:3)</PresentationFormat>
  <Paragraphs>211</Paragraphs>
  <Slides>61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Bitmap Image</vt:lpstr>
      <vt:lpstr>Higgs Boson, Dark Matter and Black Holes: Revolutionizing the Laws of the Universe with the LHC</vt:lpstr>
      <vt:lpstr>Egyptian Pyramids: Monument for Glory</vt:lpstr>
      <vt:lpstr>Great Wall of China: Monument for Defense</vt:lpstr>
      <vt:lpstr>Monument for Knowledge:                  The  Large Hadron Collider </vt:lpstr>
      <vt:lpstr>20th Century Built on Quantum Mechanics</vt:lpstr>
      <vt:lpstr>Conceptual Problem in Quantum Mechanics</vt:lpstr>
      <vt:lpstr>Knowledge from the LHC</vt:lpstr>
      <vt:lpstr>The Higgs Boson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Weak Nuclear Decay</vt:lpstr>
      <vt:lpstr>Success and Problem of Quantum Mechanics </vt:lpstr>
      <vt:lpstr>Solution to the Problem of W Boson Mass </vt:lpstr>
      <vt:lpstr>The “Sticky” Higgs Field</vt:lpstr>
      <vt:lpstr>Implications of Higgs Hypothesis</vt:lpstr>
      <vt:lpstr>Detecting the Higgs</vt:lpstr>
      <vt:lpstr>How can we confirm the existence of the Higgs? </vt:lpstr>
      <vt:lpstr>How to Create the Higgs Boson</vt:lpstr>
      <vt:lpstr>Simulated Higgs Boson Production and Detection at LHC</vt:lpstr>
      <vt:lpstr>Higgs Discovery Implications</vt:lpstr>
      <vt:lpstr>The Mystery of  Dark Matter</vt:lpstr>
      <vt:lpstr>Centripetal Force</vt:lpstr>
      <vt:lpstr>Stars Orbiting a Galaxy</vt:lpstr>
      <vt:lpstr>Measuring Velocity with Doppler Shift of Starlight</vt:lpstr>
      <vt:lpstr>Galactic Rotation Curve</vt:lpstr>
      <vt:lpstr>Collision of Galaxy Clusters</vt:lpstr>
      <vt:lpstr>Halo of Invisible Dark Matter around Galaxies</vt:lpstr>
      <vt:lpstr>Slide 30</vt:lpstr>
      <vt:lpstr>Feynman Diagram depicting Production of Dark Matter Particles at LHC</vt:lpstr>
      <vt:lpstr>Feynman Diagram depicting Production of Dark Matter Particles at LHC</vt:lpstr>
      <vt:lpstr>Simulated Dark Matter Particle Production at LHC</vt:lpstr>
      <vt:lpstr>Dark Matter Particles </vt:lpstr>
      <vt:lpstr>Black Holes at the LHC  The Possibility and the Myth</vt:lpstr>
      <vt:lpstr>Isaac Newton</vt:lpstr>
      <vt:lpstr>Albert Einsten</vt:lpstr>
      <vt:lpstr>Matter and Energy Curves Space</vt:lpstr>
      <vt:lpstr>Einstein’s Attempt to Unify Electromagnetism and Gravity</vt:lpstr>
      <vt:lpstr>The problem with gravity</vt:lpstr>
      <vt:lpstr>Curled-up Extra Dimensions of Space</vt:lpstr>
      <vt:lpstr>Newton’s Law</vt:lpstr>
      <vt:lpstr>Slide 43</vt:lpstr>
      <vt:lpstr>Microscopic Black Holes at LHC</vt:lpstr>
      <vt:lpstr>Microscopic Black Holes</vt:lpstr>
      <vt:lpstr>Black Hole Evaporation</vt:lpstr>
      <vt:lpstr>Black Holes at LHC</vt:lpstr>
      <vt:lpstr>How does LHC work?</vt:lpstr>
      <vt:lpstr>How does a particle accelerator work?</vt:lpstr>
      <vt:lpstr>LHC below Geneva, Switzerland</vt:lpstr>
      <vt:lpstr>LHC below Geneva, Switzerland</vt:lpstr>
      <vt:lpstr>LHC Accelerator in Tunnel</vt:lpstr>
      <vt:lpstr>LHC Superconducting Magnet </vt:lpstr>
      <vt:lpstr>LHC Superconducting Magnet </vt:lpstr>
      <vt:lpstr>LHC Superconducting Magnet </vt:lpstr>
      <vt:lpstr>Particle Detector Design</vt:lpstr>
      <vt:lpstr>LHC Particle Detector – CMS Experiment</vt:lpstr>
      <vt:lpstr>CMS (Compact Muon Solenoid) Experiment</vt:lpstr>
      <vt:lpstr>Physicists in the Control Room</vt:lpstr>
      <vt:lpstr>Why LHC Works</vt:lpstr>
      <vt:lpstr>Conclusion </vt:lpstr>
    </vt:vector>
  </TitlesOfParts>
  <Company>Duke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27</cp:revision>
  <dcterms:created xsi:type="dcterms:W3CDTF">2011-06-16T00:02:24Z</dcterms:created>
  <dcterms:modified xsi:type="dcterms:W3CDTF">2011-06-16T00:55:13Z</dcterms:modified>
</cp:coreProperties>
</file>