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media1.gif" ContentType="video/unknown"/>
  <Override PartName="/ppt/media/media2.gif" ContentType="video/unknown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480" r:id="rId2"/>
    <p:sldId id="262" r:id="rId3"/>
    <p:sldId id="345" r:id="rId4"/>
    <p:sldId id="346" r:id="rId5"/>
    <p:sldId id="347" r:id="rId6"/>
    <p:sldId id="348" r:id="rId7"/>
    <p:sldId id="264" r:id="rId8"/>
    <p:sldId id="349" r:id="rId9"/>
    <p:sldId id="342" r:id="rId10"/>
    <p:sldId id="350" r:id="rId11"/>
    <p:sldId id="441" r:id="rId12"/>
    <p:sldId id="351" r:id="rId13"/>
    <p:sldId id="442" r:id="rId14"/>
    <p:sldId id="393" r:id="rId15"/>
    <p:sldId id="394" r:id="rId16"/>
    <p:sldId id="494" r:id="rId17"/>
    <p:sldId id="493" r:id="rId18"/>
    <p:sldId id="479" r:id="rId19"/>
    <p:sldId id="491" r:id="rId20"/>
    <p:sldId id="443" r:id="rId21"/>
    <p:sldId id="477" r:id="rId22"/>
    <p:sldId id="481" r:id="rId23"/>
    <p:sldId id="444" r:id="rId24"/>
    <p:sldId id="446" r:id="rId25"/>
    <p:sldId id="447" r:id="rId26"/>
    <p:sldId id="266" r:id="rId27"/>
    <p:sldId id="448" r:id="rId28"/>
    <p:sldId id="482" r:id="rId29"/>
    <p:sldId id="445" r:id="rId30"/>
    <p:sldId id="259" r:id="rId31"/>
    <p:sldId id="268" r:id="rId32"/>
    <p:sldId id="269" r:id="rId33"/>
    <p:sldId id="353" r:id="rId34"/>
    <p:sldId id="267" r:id="rId35"/>
    <p:sldId id="271" r:id="rId36"/>
    <p:sldId id="449" r:id="rId37"/>
    <p:sldId id="451" r:id="rId38"/>
    <p:sldId id="483" r:id="rId39"/>
    <p:sldId id="452" r:id="rId40"/>
    <p:sldId id="272" r:id="rId41"/>
    <p:sldId id="260" r:id="rId42"/>
    <p:sldId id="273" r:id="rId43"/>
    <p:sldId id="352" r:id="rId44"/>
    <p:sldId id="274" r:id="rId45"/>
    <p:sldId id="275" r:id="rId46"/>
    <p:sldId id="421" r:id="rId47"/>
    <p:sldId id="276" r:id="rId48"/>
    <p:sldId id="354" r:id="rId49"/>
    <p:sldId id="422" r:id="rId50"/>
    <p:sldId id="423" r:id="rId51"/>
    <p:sldId id="424" r:id="rId52"/>
    <p:sldId id="425" r:id="rId53"/>
    <p:sldId id="453" r:id="rId54"/>
    <p:sldId id="454" r:id="rId55"/>
    <p:sldId id="456" r:id="rId56"/>
    <p:sldId id="450" r:id="rId57"/>
    <p:sldId id="457" r:id="rId58"/>
    <p:sldId id="458" r:id="rId59"/>
    <p:sldId id="459" r:id="rId60"/>
    <p:sldId id="455" r:id="rId61"/>
    <p:sldId id="460" r:id="rId62"/>
    <p:sldId id="461" r:id="rId63"/>
    <p:sldId id="462" r:id="rId64"/>
    <p:sldId id="463" r:id="rId65"/>
    <p:sldId id="464" r:id="rId66"/>
    <p:sldId id="484" r:id="rId67"/>
    <p:sldId id="492" r:id="rId68"/>
    <p:sldId id="466" r:id="rId69"/>
    <p:sldId id="467" r:id="rId70"/>
    <p:sldId id="468" r:id="rId71"/>
    <p:sldId id="278" r:id="rId72"/>
    <p:sldId id="279" r:id="rId73"/>
    <p:sldId id="280" r:id="rId74"/>
    <p:sldId id="281" r:id="rId75"/>
    <p:sldId id="282" r:id="rId76"/>
    <p:sldId id="286" r:id="rId77"/>
    <p:sldId id="284" r:id="rId78"/>
    <p:sldId id="309" r:id="rId79"/>
    <p:sldId id="418" r:id="rId80"/>
    <p:sldId id="419" r:id="rId81"/>
    <p:sldId id="469" r:id="rId82"/>
    <p:sldId id="420" r:id="rId83"/>
    <p:sldId id="287" r:id="rId84"/>
    <p:sldId id="471" r:id="rId85"/>
    <p:sldId id="472" r:id="rId86"/>
    <p:sldId id="473" r:id="rId87"/>
    <p:sldId id="474" r:id="rId88"/>
    <p:sldId id="475" r:id="rId89"/>
    <p:sldId id="476" r:id="rId90"/>
    <p:sldId id="489" r:id="rId91"/>
    <p:sldId id="470" r:id="rId92"/>
    <p:sldId id="325" r:id="rId93"/>
    <p:sldId id="285" r:id="rId94"/>
    <p:sldId id="336" r:id="rId95"/>
    <p:sldId id="490" r:id="rId96"/>
    <p:sldId id="405" r:id="rId97"/>
    <p:sldId id="406" r:id="rId98"/>
    <p:sldId id="407" r:id="rId99"/>
    <p:sldId id="409" r:id="rId100"/>
    <p:sldId id="410" r:id="rId101"/>
    <p:sldId id="411" r:id="rId102"/>
    <p:sldId id="485" r:id="rId103"/>
    <p:sldId id="433" r:id="rId104"/>
    <p:sldId id="434" r:id="rId105"/>
    <p:sldId id="486" r:id="rId106"/>
    <p:sldId id="435" r:id="rId107"/>
    <p:sldId id="487" r:id="rId108"/>
    <p:sldId id="488" r:id="rId109"/>
    <p:sldId id="436" r:id="rId110"/>
    <p:sldId id="432" r:id="rId111"/>
    <p:sldId id="356" r:id="rId112"/>
    <p:sldId id="439" r:id="rId113"/>
    <p:sldId id="426" r:id="rId114"/>
    <p:sldId id="427" r:id="rId115"/>
    <p:sldId id="428" r:id="rId116"/>
    <p:sldId id="429" r:id="rId117"/>
    <p:sldId id="430" r:id="rId118"/>
    <p:sldId id="431" r:id="rId119"/>
    <p:sldId id="392" r:id="rId120"/>
    <p:sldId id="440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402" r:id="rId129"/>
    <p:sldId id="403" r:id="rId130"/>
    <p:sldId id="404" r:id="rId131"/>
    <p:sldId id="357" r:id="rId132"/>
    <p:sldId id="412" r:id="rId133"/>
    <p:sldId id="413" r:id="rId134"/>
    <p:sldId id="414" r:id="rId135"/>
    <p:sldId id="415" r:id="rId136"/>
    <p:sldId id="416" r:id="rId137"/>
    <p:sldId id="417" r:id="rId1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135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presProps" Target="presProps.xml"/><Relationship Id="rId141" Type="http://schemas.openxmlformats.org/officeDocument/2006/relationships/viewProps" Target="viewProps.xml"/><Relationship Id="rId142" Type="http://schemas.openxmlformats.org/officeDocument/2006/relationships/theme" Target="theme/theme1.xml"/><Relationship Id="rId1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528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27 January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00800"/>
            <a:ext cx="4191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4008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Feng    </a:t>
            </a:r>
            <a:fld id="{74140222-8F75-1F43-AF5C-FFE381E203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B6F7-36C7-E74C-8F89-8EF629C0D696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tif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gi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jpeg"/><Relationship Id="rId3" Type="http://schemas.openxmlformats.org/officeDocument/2006/relationships/image" Target="../media/image10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2.png"/><Relationship Id="rId5" Type="http://schemas.openxmlformats.org/officeDocument/2006/relationships/image" Target="../media/image10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jpeg"/><Relationship Id="rId3" Type="http://schemas.openxmlformats.org/officeDocument/2006/relationships/image" Target="../media/image103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gi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gi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gi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WithLH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4422"/>
            <a:ext cx="9162322" cy="56176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99113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/>
              <a:t>B</a:t>
            </a:r>
            <a:r>
              <a:rPr lang="en-US" sz="3600" dirty="0" smtClean="0"/>
              <a:t>eyond the Higgs </a:t>
            </a:r>
            <a:r>
              <a:rPr lang="en-US" sz="3600" dirty="0"/>
              <a:t>boson </a:t>
            </a:r>
            <a:r>
              <a:rPr lang="en-US" sz="3600" dirty="0" smtClean="0">
                <a:solidFill>
                  <a:schemeClr val="accent6"/>
                </a:solidFill>
              </a:rPr>
              <a:t>– </a:t>
            </a:r>
            <a:r>
              <a:rPr lang="en-US" sz="3600" dirty="0">
                <a:solidFill>
                  <a:schemeClr val="accent6"/>
                </a:solidFill>
              </a:rPr>
              <a:t>the </a:t>
            </a:r>
            <a:r>
              <a:rPr lang="en-US" sz="3600" dirty="0" smtClean="0">
                <a:solidFill>
                  <a:schemeClr val="accent6"/>
                </a:solidFill>
              </a:rPr>
              <a:t>Origin </a:t>
            </a:r>
            <a:r>
              <a:rPr lang="en-US" sz="3600" dirty="0">
                <a:solidFill>
                  <a:schemeClr val="accent6"/>
                </a:solidFill>
              </a:rPr>
              <a:t>of </a:t>
            </a:r>
            <a:r>
              <a:rPr lang="en-US" sz="3600" dirty="0" smtClean="0">
                <a:solidFill>
                  <a:schemeClr val="accent6"/>
                </a:solidFill>
              </a:rPr>
              <a:t>Matter</a:t>
            </a:r>
            <a:r>
              <a:rPr lang="en-US" sz="3600" dirty="0">
                <a:solidFill>
                  <a:schemeClr val="accent6"/>
                </a:solidFill>
              </a:rPr>
              <a:t>, Dark Matter and the </a:t>
            </a:r>
            <a:r>
              <a:rPr lang="en-US" sz="3600" dirty="0" smtClean="0">
                <a:solidFill>
                  <a:schemeClr val="accent6"/>
                </a:solidFill>
              </a:rPr>
              <a:t>Collider </a:t>
            </a:r>
            <a:r>
              <a:rPr lang="en-US" sz="3600" dirty="0">
                <a:solidFill>
                  <a:schemeClr val="accent6"/>
                </a:solidFill>
              </a:rPr>
              <a:t>after </a:t>
            </a:r>
            <a:r>
              <a:rPr lang="en-US" sz="3600" dirty="0" smtClean="0">
                <a:solidFill>
                  <a:schemeClr val="accent6"/>
                </a:solidFill>
              </a:rPr>
              <a:t>LHC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4488" y="5487839"/>
            <a:ext cx="6400800" cy="1257263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Ashutosh Kotwal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Duke University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359711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5" name="Content Placeholder 4" descr="cryodipo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346202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330201" y="5926670"/>
            <a:ext cx="8729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Weight 35 tons,   magnetic field 100,000 times Earth’s magnetic field</a:t>
            </a:r>
          </a:p>
          <a:p>
            <a:r>
              <a:rPr lang="en-US" sz="2400" dirty="0" smtClean="0"/>
              <a:t>Magnetic force is thousands of tons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6" name="Content Placeholder 5" descr="magnetOpe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86" r="-10186"/>
          <a:stretch>
            <a:fillRect/>
          </a:stretch>
        </p:blipFill>
        <p:spPr>
          <a:xfrm>
            <a:off x="457200" y="1247425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1354656" y="6081892"/>
            <a:ext cx="743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Similar magnet design used in MRI machines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/>
          <a:lstStyle/>
          <a:p>
            <a:r>
              <a:rPr lang="en-US" dirty="0" smtClean="0"/>
              <a:t>The Collider after LHC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11" y="1001889"/>
            <a:ext cx="8523101" cy="585611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A larger proton collider is being designed to achieve 7-10 times higher energy than </a:t>
            </a:r>
            <a:r>
              <a:rPr lang="en-US" sz="2800" dirty="0" smtClean="0"/>
              <a:t>LHC</a:t>
            </a:r>
            <a:endParaRPr lang="en-US" sz="2800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It will be 70-200 km in circumference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At this energy, we can discover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The explanation for the strange properties of the Higgs boson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The mechanism causing Higgs condensation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/>
              <a:t>A new “super-strong force” can cause this condensation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 The process by which excess matter over antimatter was created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Dark matter particles and probe the “hidden Universe”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0470"/>
            <a:ext cx="8229600" cy="1143000"/>
          </a:xfrm>
        </p:spPr>
        <p:txBody>
          <a:bodyPr/>
          <a:lstStyle/>
          <a:p>
            <a:r>
              <a:rPr lang="en-US" dirty="0" smtClean="0"/>
              <a:t>50-90 KM Collider in China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7212" y="6110115"/>
            <a:ext cx="49808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big tunnel east of Beijing</a:t>
            </a:r>
            <a:endParaRPr lang="en-US" sz="2600" dirty="0"/>
          </a:p>
        </p:txBody>
      </p:sp>
      <p:pic>
        <p:nvPicPr>
          <p:cNvPr id="7" name="Content Placeholder 6" descr="spp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361" r="-18361"/>
          <a:stretch>
            <a:fillRect/>
          </a:stretch>
        </p:blipFill>
        <p:spPr>
          <a:xfrm>
            <a:off x="0" y="1040872"/>
            <a:ext cx="9144000" cy="502884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European Proposal: 100 KM at Geneva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112" y="6321780"/>
            <a:ext cx="78430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big tunnel close to CERN, Geneva, Switzerland</a:t>
            </a:r>
            <a:endParaRPr lang="en-US" sz="2600" dirty="0"/>
          </a:p>
        </p:txBody>
      </p:sp>
      <p:pic>
        <p:nvPicPr>
          <p:cNvPr id="8" name="Content Placeholder 7" descr="_73086881_7308688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European Proposal: 100 KM at Geneva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112" y="6321780"/>
            <a:ext cx="82459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larger tunnel close to CERN, Geneva, Switzerland</a:t>
            </a:r>
            <a:endParaRPr lang="en-US" sz="2600" dirty="0"/>
          </a:p>
        </p:txBody>
      </p:sp>
      <p:pic>
        <p:nvPicPr>
          <p:cNvPr id="4" name="Content Placeholder 3" descr="fcc-phot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7" b="-226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63224" y="354189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LHC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9868" y="3880548"/>
            <a:ext cx="341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Future Circular 100 km Collider 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7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136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American Proposal: 233 KM outside Chicago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84108" y="6321780"/>
            <a:ext cx="71352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even bigger tunnel close to Chicago, USA</a:t>
            </a:r>
            <a:endParaRPr lang="en-US" sz="2600" dirty="0"/>
          </a:p>
        </p:txBody>
      </p:sp>
      <p:pic>
        <p:nvPicPr>
          <p:cNvPr id="4" name="Content Placeholder 3" descr="vlhc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35" r="-19935"/>
          <a:stretch>
            <a:fillRect/>
          </a:stretch>
        </p:blipFill>
        <p:spPr>
          <a:xfrm>
            <a:off x="-239888" y="864088"/>
            <a:ext cx="9773347" cy="537496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136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Key Technology Requirement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4424"/>
            <a:ext cx="8588022" cy="4834465"/>
          </a:xfrm>
        </p:spPr>
        <p:txBody>
          <a:bodyPr/>
          <a:lstStyle/>
          <a:p>
            <a:r>
              <a:rPr lang="en-US" dirty="0" smtClean="0"/>
              <a:t>Need Superconducting magnets twice as strong as LHC magnets</a:t>
            </a:r>
          </a:p>
          <a:p>
            <a:pPr lvl="1"/>
            <a:r>
              <a:rPr lang="en-US" dirty="0" smtClean="0"/>
              <a:t>New superconducting alloys</a:t>
            </a:r>
          </a:p>
          <a:p>
            <a:pPr lvl="1"/>
            <a:r>
              <a:rPr lang="en-US" dirty="0" smtClean="0"/>
              <a:t>High-temperature superconductors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Also useful in power distribution and magnetic-levitation high-speed trains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136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Magnetic Levitation Train</a:t>
            </a:r>
            <a:endParaRPr lang="en-US" sz="3600" dirty="0"/>
          </a:p>
        </p:txBody>
      </p:sp>
      <p:pic>
        <p:nvPicPr>
          <p:cNvPr id="5" name="Content Placeholder 4" descr="shanghaiMagle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6" r="-9626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523995" y="1509928"/>
            <a:ext cx="177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Shanghai Maglev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556" y="6152446"/>
            <a:ext cx="6369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Japanese train speed record: 600 km/hour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78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2"/>
            <a:ext cx="8229600" cy="7413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Conclusion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5" y="578557"/>
            <a:ext cx="8686800" cy="661811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LHC is operating successfully – a great achievement of science and engineering and of international cooperation</a:t>
            </a:r>
          </a:p>
          <a:p>
            <a:endParaRPr lang="en-US" dirty="0" smtClean="0"/>
          </a:p>
          <a:p>
            <a:r>
              <a:rPr lang="en-US" dirty="0" smtClean="0"/>
              <a:t>Higgs boson discovery confirms theory of massive particles</a:t>
            </a:r>
          </a:p>
          <a:p>
            <a:pPr lvl="1"/>
            <a:r>
              <a:rPr lang="en-US" dirty="0" smtClean="0"/>
              <a:t>Vacuum is actually permeated with the Higgs field</a:t>
            </a:r>
          </a:p>
          <a:p>
            <a:endParaRPr lang="en-US" dirty="0" smtClean="0"/>
          </a:p>
          <a:p>
            <a:r>
              <a:rPr lang="en-US" dirty="0" smtClean="0"/>
              <a:t>Understanding the strange Higgs properties will start a new revolution in physics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As grand as the revolution started by quantum mechanics and theories of relativity a century ago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Phenomena still not understood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causes the Higgs field to condense? Is it a new “super-strong force” 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is Dark Matter 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Why is there more matter than anti-matter in the Universe?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</p:spTree>
    <p:extLst>
      <p:ext uri="{BB962C8B-B14F-4D97-AF65-F5344CB8AC3E}">
        <p14:creationId xmlns:p14="http://schemas.microsoft.com/office/powerpoint/2010/main" val="352627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 after LHC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 in China, Europe, and USA  to build higher-energy collider </a:t>
            </a:r>
          </a:p>
          <a:p>
            <a:pPr lvl="1"/>
            <a:r>
              <a:rPr lang="en-US" dirty="0" smtClean="0"/>
              <a:t>Need a bigger tunnel !</a:t>
            </a:r>
          </a:p>
          <a:p>
            <a:pPr lvl="1"/>
            <a:r>
              <a:rPr lang="en-US" dirty="0" smtClean="0"/>
              <a:t>Need more powerful magnets !!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 new era of transformative discoveries is about to begin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103201_6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41" r="-18641"/>
          <a:stretch>
            <a:fillRect/>
          </a:stretch>
        </p:blipFill>
        <p:spPr>
          <a:xfrm>
            <a:off x="-663221" y="1679227"/>
            <a:ext cx="10644723" cy="491168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6179"/>
            <a:ext cx="8229600" cy="256169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Problems with Higgs Theory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err="1" smtClean="0">
                <a:solidFill>
                  <a:srgbClr val="008000"/>
                </a:solidFill>
              </a:rPr>
              <a:t>Supersymmetry</a:t>
            </a:r>
            <a:r>
              <a:rPr lang="en-US" dirty="0" smtClean="0">
                <a:solidFill>
                  <a:srgbClr val="008000"/>
                </a:solidFill>
              </a:rPr>
              <a:t> to the Rescue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6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6179"/>
            <a:ext cx="8229600" cy="2561695"/>
          </a:xfrm>
        </p:spPr>
        <p:txBody>
          <a:bodyPr>
            <a:normAutofit/>
          </a:bodyPr>
          <a:lstStyle/>
          <a:p>
            <a:r>
              <a:rPr lang="en-US" dirty="0" smtClean="0"/>
              <a:t>Black Holes at the LHC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Possibility and the Myth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RNblackho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" y="0"/>
            <a:ext cx="9144694" cy="6859122"/>
          </a:xfrm>
        </p:spPr>
      </p:pic>
    </p:spTree>
    <p:extLst>
      <p:ext uri="{BB962C8B-B14F-4D97-AF65-F5344CB8AC3E}">
        <p14:creationId xmlns:p14="http://schemas.microsoft.com/office/powerpoint/2010/main" val="380110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Matter and Energy Curves Space</a:t>
            </a:r>
            <a:endParaRPr lang="en-US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Einstein’s Attempt to Unify Electromagnetism and Gravity</a:t>
            </a:r>
            <a:endParaRPr lang="en-US" dirty="0"/>
          </a:p>
        </p:txBody>
      </p:sp>
      <p:pic>
        <p:nvPicPr>
          <p:cNvPr id="4" name="Content Placeholder 3" descr="einstein-albert-do-not-worry-9900884_1_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980" r="-63980"/>
          <a:stretch>
            <a:fillRect/>
          </a:stretch>
        </p:blipFill>
        <p:spPr>
          <a:xfrm>
            <a:off x="0" y="1741310"/>
            <a:ext cx="9144000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gravity</a:t>
            </a:r>
            <a:endParaRPr lang="en-US" dirty="0"/>
          </a:p>
        </p:txBody>
      </p:sp>
      <p:pic>
        <p:nvPicPr>
          <p:cNvPr id="4" name="Content Placeholder 3" descr="electromagne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51" r="-87751"/>
          <a:stretch>
            <a:fillRect/>
          </a:stretch>
        </p:blipFill>
        <p:spPr>
          <a:xfrm>
            <a:off x="3138290" y="1600200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457200" y="2715724"/>
            <a:ext cx="4651022" cy="2943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i="1" dirty="0" err="1" smtClean="0">
                <a:solidFill>
                  <a:srgbClr val="3333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3333FF"/>
                </a:solidFill>
              </a:rPr>
              <a:t>gravity</a:t>
            </a:r>
            <a:r>
              <a:rPr lang="en-US" sz="2800" dirty="0" smtClean="0">
                <a:solidFill>
                  <a:srgbClr val="3333FF"/>
                </a:solidFill>
              </a:rPr>
              <a:t> ~ 10</a:t>
            </a:r>
            <a:r>
              <a:rPr lang="en-US" sz="2800" baseline="30000" dirty="0" smtClean="0">
                <a:solidFill>
                  <a:srgbClr val="3333FF"/>
                </a:solidFill>
              </a:rPr>
              <a:t>-36</a:t>
            </a:r>
            <a:r>
              <a:rPr lang="en-US" sz="2800" dirty="0" smtClean="0">
                <a:solidFill>
                  <a:srgbClr val="3333FF"/>
                </a:solidFill>
              </a:rPr>
              <a:t> </a:t>
            </a:r>
            <a:r>
              <a:rPr lang="en-US" sz="2800" i="1" dirty="0" smtClean="0">
                <a:solidFill>
                  <a:srgbClr val="3333FF"/>
                </a:solidFill>
              </a:rPr>
              <a:t>F</a:t>
            </a:r>
            <a:r>
              <a:rPr lang="en-US" sz="2800" baseline="-25000" dirty="0" smtClean="0">
                <a:solidFill>
                  <a:srgbClr val="3333FF"/>
                </a:solidFill>
              </a:rPr>
              <a:t>EM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 baseline="-25000" dirty="0" smtClean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BE00"/>
                </a:solidFill>
              </a:rPr>
              <a:t>Very likely, we are missing something important.  Why is gravity so weak compared to other forces?  </a:t>
            </a:r>
          </a:p>
          <a:p>
            <a:pPr>
              <a:lnSpc>
                <a:spcPct val="90000"/>
              </a:lnSpc>
            </a:pPr>
            <a:endParaRPr lang="en-US" sz="2800" baseline="-25000" dirty="0" smtClean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Maybe it isn’t…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667" y="1629303"/>
            <a:ext cx="415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Gravity is a </a:t>
            </a:r>
            <a:r>
              <a:rPr lang="en-US" sz="2800" i="1" dirty="0" smtClean="0"/>
              <a:t>very </a:t>
            </a:r>
            <a:r>
              <a:rPr lang="en-US" sz="2800" dirty="0" smtClean="0"/>
              <a:t>weak force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Curled-up Extra Dimensions of Space</a:t>
            </a:r>
            <a:endParaRPr lang="en-US" dirty="0"/>
          </a:p>
        </p:txBody>
      </p:sp>
      <p:pic>
        <p:nvPicPr>
          <p:cNvPr id="4" name="Content Placeholder 3" descr="compactDimension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731" r="-8731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Newton’s Law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423863" y="1624013"/>
            <a:ext cx="8334375" cy="4114800"/>
          </a:xfrm>
        </p:spPr>
        <p:txBody>
          <a:bodyPr/>
          <a:lstStyle/>
          <a:p>
            <a:r>
              <a:rPr lang="en-US" dirty="0">
                <a:solidFill>
                  <a:srgbClr val="3333FF"/>
                </a:solidFill>
              </a:rPr>
              <a:t>In this case, gravity may be strong but appear weak only because its strength is diluted by extra dimensions.</a:t>
            </a:r>
          </a:p>
          <a:p>
            <a:endParaRPr lang="en-US" i="1" dirty="0">
              <a:solidFill>
                <a:srgbClr val="3333FF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i="1" baseline="-25000" dirty="0" err="1">
                <a:solidFill>
                  <a:srgbClr val="FF0000"/>
                </a:solidFill>
              </a:rPr>
              <a:t>gravity</a:t>
            </a:r>
            <a:r>
              <a:rPr lang="en-US" dirty="0">
                <a:solidFill>
                  <a:srgbClr val="FF0000"/>
                </a:solidFill>
              </a:rPr>
              <a:t> ~ </a:t>
            </a:r>
            <a:r>
              <a:rPr lang="en-US" i="1" dirty="0">
                <a:solidFill>
                  <a:srgbClr val="FF0000"/>
                </a:solidFill>
              </a:rPr>
              <a:t>1/r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i="1" baseline="30000" dirty="0">
                <a:solidFill>
                  <a:srgbClr val="FF0000"/>
                </a:solidFill>
              </a:rPr>
              <a:t>2+n</a:t>
            </a:r>
            <a:r>
              <a:rPr lang="en-US" i="1" baseline="30000" dirty="0" smtClean="0">
                <a:solidFill>
                  <a:srgbClr val="FF0000"/>
                </a:solidFill>
              </a:rPr>
              <a:t> </a:t>
            </a:r>
          </a:p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small </a:t>
            </a:r>
            <a:r>
              <a:rPr lang="en-US" dirty="0" smtClean="0">
                <a:solidFill>
                  <a:srgbClr val="FF0000"/>
                </a:solidFill>
              </a:rPr>
              <a:t>lengths </a:t>
            </a:r>
            <a:r>
              <a:rPr lang="en-US" i="1" dirty="0" err="1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where </a:t>
            </a:r>
            <a:r>
              <a:rPr lang="en-US" i="1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is the number of extra </a:t>
            </a:r>
            <a:r>
              <a:rPr lang="en-US" dirty="0" smtClean="0">
                <a:solidFill>
                  <a:srgbClr val="FF0000"/>
                </a:solidFill>
              </a:rPr>
              <a:t>dimensions</a:t>
            </a:r>
            <a:endParaRPr 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54113" y="1201738"/>
            <a:ext cx="6451600" cy="4646612"/>
            <a:chOff x="2687" y="1652"/>
            <a:chExt cx="2757" cy="1984"/>
          </a:xfrm>
        </p:grpSpPr>
        <p:sp>
          <p:nvSpPr>
            <p:cNvPr id="190469" name="Rectangle 5"/>
            <p:cNvSpPr>
              <a:spLocks noChangeArrowheads="1"/>
            </p:cNvSpPr>
            <p:nvPr/>
          </p:nvSpPr>
          <p:spPr bwMode="auto">
            <a:xfrm rot="5400000">
              <a:off x="4967" y="2510"/>
              <a:ext cx="82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Feng, </a:t>
              </a:r>
              <a:r>
                <a:rPr lang="en-US" sz="1400" i="1"/>
                <a:t>Science  </a:t>
              </a:r>
              <a:r>
                <a:rPr lang="en-US" sz="1400"/>
                <a:t>(2003)</a:t>
              </a:r>
            </a:p>
          </p:txBody>
        </p:sp>
        <p:sp>
          <p:nvSpPr>
            <p:cNvPr id="190470" name="Text Box 6"/>
            <p:cNvSpPr txBox="1">
              <a:spLocks noChangeArrowheads="1"/>
            </p:cNvSpPr>
            <p:nvPr/>
          </p:nvSpPr>
          <p:spPr bwMode="auto">
            <a:xfrm>
              <a:off x="2857" y="2989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-60</a:t>
              </a:r>
            </a:p>
          </p:txBody>
        </p:sp>
        <p:sp>
          <p:nvSpPr>
            <p:cNvPr id="190471" name="Text Box 7"/>
            <p:cNvSpPr txBox="1">
              <a:spLocks noChangeArrowheads="1"/>
            </p:cNvSpPr>
            <p:nvPr/>
          </p:nvSpPr>
          <p:spPr bwMode="auto">
            <a:xfrm>
              <a:off x="2857" y="2548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-40</a:t>
              </a:r>
            </a:p>
          </p:txBody>
        </p:sp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2857" y="2089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-20</a:t>
              </a:r>
            </a:p>
          </p:txBody>
        </p:sp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2992" y="1652"/>
              <a:ext cx="1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</a:t>
              </a:r>
              <a:endParaRPr lang="en-US" sz="1400" baseline="30000"/>
            </a:p>
          </p:txBody>
        </p:sp>
        <p:pic>
          <p:nvPicPr>
            <p:cNvPr id="190474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6" y="1655"/>
              <a:ext cx="2164" cy="1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0475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7" y="2040"/>
              <a:ext cx="187" cy="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Black Holes at LHC</a:t>
            </a:r>
            <a:endParaRPr lang="en-US" dirty="0"/>
          </a:p>
        </p:txBody>
      </p:sp>
      <p:sp>
        <p:nvSpPr>
          <p:cNvPr id="177154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739900"/>
            <a:ext cx="4111625" cy="19478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3333FF"/>
                </a:solidFill>
              </a:rPr>
              <a:t>If two particles pass close enough with enough energy, they will form a microscopic black hole</a:t>
            </a:r>
            <a:endParaRPr lang="en-US" sz="2800" baseline="-25000">
              <a:solidFill>
                <a:srgbClr val="3333FF"/>
              </a:solidFill>
            </a:endParaRP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2"/>
          <a:srcRect l="18658" t="56877" r="15512" b="28697"/>
          <a:stretch>
            <a:fillRect/>
          </a:stretch>
        </p:blipFill>
        <p:spPr bwMode="auto">
          <a:xfrm>
            <a:off x="4341813" y="1981200"/>
            <a:ext cx="46482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306388" y="4083050"/>
            <a:ext cx="84899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0"/>
                </a:solidFill>
              </a:rPr>
              <a:t>For 3 spatial dimensions, gravity is too weak for this to happen. But with extra dimensions, gravity becomes stronger, micro black holes can be created in particle collisions!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3200"/>
            <a:ext cx="7772400" cy="1143000"/>
          </a:xfrm>
        </p:spPr>
        <p:txBody>
          <a:bodyPr/>
          <a:lstStyle/>
          <a:p>
            <a:r>
              <a:rPr lang="en-US" dirty="0" smtClean="0"/>
              <a:t>Microscopic Black </a:t>
            </a:r>
            <a:r>
              <a:rPr lang="en-US" dirty="0"/>
              <a:t>Holes</a:t>
            </a:r>
          </a:p>
        </p:txBody>
      </p:sp>
      <p:sp>
        <p:nvSpPr>
          <p:cNvPr id="17921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547813"/>
            <a:ext cx="4189413" cy="18430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E00"/>
                </a:solidFill>
              </a:rPr>
              <a:t>In Einstein’s theory, </a:t>
            </a:r>
            <a:r>
              <a:rPr lang="en-US" sz="2800" dirty="0">
                <a:solidFill>
                  <a:srgbClr val="00BE00"/>
                </a:solidFill>
              </a:rPr>
              <a:t>light and other particles do not escape; black holes are black.</a:t>
            </a:r>
          </a:p>
        </p:txBody>
      </p:sp>
      <p:pic>
        <p:nvPicPr>
          <p:cNvPr id="179203" name="Picture 3" descr="b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199" y="1130300"/>
            <a:ext cx="4227513" cy="281834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8475" y="1576388"/>
            <a:ext cx="1114425" cy="922337"/>
            <a:chOff x="4138" y="1337"/>
            <a:chExt cx="702" cy="581"/>
          </a:xfrm>
        </p:grpSpPr>
        <p:sp>
          <p:nvSpPr>
            <p:cNvPr id="179205" name="Line 5"/>
            <p:cNvSpPr>
              <a:spLocks noChangeShapeType="1"/>
            </p:cNvSpPr>
            <p:nvPr/>
          </p:nvSpPr>
          <p:spPr bwMode="auto">
            <a:xfrm flipV="1">
              <a:off x="4382" y="1631"/>
              <a:ext cx="240" cy="1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06" name="Text Box 6"/>
            <p:cNvSpPr txBox="1">
              <a:spLocks noChangeArrowheads="1"/>
            </p:cNvSpPr>
            <p:nvPr/>
          </p:nvSpPr>
          <p:spPr bwMode="auto">
            <a:xfrm>
              <a:off x="4138" y="1553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Symbol" pitchFamily="-108" charset="2"/>
                </a:rPr>
                <a:t>g</a:t>
              </a:r>
              <a:endParaRPr lang="en-US" sz="3200" dirty="0">
                <a:solidFill>
                  <a:srgbClr val="FF0000"/>
                </a:solidFill>
                <a:latin typeface="Symbol" pitchFamily="-108" charset="2"/>
              </a:endParaRPr>
            </a:p>
          </p:txBody>
        </p:sp>
        <p:sp>
          <p:nvSpPr>
            <p:cNvPr id="179207" name="Text Box 7"/>
            <p:cNvSpPr txBox="1">
              <a:spLocks noChangeArrowheads="1"/>
            </p:cNvSpPr>
            <p:nvPr/>
          </p:nvSpPr>
          <p:spPr bwMode="auto">
            <a:xfrm>
              <a:off x="4619" y="1337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Symbol" pitchFamily="-108" charset="2"/>
                </a:rPr>
                <a:t>g</a:t>
              </a:r>
            </a:p>
          </p:txBody>
        </p:sp>
      </p:grpSp>
      <p:pic>
        <p:nvPicPr>
          <p:cNvPr id="179208" name="Picture 8" descr="haw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100" y="3712054"/>
            <a:ext cx="2540000" cy="3161168"/>
          </a:xfrm>
          <a:prstGeom prst="rect">
            <a:avLst/>
          </a:prstGeom>
          <a:noFill/>
        </p:spPr>
      </p:pic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269875" y="4418013"/>
            <a:ext cx="50260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But quantum mechanically, black holes</a:t>
            </a:r>
            <a:r>
              <a:rPr lang="en-US" sz="2800" dirty="0" smtClean="0">
                <a:solidFill>
                  <a:srgbClr val="FF0000"/>
                </a:solidFill>
              </a:rPr>
              <a:t> radiate according to Stephen Hawking; </a:t>
            </a:r>
            <a:r>
              <a:rPr lang="en-US" sz="2800" dirty="0">
                <a:solidFill>
                  <a:srgbClr val="FF0000"/>
                </a:solidFill>
              </a:rPr>
              <a:t>black holes emit light!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9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5100"/>
            <a:ext cx="7772400" cy="1143000"/>
          </a:xfrm>
        </p:spPr>
        <p:txBody>
          <a:bodyPr/>
          <a:lstStyle/>
          <a:p>
            <a:r>
              <a:rPr lang="en-US"/>
              <a:t>Black Hole Evaporation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9888" y="1431925"/>
            <a:ext cx="5040312" cy="20605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3333FF"/>
                </a:solidFill>
              </a:rPr>
              <a:t>“Normal” black holes: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Mass: </a:t>
            </a:r>
            <a:r>
              <a:rPr lang="en-US" sz="2400" i="1">
                <a:solidFill>
                  <a:srgbClr val="3333FF"/>
                </a:solidFill>
              </a:rPr>
              <a:t>M</a:t>
            </a:r>
            <a:r>
              <a:rPr lang="en-US" sz="2400" baseline="-25000">
                <a:solidFill>
                  <a:srgbClr val="3333FF"/>
                </a:solidFill>
              </a:rPr>
              <a:t>BH</a:t>
            </a:r>
            <a:r>
              <a:rPr lang="en-US" sz="2400">
                <a:solidFill>
                  <a:srgbClr val="3333FF"/>
                </a:solidFill>
              </a:rPr>
              <a:t> ~ </a:t>
            </a:r>
            <a:r>
              <a:rPr lang="en-US" sz="2400" i="1">
                <a:solidFill>
                  <a:srgbClr val="3333FF"/>
                </a:solidFill>
              </a:rPr>
              <a:t>M</a:t>
            </a:r>
            <a:r>
              <a:rPr lang="en-US" sz="2400" baseline="-25000">
                <a:solidFill>
                  <a:srgbClr val="3333FF"/>
                </a:solidFill>
              </a:rPr>
              <a:t>sun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Size: kilometer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Temperature: 0.01 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Lifetime: ~ forever</a:t>
            </a:r>
          </a:p>
          <a:p>
            <a:pPr>
              <a:lnSpc>
                <a:spcPct val="90000"/>
              </a:lnSpc>
            </a:pPr>
            <a:endParaRPr lang="en-US" sz="2400">
              <a:solidFill>
                <a:srgbClr val="FF0000"/>
              </a:solidFill>
            </a:endParaRPr>
          </a:p>
        </p:txBody>
      </p:sp>
      <p:graphicFrame>
        <p:nvGraphicFramePr>
          <p:cNvPr id="180228" name="Object 4"/>
          <p:cNvGraphicFramePr>
            <a:graphicFrameLocks noChangeAspect="1"/>
          </p:cNvGraphicFramePr>
          <p:nvPr/>
        </p:nvGraphicFramePr>
        <p:xfrm>
          <a:off x="4687888" y="1792288"/>
          <a:ext cx="3602037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3" name="Bitmap Image" r:id="rId3" imgW="2857899" imgH="933580" progId="">
                  <p:embed/>
                </p:oleObj>
              </mc:Choice>
              <mc:Fallback>
                <p:oleObj name="Bitmap Image" r:id="rId3" imgW="2857899" imgH="9335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888" y="1792288"/>
                        <a:ext cx="3602037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376238" y="3813175"/>
            <a:ext cx="5040312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Micro black holes: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Mass: </a:t>
            </a:r>
            <a:r>
              <a:rPr lang="en-US" sz="2400" i="1" dirty="0">
                <a:solidFill>
                  <a:srgbClr val="FF0000"/>
                </a:solidFill>
              </a:rPr>
              <a:t>M</a:t>
            </a:r>
            <a:r>
              <a:rPr lang="en-US" sz="2400" baseline="-25000" dirty="0">
                <a:solidFill>
                  <a:srgbClr val="FF0000"/>
                </a:solidFill>
              </a:rPr>
              <a:t>BH</a:t>
            </a:r>
            <a:r>
              <a:rPr lang="en-US" sz="2400" dirty="0">
                <a:solidFill>
                  <a:srgbClr val="FF0000"/>
                </a:solidFill>
              </a:rPr>
              <a:t> ~ 1000 </a:t>
            </a:r>
            <a:r>
              <a:rPr lang="en-US" sz="2400" i="1" dirty="0" err="1">
                <a:solidFill>
                  <a:srgbClr val="FF0000"/>
                </a:solidFill>
              </a:rPr>
              <a:t>M</a:t>
            </a:r>
            <a:r>
              <a:rPr lang="en-US" sz="2400" baseline="-25000" dirty="0" err="1">
                <a:solidFill>
                  <a:srgbClr val="FF0000"/>
                </a:solidFill>
              </a:rPr>
              <a:t>proton</a:t>
            </a:r>
            <a:endParaRPr lang="en-US" sz="2400" baseline="-25000" dirty="0">
              <a:solidFill>
                <a:srgbClr val="FF0000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Size: 10</a:t>
            </a:r>
            <a:r>
              <a:rPr lang="en-US" sz="2400" baseline="30000" dirty="0">
                <a:solidFill>
                  <a:srgbClr val="FF0000"/>
                </a:solidFill>
              </a:rPr>
              <a:t>-18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Temperature: 10</a:t>
            </a:r>
            <a:r>
              <a:rPr lang="en-US" sz="2400" baseline="30000" dirty="0">
                <a:solidFill>
                  <a:srgbClr val="FF0000"/>
                </a:solidFill>
              </a:rPr>
              <a:t>16</a:t>
            </a:r>
            <a:r>
              <a:rPr lang="en-US" sz="2400" dirty="0">
                <a:solidFill>
                  <a:srgbClr val="FF0000"/>
                </a:solidFill>
              </a:rPr>
              <a:t> K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Lifetime: 10</a:t>
            </a:r>
            <a:r>
              <a:rPr lang="en-US" sz="2400" baseline="30000" dirty="0">
                <a:solidFill>
                  <a:srgbClr val="FF0000"/>
                </a:solidFill>
              </a:rPr>
              <a:t>-27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seconds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80230" name="Picture 6" descr="bhlhc"/>
          <p:cNvPicPr>
            <a:picLocks noChangeAspect="1" noChangeArrowheads="1"/>
          </p:cNvPicPr>
          <p:nvPr/>
        </p:nvPicPr>
        <p:blipFill>
          <a:blip r:embed="rId5"/>
          <a:srcRect l="5096"/>
          <a:stretch>
            <a:fillRect/>
          </a:stretch>
        </p:blipFill>
        <p:spPr bwMode="auto">
          <a:xfrm>
            <a:off x="5297487" y="3352799"/>
            <a:ext cx="3171486" cy="2978151"/>
          </a:xfrm>
          <a:prstGeom prst="rect">
            <a:avLst/>
          </a:prstGeom>
          <a:noFill/>
        </p:spPr>
      </p:pic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4781734" y="6330950"/>
            <a:ext cx="4304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Microscopic black holes explode</a:t>
            </a:r>
            <a:r>
              <a:rPr lang="en-US" sz="2400" dirty="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9" grpId="0"/>
      <p:bldP spid="1802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938"/>
            <a:ext cx="7772400" cy="1143000"/>
          </a:xfrm>
        </p:spPr>
        <p:txBody>
          <a:bodyPr/>
          <a:lstStyle/>
          <a:p>
            <a:r>
              <a:rPr lang="en-US" dirty="0"/>
              <a:t>Black Holes at</a:t>
            </a:r>
            <a:r>
              <a:rPr lang="en-US" dirty="0" smtClean="0"/>
              <a:t> LHC</a:t>
            </a:r>
            <a:endParaRPr lang="en-US" dirty="0"/>
          </a:p>
        </p:txBody>
      </p:sp>
      <p:pic>
        <p:nvPicPr>
          <p:cNvPr id="181251" name="Picture 3" descr="CERN-MonBlan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4463" y="2617788"/>
            <a:ext cx="5138737" cy="4087812"/>
          </a:xfrm>
          <a:prstGeom prst="rect">
            <a:avLst/>
          </a:prstGeom>
          <a:noFill/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33350" y="1600200"/>
            <a:ext cx="873125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If effects of strong gravity, for example black holes, are observed </a:t>
            </a:r>
            <a:r>
              <a:rPr lang="en-US" sz="2400" dirty="0" err="1" smtClean="0">
                <a:sym typeface="Wingdings"/>
              </a:rPr>
              <a:t>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revolutionize our understanding of space itself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olidFill>
                  <a:srgbClr val="3366FF"/>
                </a:solidFill>
                <a:sym typeface="Wingdings"/>
              </a:rPr>
              <a:t>Closer to Einstein’s last dream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Closer to a quantum theory</a:t>
            </a:r>
          </a:p>
          <a:p>
            <a:r>
              <a:rPr lang="en-US" sz="2400" dirty="0" smtClean="0">
                <a:sym typeface="Wingdings"/>
              </a:rPr>
              <a:t>of Gravity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 </a:t>
            </a:r>
            <a:endParaRPr lang="en-US" sz="2400" dirty="0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54688" y="3979863"/>
            <a:ext cx="350837" cy="366712"/>
            <a:chOff x="1474" y="2160"/>
            <a:chExt cx="221" cy="231"/>
          </a:xfrm>
        </p:grpSpPr>
        <p:sp>
          <p:nvSpPr>
            <p:cNvPr id="181256" name="Line 8"/>
            <p:cNvSpPr>
              <a:spLocks noChangeShapeType="1"/>
            </p:cNvSpPr>
            <p:nvPr/>
          </p:nvSpPr>
          <p:spPr bwMode="auto">
            <a:xfrm>
              <a:off x="1477" y="2378"/>
              <a:ext cx="2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57" name="Text Box 9"/>
            <p:cNvSpPr txBox="1">
              <a:spLocks noChangeArrowheads="1"/>
            </p:cNvSpPr>
            <p:nvPr/>
          </p:nvSpPr>
          <p:spPr bwMode="auto">
            <a:xfrm>
              <a:off x="1474" y="216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291388" y="4017963"/>
            <a:ext cx="387350" cy="366712"/>
            <a:chOff x="2106" y="2184"/>
            <a:chExt cx="244" cy="231"/>
          </a:xfrm>
        </p:grpSpPr>
        <p:sp>
          <p:nvSpPr>
            <p:cNvPr id="181259" name="Line 11"/>
            <p:cNvSpPr>
              <a:spLocks noChangeShapeType="1"/>
            </p:cNvSpPr>
            <p:nvPr/>
          </p:nvSpPr>
          <p:spPr bwMode="auto">
            <a:xfrm flipH="1">
              <a:off x="2106" y="2402"/>
              <a:ext cx="2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60" name="Text Box 12"/>
            <p:cNvSpPr txBox="1">
              <a:spLocks noChangeArrowheads="1"/>
            </p:cNvSpPr>
            <p:nvPr/>
          </p:nvSpPr>
          <p:spPr bwMode="auto">
            <a:xfrm>
              <a:off x="2154" y="218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</a:p>
          </p:txBody>
        </p:sp>
      </p:grpSp>
      <p:pic>
        <p:nvPicPr>
          <p:cNvPr id="181261" name="Picture 13" descr="bhlhc"/>
          <p:cNvPicPr>
            <a:picLocks noChangeAspect="1" noChangeArrowheads="1"/>
          </p:cNvPicPr>
          <p:nvPr/>
        </p:nvPicPr>
        <p:blipFill>
          <a:blip r:embed="rId3"/>
          <a:srcRect l="5096"/>
          <a:stretch>
            <a:fillRect/>
          </a:stretch>
        </p:blipFill>
        <p:spPr bwMode="auto">
          <a:xfrm>
            <a:off x="6257925" y="3951288"/>
            <a:ext cx="884238" cy="83026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Content Placeholder 5" descr="1aweird-higgs-boson-playto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4" name="Content Placeholder 3" descr="CE0072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72534" y="5856116"/>
            <a:ext cx="7921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1200 magnets lowered 100 meters down into tunnel, </a:t>
            </a:r>
          </a:p>
          <a:p>
            <a:r>
              <a:rPr lang="en-US" sz="2800" dirty="0" smtClean="0"/>
              <a:t>distributed over 27 kilometers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90" y="204083"/>
            <a:ext cx="8686800" cy="699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Particle Detector – CMS Experiment</a:t>
            </a:r>
            <a:endParaRPr lang="en-US" dirty="0"/>
          </a:p>
        </p:txBody>
      </p:sp>
      <p:pic>
        <p:nvPicPr>
          <p:cNvPr id="4" name="Content Placeholder 3" descr="lhc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4" r="-8774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049862" y="5827893"/>
            <a:ext cx="7910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size about 20 meters</a:t>
            </a:r>
          </a:p>
          <a:p>
            <a:r>
              <a:rPr lang="en-US" sz="2800" dirty="0" smtClean="0"/>
              <a:t>weight 12,000 tons (more than Eiffel Tower)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CMS (Compact </a:t>
            </a:r>
            <a:r>
              <a:rPr lang="en-US" sz="3200" dirty="0" err="1" smtClean="0"/>
              <a:t>Muon</a:t>
            </a:r>
            <a:r>
              <a:rPr lang="en-US" sz="3200" dirty="0" smtClean="0"/>
              <a:t> Solenoid) Experiment</a:t>
            </a:r>
            <a:endParaRPr lang="en-US" sz="3200" dirty="0"/>
          </a:p>
        </p:txBody>
      </p:sp>
      <p:pic>
        <p:nvPicPr>
          <p:cNvPr id="4" name="Content Placeholder 3" descr="lhc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2781" y="5884337"/>
            <a:ext cx="8581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Very large, very fast “digital camera”</a:t>
            </a:r>
          </a:p>
          <a:p>
            <a:r>
              <a:rPr lang="en-US" sz="2800" dirty="0" smtClean="0"/>
              <a:t>60 million pixels, can take 40 million snapshots per second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Physicists in the Control Room</a:t>
            </a:r>
            <a:endParaRPr lang="en-US" dirty="0"/>
          </a:p>
        </p:txBody>
      </p:sp>
      <p:pic>
        <p:nvPicPr>
          <p:cNvPr id="4" name="Content Placeholder 3" descr="610_CMS_Cern_Control_Room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11" r="-10511"/>
          <a:stretch>
            <a:fillRect/>
          </a:stretch>
        </p:blipFill>
        <p:spPr>
          <a:xfrm>
            <a:off x="457200" y="136031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114778" y="6265334"/>
            <a:ext cx="7407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24 hours </a:t>
            </a:r>
            <a:r>
              <a:rPr lang="en-US" sz="2800" dirty="0" err="1" smtClean="0"/>
              <a:t>x</a:t>
            </a:r>
            <a:r>
              <a:rPr lang="en-US" sz="2800" dirty="0" smtClean="0"/>
              <a:t> 7 days </a:t>
            </a:r>
            <a:r>
              <a:rPr lang="en-US" sz="2800" dirty="0" err="1" smtClean="0"/>
              <a:t>x</a:t>
            </a:r>
            <a:r>
              <a:rPr lang="en-US" sz="2800" dirty="0" smtClean="0"/>
              <a:t>  365 days </a:t>
            </a:r>
            <a:r>
              <a:rPr lang="en-US" sz="2800" dirty="0" err="1" smtClean="0"/>
              <a:t>x</a:t>
            </a:r>
            <a:r>
              <a:rPr lang="en-US" sz="2800" dirty="0" smtClean="0"/>
              <a:t> 10 years operation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LHC Works</a:t>
            </a:r>
            <a:endParaRPr lang="en-US" dirty="0"/>
          </a:p>
        </p:txBody>
      </p:sp>
      <p:pic>
        <p:nvPicPr>
          <p:cNvPr id="4" name="Content Placeholder 3" descr="ATLAS-ControlRoo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29" r="-10629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Isaac Newton</a:t>
            </a:r>
          </a:p>
        </p:txBody>
      </p:sp>
      <p:pic>
        <p:nvPicPr>
          <p:cNvPr id="89101" name="Picture 13" descr="new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584325"/>
            <a:ext cx="2781300" cy="3381375"/>
          </a:xfrm>
          <a:prstGeom prst="rect">
            <a:avLst/>
          </a:prstGeom>
          <a:noFill/>
        </p:spPr>
      </p:pic>
      <p:pic>
        <p:nvPicPr>
          <p:cNvPr id="89104" name="Picture 16" descr="g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1552575"/>
            <a:ext cx="3552825" cy="3552825"/>
          </a:xfrm>
          <a:prstGeom prst="rect">
            <a:avLst/>
          </a:prstGeom>
          <a:noFill/>
        </p:spPr>
      </p:pic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416106" y="5310188"/>
            <a:ext cx="851622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1687: Space and time are the static </a:t>
            </a:r>
            <a:r>
              <a:rPr lang="en-US" sz="2800" dirty="0" smtClean="0">
                <a:solidFill>
                  <a:srgbClr val="3333FF"/>
                </a:solidFill>
              </a:rPr>
              <a:t>stage on </a:t>
            </a:r>
            <a:r>
              <a:rPr lang="en-US" sz="2800" dirty="0">
                <a:solidFill>
                  <a:srgbClr val="3333FF"/>
                </a:solidFill>
              </a:rPr>
              <a:t>which physical processes </a:t>
            </a:r>
            <a:r>
              <a:rPr lang="en-US" sz="2800" dirty="0" smtClean="0">
                <a:solidFill>
                  <a:srgbClr val="3333FF"/>
                </a:solidFill>
              </a:rPr>
              <a:t>act</a:t>
            </a:r>
          </a:p>
          <a:p>
            <a:r>
              <a:rPr lang="en-US" sz="2800" dirty="0" smtClean="0">
                <a:solidFill>
                  <a:srgbClr val="3333FF"/>
                </a:solidFill>
              </a:rPr>
              <a:t>Space and time are disconnected from each other </a:t>
            </a:r>
            <a:endParaRPr lang="en-US" sz="2800" dirty="0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79801" y="4943302"/>
            <a:ext cx="460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X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238788" y="1440953"/>
            <a:ext cx="449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36"/>
            <a:ext cx="7772400" cy="1143000"/>
          </a:xfrm>
        </p:spPr>
        <p:txBody>
          <a:bodyPr/>
          <a:lstStyle/>
          <a:p>
            <a:r>
              <a:rPr lang="en-US" dirty="0"/>
              <a:t>Albert </a:t>
            </a:r>
            <a:r>
              <a:rPr lang="en-US" dirty="0" smtClean="0"/>
              <a:t>Einstein</a:t>
            </a:r>
            <a:endParaRPr lang="en-US" dirty="0"/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110437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09908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5027968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1915: </a:t>
            </a:r>
            <a:r>
              <a:rPr lang="en-US" sz="2800" dirty="0" err="1">
                <a:solidFill>
                  <a:srgbClr val="3333FF"/>
                </a:solidFill>
              </a:rPr>
              <a:t>Spacetime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is active: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curves</a:t>
            </a:r>
            <a:r>
              <a:rPr lang="en-US" sz="2800" dirty="0">
                <a:solidFill>
                  <a:srgbClr val="3333FF"/>
                </a:solidFill>
              </a:rPr>
              <a:t>, expands, shrinks, </a:t>
            </a:r>
            <a:r>
              <a:rPr lang="en-US" sz="2800" dirty="0" smtClean="0">
                <a:solidFill>
                  <a:srgbClr val="3333FF"/>
                </a:solidFill>
              </a:rPr>
              <a:t>…</a:t>
            </a:r>
          </a:p>
          <a:p>
            <a:endParaRPr lang="en-US" sz="2800" dirty="0" smtClean="0">
              <a:solidFill>
                <a:srgbClr val="3333FF"/>
              </a:solidFill>
            </a:endParaRPr>
          </a:p>
          <a:p>
            <a:r>
              <a:rPr lang="en-US" sz="2800" dirty="0" smtClean="0"/>
              <a:t>3-space directions and time direction are combined into a single 4-dimensional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3" y="-142696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Gravitational Wave from Black Holes </a:t>
            </a:r>
            <a:r>
              <a:rPr lang="en-US" sz="4000" dirty="0" err="1" smtClean="0"/>
              <a:t>Inspiral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505225" y="6538670"/>
            <a:ext cx="3132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</a:t>
            </a:r>
            <a:r>
              <a:rPr lang="en-US" sz="1200" dirty="0" err="1" smtClean="0"/>
              <a:t>CalTech</a:t>
            </a:r>
            <a:r>
              <a:rPr lang="en-US" sz="1200" dirty="0" smtClean="0"/>
              <a:t>/MIT/LIGO Laboratory</a:t>
            </a:r>
            <a:endParaRPr lang="en-US" sz="1200" dirty="0"/>
          </a:p>
        </p:txBody>
      </p:sp>
      <p:pic>
        <p:nvPicPr>
          <p:cNvPr id="4" name="Picture 3" descr="li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0" y="931333"/>
            <a:ext cx="5700889" cy="570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69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2696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Gravitational Wave Detection</a:t>
            </a:r>
            <a:endParaRPr lang="en-US" sz="4000" dirty="0"/>
          </a:p>
        </p:txBody>
      </p:sp>
      <p:pic>
        <p:nvPicPr>
          <p:cNvPr id="2" name="Picture 1" descr="ligo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3" y="890411"/>
            <a:ext cx="7194211" cy="5784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5225" y="6538670"/>
            <a:ext cx="3132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</a:t>
            </a:r>
            <a:r>
              <a:rPr lang="en-US" sz="1200" dirty="0" err="1" smtClean="0"/>
              <a:t>CalTech</a:t>
            </a:r>
            <a:r>
              <a:rPr lang="en-US" sz="1200" dirty="0" smtClean="0"/>
              <a:t>/MIT/LIGO Laboratory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8492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higgsbos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524" r="-12524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Einstein’s Equal?</a:t>
            </a:r>
            <a:endParaRPr lang="en-US" dirty="0"/>
          </a:p>
        </p:txBody>
      </p:sp>
      <p:pic>
        <p:nvPicPr>
          <p:cNvPr id="9" name="Content Placeholder 8" descr="Paul-Dirac_1244746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1" r="-6921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4106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 Dirac with Family</a:t>
            </a:r>
            <a:endParaRPr lang="en-US" dirty="0"/>
          </a:p>
        </p:txBody>
      </p:sp>
      <p:pic>
        <p:nvPicPr>
          <p:cNvPr id="3" name="Content Placeholder 2" descr="diracFamil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9" r="-55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268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645" y="274638"/>
            <a:ext cx="861059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Dirac’s Theory of Matter Particles (Fermions)</a:t>
            </a:r>
            <a:endParaRPr lang="en-US" sz="3600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</p:spTree>
    <p:extLst>
      <p:ext uri="{BB962C8B-B14F-4D97-AF65-F5344CB8AC3E}">
        <p14:creationId xmlns:p14="http://schemas.microsoft.com/office/powerpoint/2010/main" val="18204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8782" y="6307668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7833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Alternate title of my talk:</a:t>
            </a:r>
            <a:endParaRPr lang="en-US" dirty="0"/>
          </a:p>
        </p:txBody>
      </p:sp>
      <p:pic>
        <p:nvPicPr>
          <p:cNvPr id="5" name="Content Placeholder 4" descr="muchadoaboutnoth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6" r="-19426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338677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379110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605692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802634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276343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775286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333077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293279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792222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350013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447553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402645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Combining quantum mechanics and special relativity gave exact prediction of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Matter particles (fermions) 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Force mediating particles (gauge bosons)</a:t>
            </a:r>
          </a:p>
        </p:txBody>
      </p:sp>
    </p:spTree>
    <p:extLst>
      <p:ext uri="{BB962C8B-B14F-4D97-AF65-F5344CB8AC3E}">
        <p14:creationId xmlns:p14="http://schemas.microsoft.com/office/powerpoint/2010/main" val="262309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Dirac Encore - handed Fermions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094"/>
            <a:ext cx="8229600" cy="13490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Dirac predicted electrons (and all fermions) to be left- or right-handed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Right_left_helicity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2" y="2427113"/>
            <a:ext cx="4826000" cy="1524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2889" y="3968028"/>
            <a:ext cx="8754533" cy="2918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00FF"/>
                </a:solidFill>
              </a:rPr>
              <a:t>Dirac predicted that electrons (and all fermions) need not have the same interactions for left-handed and right-handed 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chemeClr val="accent2"/>
                </a:solidFill>
              </a:rPr>
              <a:t>Predated by two decades the Nobel-prize winning discovery that the weak interaction was felt by left-handed fermions only</a:t>
            </a:r>
          </a:p>
          <a:p>
            <a:pPr marL="0" indent="0">
              <a:buFont typeface="Arial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296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Mirror Images Behave Differently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Content Placeholder 8" descr="ManInMirror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4" r="-7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10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“Massive” Problem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093"/>
            <a:ext cx="8686800" cy="3917239"/>
          </a:xfrm>
        </p:spPr>
        <p:txBody>
          <a:bodyPr>
            <a:normAutofit/>
          </a:bodyPr>
          <a:lstStyle/>
          <a:p>
            <a:r>
              <a:rPr lang="en-US" dirty="0" smtClean="0"/>
              <a:t>Left-handed and right-handed fermions interact differently =&gt; they must all be massless</a:t>
            </a:r>
          </a:p>
          <a:p>
            <a:r>
              <a:rPr lang="en-US" dirty="0" smtClean="0"/>
              <a:t>Force-mediators must also be massless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All particles must be massless</a:t>
            </a:r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3888" y="3939806"/>
            <a:ext cx="8500533" cy="2918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Mass cannot be a fundamental property, it must be an emergent property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Mass must arise from within the dynamics of the theory</a:t>
            </a:r>
          </a:p>
        </p:txBody>
      </p:sp>
    </p:spTree>
    <p:extLst>
      <p:ext uri="{BB962C8B-B14F-4D97-AF65-F5344CB8AC3E}">
        <p14:creationId xmlns:p14="http://schemas.microsoft.com/office/powerpoint/2010/main" val="315509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0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to the Problem of Mass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600351"/>
            <a:ext cx="7404100" cy="525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the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don’t we see and feel the Higgs?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Our senses and instruments detect electrical charge</a:t>
            </a:r>
          </a:p>
          <a:p>
            <a:endParaRPr lang="en-US" dirty="0" smtClean="0"/>
          </a:p>
          <a:p>
            <a:r>
              <a:rPr lang="en-US" dirty="0" smtClean="0"/>
              <a:t>Higgs is electrically neutral – has no electric and magnetic interaction!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496168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6066534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1384" y="6066534"/>
            <a:ext cx="61063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phonons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6" name="Picture 5" descr="tunning-fork-sound-wav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2410878"/>
            <a:ext cx="52832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Create the Higgs Boson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2" y="2079305"/>
            <a:ext cx="6955367" cy="368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Evidence of Higgs Boson Production</a:t>
            </a:r>
            <a:endParaRPr lang="en-US" dirty="0"/>
          </a:p>
        </p:txBody>
      </p:sp>
      <p:pic>
        <p:nvPicPr>
          <p:cNvPr id="6" name="Content Placeholder 5" descr="higgsGammaGamm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059" r="-41059"/>
          <a:stretch>
            <a:fillRect/>
          </a:stretch>
        </p:blipFill>
        <p:spPr>
          <a:xfrm>
            <a:off x="-548953" y="1416757"/>
            <a:ext cx="10017506" cy="5257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56" y="147639"/>
            <a:ext cx="850335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 of Higgs Boson Production</a:t>
            </a:r>
            <a:endParaRPr lang="en-US" dirty="0"/>
          </a:p>
        </p:txBody>
      </p:sp>
      <p:pic>
        <p:nvPicPr>
          <p:cNvPr id="5" name="Content Placeholder 4" descr="Fig_17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434" r="-40434"/>
          <a:stretch>
            <a:fillRect/>
          </a:stretch>
        </p:blipFill>
        <p:spPr>
          <a:xfrm>
            <a:off x="-210289" y="1332091"/>
            <a:ext cx="9560306" cy="5257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14632_6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065" r="-1606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56" y="147639"/>
            <a:ext cx="850335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 of Higgs Boson Production</a:t>
            </a:r>
            <a:endParaRPr lang="en-US" dirty="0"/>
          </a:p>
        </p:txBody>
      </p:sp>
      <p:pic>
        <p:nvPicPr>
          <p:cNvPr id="6" name="Content Placeholder 5" descr="thumb_fig_06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665" r="-34665"/>
          <a:stretch>
            <a:fillRect/>
          </a:stretch>
        </p:blipFill>
        <p:spPr>
          <a:xfrm>
            <a:off x="-351399" y="1444979"/>
            <a:ext cx="9560306" cy="5257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Higgs Boson Production and Detection at CMS</a:t>
            </a:r>
            <a:endParaRPr lang="en-US" sz="3600" dirty="0"/>
          </a:p>
        </p:txBody>
      </p:sp>
      <p:pic>
        <p:nvPicPr>
          <p:cNvPr id="7" name="Picture 6" descr="mmmm-run172822-evt2554393033-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04" y="1397333"/>
            <a:ext cx="7309556" cy="5274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Higgs Discovery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6970"/>
            <a:ext cx="8229600" cy="271691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Provide an understanding of all masses of fundamental particles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Revolutionizes our understanding of empty space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filled with Higgs</a:t>
            </a:r>
          </a:p>
          <a:p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aren’t we satisfied?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45" y="1078974"/>
            <a:ext cx="8686800" cy="5779026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Why does the Higgs field condense all over space ?</a:t>
            </a:r>
            <a:endParaRPr lang="en-US" dirty="0">
              <a:solidFill>
                <a:srgbClr val="3366FF"/>
              </a:solidFill>
            </a:endParaRPr>
          </a:p>
          <a:p>
            <a:pPr lvl="1"/>
            <a:r>
              <a:rPr lang="en-US" dirty="0" smtClean="0"/>
              <a:t>We understand other condensation phenomena at the microscopic level…condensation of gases to liquids and solids for example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We need a similar, dynamical explanation for condensation of the Higgs field</a:t>
            </a:r>
          </a:p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Additional ingredients and new physics principles are required to explain this condensation process..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The confirmed theory of fundamental particles and forces – “the Standard Model of Particle Physics’, CANNOT explain this condensation process</a:t>
            </a:r>
          </a:p>
        </p:txBody>
      </p:sp>
    </p:spTree>
    <p:extLst>
      <p:ext uri="{BB962C8B-B14F-4D97-AF65-F5344CB8AC3E}">
        <p14:creationId xmlns:p14="http://schemas.microsoft.com/office/powerpoint/2010/main" val="338765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The Mystery of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5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Dirac…Yet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Upon Combining quantum mechanics and special relativity, Dirac made another revolutionary prediction…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his prediction of antimatter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For every fermion there is a corresponding fermion with all identical properties except opposite 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2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/>
          <a:lstStyle/>
          <a:p>
            <a:r>
              <a:rPr lang="en-US" dirty="0" err="1" smtClean="0"/>
              <a:t>AntiMatter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Content Placeholder 2" descr="holeInGroun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" b="3587"/>
          <a:stretch>
            <a:fillRect/>
          </a:stretch>
        </p:blipFill>
        <p:spPr>
          <a:xfrm>
            <a:off x="1769523" y="1162757"/>
            <a:ext cx="5681133" cy="3124404"/>
          </a:xfrm>
        </p:spPr>
      </p:pic>
      <p:pic>
        <p:nvPicPr>
          <p:cNvPr id="5" name="Picture 4" descr="waterDrop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8" y="4656665"/>
            <a:ext cx="3527954" cy="1998133"/>
          </a:xfrm>
          <a:prstGeom prst="rect">
            <a:avLst/>
          </a:prstGeom>
        </p:spPr>
      </p:pic>
      <p:pic>
        <p:nvPicPr>
          <p:cNvPr id="6" name="Picture 5" descr="bubbl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44" y="4653844"/>
            <a:ext cx="41148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Positron Discovery (Anderson, 1932) </a:t>
            </a:r>
            <a:endParaRPr lang="en-US" dirty="0"/>
          </a:p>
        </p:txBody>
      </p:sp>
      <p:pic>
        <p:nvPicPr>
          <p:cNvPr id="7" name="Content Placeholder 6" descr="PositronDiscover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52" r="-39552"/>
          <a:stretch>
            <a:fillRect/>
          </a:stretch>
        </p:blipFill>
        <p:spPr>
          <a:xfrm>
            <a:off x="1205005" y="1488193"/>
            <a:ext cx="6751678" cy="3713163"/>
          </a:xfrm>
        </p:spPr>
      </p:pic>
      <p:sp>
        <p:nvSpPr>
          <p:cNvPr id="8" name="TextBox 7"/>
          <p:cNvSpPr txBox="1"/>
          <p:nvPr/>
        </p:nvSpPr>
        <p:spPr>
          <a:xfrm>
            <a:off x="903111" y="5446889"/>
            <a:ext cx="76994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Same charge/mass ratio as electron, but bends the opposite </a:t>
            </a:r>
          </a:p>
          <a:p>
            <a:r>
              <a:rPr lang="en-US" sz="2400" dirty="0" smtClean="0"/>
              <a:t>direction in a magnetic Field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=&gt; opposite charge compared to electron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929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Anti-Matter Property Measurements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3640"/>
            <a:ext cx="8229600" cy="56943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Anti-Hydrogen atom (anti-proton + positron) identical to hydrogen within 1/100 million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Anti-proton identical to proton </a:t>
            </a:r>
          </a:p>
          <a:p>
            <a:pPr lvl="1"/>
            <a:r>
              <a:rPr lang="en-US" dirty="0" smtClean="0"/>
              <a:t>within 1/billion for mass </a:t>
            </a:r>
          </a:p>
          <a:p>
            <a:pPr lvl="1"/>
            <a:r>
              <a:rPr lang="en-US" dirty="0" smtClean="0"/>
              <a:t>1/trillion for charge/mass ratio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Heavier atomic nuclei of antimatter also produced and measured</a:t>
            </a:r>
          </a:p>
          <a:p>
            <a:endParaRPr lang="en-US" dirty="0" smtClean="0"/>
          </a:p>
          <a:p>
            <a:r>
              <a:rPr lang="en-US" dirty="0" smtClean="0"/>
              <a:t>Routinely used as tracer for medical diagnosis</a:t>
            </a:r>
          </a:p>
        </p:txBody>
      </p:sp>
    </p:spTree>
    <p:extLst>
      <p:ext uri="{BB962C8B-B14F-4D97-AF65-F5344CB8AC3E}">
        <p14:creationId xmlns:p14="http://schemas.microsoft.com/office/powerpoint/2010/main" val="111889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Positron Emission Tomography </a:t>
            </a:r>
            <a:endParaRPr lang="en-US" dirty="0"/>
          </a:p>
        </p:txBody>
      </p:sp>
      <p:pic>
        <p:nvPicPr>
          <p:cNvPr id="5" name="MIPS-anim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396" y="1600200"/>
            <a:ext cx="3008312" cy="4525963"/>
          </a:xfrm>
        </p:spPr>
      </p:pic>
      <p:pic>
        <p:nvPicPr>
          <p:cNvPr id="7" name="Picture 6" descr="ECAT-Exact-HR--PET-Scan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1946410"/>
            <a:ext cx="5156200" cy="38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8000"/>
                </a:solidFill>
              </a:rPr>
              <a:t>The Higgs boson and Dark Matter are both intimately connected with properties of empty space…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(or what we thought was “empty space”)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…Making these phenomena unlike any other we have observed in the past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The Mystery of</a:t>
            </a:r>
            <a:br>
              <a:rPr lang="en-US" dirty="0" smtClean="0"/>
            </a:br>
            <a:r>
              <a:rPr lang="en-US" dirty="0" smtClean="0"/>
              <a:t>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Antimatter Detector in Space </a:t>
            </a:r>
            <a:endParaRPr lang="en-US" dirty="0"/>
          </a:p>
        </p:txBody>
      </p:sp>
      <p:pic>
        <p:nvPicPr>
          <p:cNvPr id="4" name="Content Placeholder 3" descr="AMS-spac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96" r="-10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114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Antimatter Detector in Space </a:t>
            </a:r>
            <a:endParaRPr lang="en-US" dirty="0"/>
          </a:p>
        </p:txBody>
      </p:sp>
      <p:pic>
        <p:nvPicPr>
          <p:cNvPr id="5" name="Content Placeholder 4" descr="the_starboard_truss_of_the_ISS_with_the_newly-installed_AMS-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96" r="-10496"/>
          <a:stretch>
            <a:fillRect/>
          </a:stretch>
        </p:blipFill>
        <p:spPr>
          <a:xfrm>
            <a:off x="457200" y="1360313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425217" y="6110114"/>
            <a:ext cx="61827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Very little antimatter found in space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801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Higgs Condensation </a:t>
            </a:r>
            <a:endParaRPr lang="en-US" dirty="0"/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9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Matter Excess during Higgs Condensation </a:t>
            </a:r>
            <a:endParaRPr lang="en-US" dirty="0"/>
          </a:p>
        </p:txBody>
      </p:sp>
      <p:pic>
        <p:nvPicPr>
          <p:cNvPr id="5" name="Content Placeholder 4" descr="expandingBubbleWal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56" r="-267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467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Current proven theory, the Standard Model of Particle Physics, satisfies only one 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84750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By invoking new physics principles, we can calculate that all Sakharov conditions can be</a:t>
            </a:r>
          </a:p>
          <a:p>
            <a:r>
              <a:rPr lang="en-US" sz="2800" dirty="0" smtClean="0"/>
              <a:t>satisfied…in the same processes that cause Higgs condensation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 bigger accelerator than Large Hadron Collider can achieve the Sakharov conditions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Where we have arrived…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2578"/>
          </a:xfrm>
        </p:spPr>
        <p:txBody>
          <a:bodyPr/>
          <a:lstStyle/>
          <a:p>
            <a:r>
              <a:rPr lang="en-US" dirty="0" smtClean="0"/>
              <a:t>Following the brilliant insights of Dirac and others, we can understand  </a:t>
            </a:r>
          </a:p>
          <a:p>
            <a:pPr lvl="1">
              <a:lnSpc>
                <a:spcPct val="130000"/>
              </a:lnSpc>
            </a:pPr>
            <a:r>
              <a:rPr lang="en-US" sz="3200" dirty="0" smtClean="0"/>
              <a:t>Why there is matter and antimatter</a:t>
            </a:r>
          </a:p>
          <a:p>
            <a:pPr lvl="1">
              <a:lnSpc>
                <a:spcPct val="130000"/>
              </a:lnSpc>
            </a:pPr>
            <a:r>
              <a:rPr lang="en-US" sz="3200" dirty="0" smtClean="0"/>
              <a:t>Why matter occupies volume</a:t>
            </a:r>
          </a:p>
          <a:p>
            <a:pPr lvl="1">
              <a:lnSpc>
                <a:spcPct val="130000"/>
              </a:lnSpc>
            </a:pPr>
            <a:r>
              <a:rPr lang="en-US" sz="3200" dirty="0" smtClean="0"/>
              <a:t>How matter interacts via forces</a:t>
            </a:r>
          </a:p>
          <a:p>
            <a:pPr lvl="1">
              <a:lnSpc>
                <a:spcPct val="130000"/>
              </a:lnSpc>
            </a:pPr>
            <a:r>
              <a:rPr lang="en-US" sz="3200" dirty="0" smtClean="0"/>
              <a:t>The properties of forces</a:t>
            </a:r>
          </a:p>
          <a:p>
            <a:pPr lvl="1">
              <a:lnSpc>
                <a:spcPct val="130000"/>
              </a:lnSpc>
            </a:pPr>
            <a:r>
              <a:rPr lang="en-US" sz="3200" dirty="0" smtClean="0"/>
              <a:t>The need for the Higgs field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130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But still open questions remain…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02578"/>
          </a:xfrm>
        </p:spPr>
        <p:txBody>
          <a:bodyPr/>
          <a:lstStyle/>
          <a:p>
            <a:r>
              <a:rPr lang="en-US" dirty="0" smtClean="0"/>
              <a:t>The Higgs is a completely new kind of “stuff”, never before seen in nature</a:t>
            </a:r>
          </a:p>
          <a:p>
            <a:r>
              <a:rPr lang="en-US" dirty="0" smtClean="0"/>
              <a:t>It is </a:t>
            </a:r>
            <a:r>
              <a:rPr lang="en-US" i="1" dirty="0" smtClean="0"/>
              <a:t>NOT</a:t>
            </a:r>
            <a:r>
              <a:rPr lang="en-US" dirty="0" smtClean="0"/>
              <a:t> matter</a:t>
            </a:r>
          </a:p>
          <a:p>
            <a:r>
              <a:rPr lang="en-US" dirty="0" smtClean="0"/>
              <a:t>It is </a:t>
            </a:r>
            <a:r>
              <a:rPr lang="en-US" i="1" dirty="0" smtClean="0"/>
              <a:t>NOT</a:t>
            </a:r>
            <a:r>
              <a:rPr lang="en-US" dirty="0" smtClean="0"/>
              <a:t> a force</a:t>
            </a:r>
          </a:p>
          <a:p>
            <a:r>
              <a:rPr lang="en-US" dirty="0" smtClean="0"/>
              <a:t>it has condensed everywhere, even in empty space in the entire Universe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We have no proven theory of this condensation process  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5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Why have we been hunting for the Higgs for more than half a century?                    </a:t>
            </a:r>
            <a:endParaRPr lang="en-US" sz="3600" dirty="0"/>
          </a:p>
        </p:txBody>
      </p:sp>
      <p:pic>
        <p:nvPicPr>
          <p:cNvPr id="6" name="Content Placeholder 5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626532" y="1233314"/>
            <a:ext cx="7826022" cy="4304011"/>
          </a:xfrm>
        </p:spPr>
      </p:pic>
      <p:sp>
        <p:nvSpPr>
          <p:cNvPr id="4" name="TextBox 3"/>
          <p:cNvSpPr txBox="1"/>
          <p:nvPr/>
        </p:nvSpPr>
        <p:spPr>
          <a:xfrm>
            <a:off x="169332" y="570245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Search culminating at the Large Hadron Collider at the CERN Laboratory of Particle  Physics in Geneva, Switzerland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And still more open questions remain…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3640"/>
            <a:ext cx="8229600" cy="56943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All the antimatter that should exist is missing</a:t>
            </a:r>
          </a:p>
          <a:p>
            <a:r>
              <a:rPr lang="en-US" dirty="0" smtClean="0"/>
              <a:t>Could the Higgs condensation process and the excess of matter-over-antimatter creation be related?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Could we discover these mechanisms at a higher energy particle collider?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 Is such a collider technically feasible? </a:t>
            </a:r>
          </a:p>
          <a:p>
            <a:r>
              <a:rPr lang="en-US" dirty="0" smtClean="0"/>
              <a:t>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0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The Mystery of </a:t>
            </a:r>
            <a:br>
              <a:rPr lang="en-US" dirty="0" smtClean="0"/>
            </a:br>
            <a:r>
              <a:rPr lang="en-US" dirty="0" smtClean="0"/>
              <a:t>Dark Matter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Centripetal Force</a:t>
            </a:r>
            <a:endParaRPr lang="en-US" dirty="0"/>
          </a:p>
        </p:txBody>
      </p:sp>
      <p:pic>
        <p:nvPicPr>
          <p:cNvPr id="4" name="Content Placeholder 3" descr="boyWithSlingsh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1143000"/>
          </a:xfrm>
        </p:spPr>
        <p:txBody>
          <a:bodyPr/>
          <a:lstStyle/>
          <a:p>
            <a:r>
              <a:rPr lang="en-US" dirty="0" smtClean="0"/>
              <a:t>Stars Orbiting a Galaxy</a:t>
            </a:r>
            <a:endParaRPr lang="en-US" dirty="0"/>
          </a:p>
        </p:txBody>
      </p:sp>
      <p:pic>
        <p:nvPicPr>
          <p:cNvPr id="4" name="Content Placeholder 3" descr="m33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84" r="-2038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404554" y="6183668"/>
            <a:ext cx="6378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Gravity provides the centripetal force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Velocity with Doppler Shift of Starlight</a:t>
            </a:r>
            <a:endParaRPr lang="en-US" dirty="0"/>
          </a:p>
        </p:txBody>
      </p:sp>
      <p:pic>
        <p:nvPicPr>
          <p:cNvPr id="4" name="Content Placeholder 3" descr="doppler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9527" r="-3952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Galactic Rotation Curve</a:t>
            </a:r>
            <a:endParaRPr lang="en-US" dirty="0"/>
          </a:p>
        </p:txBody>
      </p:sp>
      <p:pic>
        <p:nvPicPr>
          <p:cNvPr id="4" name="Content Placeholder 3" descr="galaxyWithCurve.bmp"/>
          <p:cNvPicPr>
            <a:picLocks noGrp="1" noChangeAspect="1"/>
          </p:cNvPicPr>
          <p:nvPr>
            <p:ph idx="1"/>
          </p:nvPr>
        </p:nvPicPr>
        <p:blipFill>
          <a:blip r:embed="rId2"/>
          <a:srcRect l="-17804" r="-17804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1560" y="6237112"/>
            <a:ext cx="84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Stars’ orbit speed too high </a:t>
            </a:r>
            <a:r>
              <a:rPr lang="en-US" sz="2800" dirty="0" err="1" smtClean="0">
                <a:sym typeface="Wingdings"/>
              </a:rPr>
              <a:t></a:t>
            </a:r>
            <a:r>
              <a:rPr lang="en-US" sz="2800" dirty="0" smtClean="0">
                <a:sym typeface="Wingdings"/>
              </a:rPr>
              <a:t> too much centripetal force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924805"/>
          </a:xfrm>
        </p:spPr>
        <p:txBody>
          <a:bodyPr/>
          <a:lstStyle/>
          <a:p>
            <a:r>
              <a:rPr lang="en-US" dirty="0" smtClean="0"/>
              <a:t>Collision of Galaxy Clusters</a:t>
            </a:r>
            <a:endParaRPr lang="en-US" dirty="0"/>
          </a:p>
        </p:txBody>
      </p:sp>
      <p:pic>
        <p:nvPicPr>
          <p:cNvPr id="4" name="Content Placeholder 3" descr="bulletcluster_comp_f204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701" r="-15701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60778" y="5870226"/>
            <a:ext cx="756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Luminous Matter (emitting X-rays) separated from total Mass </a:t>
            </a:r>
            <a:r>
              <a:rPr lang="en-US" sz="2800" dirty="0" err="1" smtClean="0">
                <a:sym typeface="Wingdings"/>
              </a:rPr>
              <a:t>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>
                <a:solidFill>
                  <a:srgbClr val="008000"/>
                </a:solidFill>
                <a:sym typeface="Wingdings"/>
              </a:rPr>
              <a:t>confirms Dark Matter hypothesis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6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640"/>
            <a:ext cx="890411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Dawn of a New Age of Exploration into Nature                  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89" y="1792107"/>
            <a:ext cx="9031111" cy="5588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The Higgs is </a:t>
            </a:r>
            <a:r>
              <a:rPr lang="en-US" i="1" dirty="0" smtClean="0"/>
              <a:t>unlike any other </a:t>
            </a:r>
            <a:r>
              <a:rPr lang="en-US" dirty="0" smtClean="0"/>
              <a:t>fundamental state of nature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It is not matter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It is not a force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The Higgs field </a:t>
            </a:r>
            <a:r>
              <a:rPr lang="en-US" dirty="0">
                <a:solidFill>
                  <a:schemeClr val="accent2"/>
                </a:solidFill>
              </a:rPr>
              <a:t>is a completely new kind of “stuff</a:t>
            </a:r>
            <a:r>
              <a:rPr lang="en-US" dirty="0" smtClean="0">
                <a:solidFill>
                  <a:schemeClr val="accent2"/>
                </a:solidFill>
              </a:rPr>
              <a:t>”, observed for the first time ever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1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4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1999" y="1622778"/>
            <a:ext cx="7676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But Dark Matter cannot radiate energy so remains a huge cloud </a:t>
            </a:r>
            <a:endParaRPr lang="en-US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0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ulated Evolution of Milky Way Dark Matter Hal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72" y="4372"/>
            <a:ext cx="9121228" cy="6841522"/>
          </a:xfrm>
        </p:spPr>
      </p:pic>
    </p:spTree>
    <p:extLst>
      <p:ext uri="{BB962C8B-B14F-4D97-AF65-F5344CB8AC3E}">
        <p14:creationId xmlns:p14="http://schemas.microsoft.com/office/powerpoint/2010/main" val="18058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368773"/>
            <a:ext cx="9702390" cy="5335941"/>
          </a:xfrm>
        </p:spPr>
      </p:pic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Anisotropy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64441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0.001% variation with direction in sky, measured by COBE satellite 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109220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Anisotropy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Anisotropy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Origin of Galaxies Requires Dark Matter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/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Origin of Galaxies Requires Dark Matter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</p:spTree>
    <p:extLst>
      <p:ext uri="{BB962C8B-B14F-4D97-AF65-F5344CB8AC3E}">
        <p14:creationId xmlns:p14="http://schemas.microsoft.com/office/powerpoint/2010/main" val="82257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Feynman Diagram depicting Production of Dark Matter Particles at proton collider</a:t>
            </a:r>
            <a:endParaRPr lang="en-US" sz="3200" dirty="0"/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9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Feynman Diagram depicting Production of Dark Matter Particles at proton collider</a:t>
            </a:r>
            <a:endParaRPr lang="en-US" sz="3200" dirty="0"/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6959600" y="1833035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5469468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Dark Matter Particle Production at LHC</a:t>
            </a:r>
            <a:endParaRPr lang="en-US" dirty="0"/>
          </a:p>
        </p:txBody>
      </p:sp>
      <p:pic>
        <p:nvPicPr>
          <p:cNvPr id="4" name="Content Placeholder 3" descr="susyEventATLA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05" r="-4540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910695"/>
          </a:xfrm>
        </p:spPr>
        <p:txBody>
          <a:bodyPr/>
          <a:lstStyle/>
          <a:p>
            <a:r>
              <a:rPr lang="en-US" dirty="0" smtClean="0"/>
              <a:t>Dark Matter Particles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4110"/>
            <a:ext cx="9115778" cy="5573889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ridge between cosmology, astrophysics and particle physics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/>
              <a:t>S</a:t>
            </a:r>
            <a:r>
              <a:rPr lang="en-US" dirty="0" err="1" smtClean="0"/>
              <a:t>upersymmetry</a:t>
            </a:r>
            <a:r>
              <a:rPr lang="en-US" dirty="0" smtClean="0"/>
              <a:t>” theory predicts dark matter particles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Supersymmetry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/>
              <a:t> quantum properties of space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dawn of a “new quantum mechanics”</a:t>
            </a:r>
            <a:endParaRPr lang="en-US" dirty="0" smtClean="0">
              <a:solidFill>
                <a:srgbClr val="008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And yet more open questions remain…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3640"/>
            <a:ext cx="8229600" cy="56943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Could the Higgs condensation process and the excess of matter-over-antimatter creation be related?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Could we discover these mechanisms at a higher energy particle collider?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 Is such a collider technically feasible? 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Could the next big collider discover </a:t>
            </a:r>
            <a:r>
              <a:rPr lang="en-US" dirty="0" err="1" smtClean="0">
                <a:solidFill>
                  <a:schemeClr val="accent2"/>
                </a:solidFill>
              </a:rPr>
              <a:t>Supersymmetry</a:t>
            </a:r>
            <a:r>
              <a:rPr lang="en-US" dirty="0" smtClean="0">
                <a:solidFill>
                  <a:schemeClr val="accent2"/>
                </a:solidFill>
              </a:rPr>
              <a:t> and Dark Matter particles?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YES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4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3508"/>
            <a:ext cx="8229600" cy="1143000"/>
          </a:xfrm>
        </p:spPr>
        <p:txBody>
          <a:bodyPr/>
          <a:lstStyle/>
          <a:p>
            <a:r>
              <a:rPr lang="en-US" dirty="0" smtClean="0"/>
              <a:t>How does a proton collider work?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a particle accelerator work?</a:t>
            </a:r>
            <a:endParaRPr lang="en-US" dirty="0"/>
          </a:p>
        </p:txBody>
      </p:sp>
      <p:pic>
        <p:nvPicPr>
          <p:cNvPr id="4" name="Content Placeholder 3" descr="synchrotron-schemati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6945" r="-694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below Geneva, Switzerland</a:t>
            </a:r>
            <a:endParaRPr lang="en-US" dirty="0"/>
          </a:p>
        </p:txBody>
      </p:sp>
      <p:pic>
        <p:nvPicPr>
          <p:cNvPr id="4" name="Content Placeholder 3" descr="lhcLayo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414" r="-23414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 smtClean="0"/>
              <a:t>LHC Accelerator in Tunnel</a:t>
            </a:r>
            <a:endParaRPr lang="en-US" dirty="0"/>
          </a:p>
        </p:txBody>
      </p:sp>
      <p:pic>
        <p:nvPicPr>
          <p:cNvPr id="8" name="Content Placeholder 7" descr="lhc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63" r="-12263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47981" y="6293556"/>
            <a:ext cx="922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Vacuum in the </a:t>
            </a:r>
            <a:r>
              <a:rPr lang="en-US" sz="2800" dirty="0" err="1" smtClean="0"/>
              <a:t>beampipe</a:t>
            </a:r>
            <a:r>
              <a:rPr lang="en-US" sz="2800" dirty="0" smtClean="0"/>
              <a:t> is better than vacuum in outer space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9965</TotalTime>
  <Words>2871</Words>
  <Application>Microsoft Macintosh PowerPoint</Application>
  <PresentationFormat>On-screen Show (4:3)</PresentationFormat>
  <Paragraphs>450</Paragraphs>
  <Slides>137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39" baseType="lpstr">
      <vt:lpstr>Office Theme</vt:lpstr>
      <vt:lpstr>Bitmap Image</vt:lpstr>
      <vt:lpstr>Beyond the Higgs boson – the Origin of Matter, Dark Matter and the Collider after LHC</vt:lpstr>
      <vt:lpstr>PowerPoint Presentation</vt:lpstr>
      <vt:lpstr>Alternate title of my talk:</vt:lpstr>
      <vt:lpstr>PowerPoint Presentation</vt:lpstr>
      <vt:lpstr>PowerPoint Presentation</vt:lpstr>
      <vt:lpstr>PowerPoint Presentation</vt:lpstr>
      <vt:lpstr>Why have we been hunting for the Higgs for more than half a century?                    </vt:lpstr>
      <vt:lpstr>Dawn of a New Age of Exploration into Nature                    </vt:lpstr>
      <vt:lpstr>20th Century Built on Quantum Mechanics</vt:lpstr>
      <vt:lpstr>PowerPoint Presentation</vt:lpstr>
      <vt:lpstr>Founders of 20th Century Physics</vt:lpstr>
      <vt:lpstr>Foundations of 20th Century Physics</vt:lpstr>
      <vt:lpstr>Pauli, Heisenberg and Fermi</vt:lpstr>
      <vt:lpstr>Isaac Newton</vt:lpstr>
      <vt:lpstr>Albert Einstein</vt:lpstr>
      <vt:lpstr>Gravitational Wave from Black Holes Inspiral</vt:lpstr>
      <vt:lpstr>Gravitational Wave Detection</vt:lpstr>
      <vt:lpstr>Founders of 20th Century Physics</vt:lpstr>
      <vt:lpstr>Founders of 20th Century Physics</vt:lpstr>
      <vt:lpstr>Einstein’s Equal?</vt:lpstr>
      <vt:lpstr>Paul Dirac with Family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Dirac’s Theory of Matter Particles (Fermions)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Success and Problem of Force Theory </vt:lpstr>
      <vt:lpstr>Scorecard</vt:lpstr>
      <vt:lpstr>Dirac Encore - handed Fermions </vt:lpstr>
      <vt:lpstr>Mirror Images Behave Differently </vt:lpstr>
      <vt:lpstr>“Massive” Problem </vt:lpstr>
      <vt:lpstr>Solution to the Problem of Mass </vt:lpstr>
      <vt:lpstr>The “Sticky” Higgs Field</vt:lpstr>
      <vt:lpstr>Implications of Higgs Discovery</vt:lpstr>
      <vt:lpstr>Light versus Heavy Particles –  like moving through water</vt:lpstr>
      <vt:lpstr>Detecting the Higgs</vt:lpstr>
      <vt:lpstr>How can we confirm the existence of the Higgs? </vt:lpstr>
      <vt:lpstr>How can we confirm the existence of the Higgs? </vt:lpstr>
      <vt:lpstr>How to Create the Higgs Boson</vt:lpstr>
      <vt:lpstr>Evidence of Higgs Boson Production</vt:lpstr>
      <vt:lpstr>Observation of Higgs Boson Production</vt:lpstr>
      <vt:lpstr>Observation of Higgs Boson Production</vt:lpstr>
      <vt:lpstr>Higgs Boson Production and Detection at CMS</vt:lpstr>
      <vt:lpstr>Higgs Discovery Implications</vt:lpstr>
      <vt:lpstr>Why aren’t we satisfied?</vt:lpstr>
      <vt:lpstr>The Mystery of  AntiMatter</vt:lpstr>
      <vt:lpstr>Dirac…Yet Again</vt:lpstr>
      <vt:lpstr>AntiMatter </vt:lpstr>
      <vt:lpstr>Positron Discovery (Anderson, 1932) </vt:lpstr>
      <vt:lpstr>Anti-Matter Property Measurements </vt:lpstr>
      <vt:lpstr>Positron Emission Tomography </vt:lpstr>
      <vt:lpstr>The Mystery of the Missing  AntiMatter</vt:lpstr>
      <vt:lpstr>Matter-AntiMatter Symmetry </vt:lpstr>
      <vt:lpstr>Antimatter Detector in Space </vt:lpstr>
      <vt:lpstr>Antimatter Detector in Space </vt:lpstr>
      <vt:lpstr>Higgs Condensation </vt:lpstr>
      <vt:lpstr>Matter Excess during Higgs Condensation </vt:lpstr>
      <vt:lpstr>Sakharov Conditions for Matter Excess </vt:lpstr>
      <vt:lpstr>Sakharov Conditions for Matter Excess </vt:lpstr>
      <vt:lpstr>Where we have arrived… </vt:lpstr>
      <vt:lpstr>But still open questions remain… </vt:lpstr>
      <vt:lpstr>And still more open questions remain… </vt:lpstr>
      <vt:lpstr>The Mystery of  Dark Matter</vt:lpstr>
      <vt:lpstr>Centripetal Force</vt:lpstr>
      <vt:lpstr>Stars Orbiting a Galaxy</vt:lpstr>
      <vt:lpstr>Measuring Velocity with Doppler Shift of Starlight</vt:lpstr>
      <vt:lpstr>Galactic Rotation Curve</vt:lpstr>
      <vt:lpstr>Collision of Galaxy Clusters</vt:lpstr>
      <vt:lpstr>Halo of Invisible Dark Matter around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Anisotropy</vt:lpstr>
      <vt:lpstr>Cosmic Microwave Background Anisotropy</vt:lpstr>
      <vt:lpstr>Cosmic Microwave Background Anisotropy</vt:lpstr>
      <vt:lpstr>Origin of Galaxies Requires Dark Matter</vt:lpstr>
      <vt:lpstr>Origin of Galaxies Requires Dark Matter</vt:lpstr>
      <vt:lpstr>Feynman Diagram depicting Production of Dark Matter Particles at proton collider</vt:lpstr>
      <vt:lpstr>Feynman Diagram depicting Production of Dark Matter Particles at proton collider</vt:lpstr>
      <vt:lpstr>Simulated Dark Matter Particle Production at LHC</vt:lpstr>
      <vt:lpstr>Dark Matter Particles </vt:lpstr>
      <vt:lpstr>And yet more open questions remain… </vt:lpstr>
      <vt:lpstr>How does a proton collider work?</vt:lpstr>
      <vt:lpstr>How does a particle accelerator work?</vt:lpstr>
      <vt:lpstr>LHC below Geneva, Switzerland</vt:lpstr>
      <vt:lpstr>LHC Accelerator in Tunnel</vt:lpstr>
      <vt:lpstr>LHC Superconducting Magnet </vt:lpstr>
      <vt:lpstr>LHC Superconducting Magnet </vt:lpstr>
      <vt:lpstr>The Collider after LHC </vt:lpstr>
      <vt:lpstr>50-90 KM Collider in China </vt:lpstr>
      <vt:lpstr>European Proposal: 100 KM at Geneva</vt:lpstr>
      <vt:lpstr>European Proposal: 100 KM at Geneva</vt:lpstr>
      <vt:lpstr>American Proposal: 233 KM outside Chicago</vt:lpstr>
      <vt:lpstr>Key Technology Requirement</vt:lpstr>
      <vt:lpstr>Magnetic Levitation Train</vt:lpstr>
      <vt:lpstr>Conclusion </vt:lpstr>
      <vt:lpstr>Next Step after LHC</vt:lpstr>
      <vt:lpstr>Thank You!</vt:lpstr>
      <vt:lpstr>Problems with Higgs Theory and  Supersymmetry to the Rescue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 Holes at the LHC  The Possibility and the Myth</vt:lpstr>
      <vt:lpstr>PowerPoint Presentation</vt:lpstr>
      <vt:lpstr>Matter and Energy Curves Space</vt:lpstr>
      <vt:lpstr>Einstein’s Attempt to Unify Electromagnetism and Gravity</vt:lpstr>
      <vt:lpstr>The problem with gravity</vt:lpstr>
      <vt:lpstr>Curled-up Extra Dimensions of Space</vt:lpstr>
      <vt:lpstr>Newton’s Law</vt:lpstr>
      <vt:lpstr>PowerPoint Presentation</vt:lpstr>
      <vt:lpstr>Microscopic Black Holes at LHC</vt:lpstr>
      <vt:lpstr>Microscopic Black Holes</vt:lpstr>
      <vt:lpstr>Black Hole Evaporation</vt:lpstr>
      <vt:lpstr>Black Holes at LHC</vt:lpstr>
      <vt:lpstr>Thank You!</vt:lpstr>
      <vt:lpstr>LHC Superconducting Magnet </vt:lpstr>
      <vt:lpstr>Particle Detector Design</vt:lpstr>
      <vt:lpstr>LHC Particle Detector – CMS Experiment</vt:lpstr>
      <vt:lpstr>CMS (Compact Muon Solenoid) Experiment</vt:lpstr>
      <vt:lpstr>Physicists in the Control Room</vt:lpstr>
      <vt:lpstr>Why LHC Works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119</cp:revision>
  <cp:lastPrinted>2016-02-12T17:34:37Z</cp:lastPrinted>
  <dcterms:created xsi:type="dcterms:W3CDTF">2013-04-01T13:45:51Z</dcterms:created>
  <dcterms:modified xsi:type="dcterms:W3CDTF">2016-02-17T14:52:29Z</dcterms:modified>
</cp:coreProperties>
</file>