
<file path=[Content_Types].xml><?xml version="1.0" encoding="utf-8"?>
<Types xmlns="http://schemas.openxmlformats.org/package/2006/content-types">
  <Override PartName="/ppt/slideLayouts/slideLayout6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69.xml" ContentType="application/vnd.openxmlformats-officedocument.presentationml.slide+xml"/>
  <Override PartName="/ppt/slides/slide14.xml" ContentType="application/vnd.openxmlformats-officedocument.presentationml.slide+xml"/>
  <Default Extension="gif" ContentType="image/gif"/>
  <Default Extension="rels" ContentType="application/vnd.openxmlformats-package.relationships+xml"/>
  <Override PartName="/ppt/slides/slide62.xml" ContentType="application/vnd.openxmlformats-officedocument.presentationml.slide+xml"/>
  <Override PartName="/ppt/slides/slide78.xml" ContentType="application/vnd.openxmlformats-officedocument.presentationml.slide+xml"/>
  <Override PartName="/ppt/embeddings/oleObject1.bin" ContentType="application/vnd.openxmlformats-officedocument.oleObject"/>
  <Default Extension="xml" ContentType="application/xml"/>
  <Override PartName="/ppt/slides/slide45.xml" ContentType="application/vnd.openxmlformats-officedocument.presentationml.slide+xml"/>
  <Override PartName="/ppt/tableStyles.xml" ContentType="application/vnd.openxmlformats-officedocument.presentationml.tableStyles+xml"/>
  <Override PartName="/ppt/slides/slide28.xml" ContentType="application/vnd.openxmlformats-officedocument.presentationml.slide+xml"/>
  <Override PartName="/ppt/slides/slide54.xml" ContentType="application/vnd.openxmlformats-officedocument.presentationml.slide+xml"/>
  <Override PartName="/ppt/slides/slide21.xml" ContentType="application/vnd.openxmlformats-officedocument.presentationml.slide+xml"/>
  <Override PartName="/ppt/slides/slide37.xml" ContentType="application/vnd.openxmlformats-officedocument.presentationml.slide+xml"/>
  <Override PartName="/ppt/slides/slide5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30.xml" ContentType="application/vnd.openxmlformats-officedocument.presentationml.slide+xml"/>
  <Override PartName="/ppt/slides/slide85.xml" ContentType="application/vnd.openxmlformats-officedocument.presentationml.slide+xml"/>
  <Override PartName="/ppt/slides/slide68.xml" ContentType="application/vnd.openxmlformats-officedocument.presentationml.slide+xml"/>
  <Override PartName="/ppt/slides/slide13.xml" ContentType="application/vnd.openxmlformats-officedocument.presentationml.slide+xml"/>
  <Override PartName="/ppt/slideMasters/slideMaster1.xml" ContentType="application/vnd.openxmlformats-officedocument.presentationml.slideMaster+xml"/>
  <Override PartName="/docProps/core.xml" ContentType="application/vnd.openxmlformats-package.core-properties+xml"/>
  <Override PartName="/ppt/slides/slide61.xml" ContentType="application/vnd.openxmlformats-officedocument.presentationml.slide+xml"/>
  <Override PartName="/ppt/slides/slide77.xml" ContentType="application/vnd.openxmlformats-officedocument.presentationml.slide+xml"/>
  <Override PartName="/ppt/slides/slide44.xml" ContentType="application/vnd.openxmlformats-officedocument.presentationml.slide+xml"/>
  <Override PartName="/ppt/slides/slide27.xml" ContentType="application/vnd.openxmlformats-officedocument.presentationml.slide+xml"/>
  <Override PartName="/ppt/slides/slide53.xml" ContentType="application/vnd.openxmlformats-officedocument.presentationml.slide+xml"/>
  <Default Extension="vml" ContentType="application/vnd.openxmlformats-officedocument.vmlDrawing"/>
  <Override PartName="/ppt/slides/slide20.xml" ContentType="application/vnd.openxmlformats-officedocument.presentationml.slide+xml"/>
  <Override PartName="/ppt/slides/slide36.xml" ContentType="application/vnd.openxmlformats-officedocument.presentationml.slide+xml"/>
  <Override PartName="/ppt/slides/slide4.xml" ContentType="application/vnd.openxmlformats-officedocument.presentationml.slide+xml"/>
  <Override PartName="/ppt/slides/slide19.xml" ContentType="application/vnd.openxmlformats-officedocument.presentationml.slide+xml"/>
  <Override PartName="/ppt/slides/slide84.xml" ContentType="application/vnd.openxmlformats-officedocument.presentationml.slide+xml"/>
  <Override PartName="/ppt/slideLayouts/slideLayout4.xml" ContentType="application/vnd.openxmlformats-officedocument.presentationml.slideLayout+xml"/>
  <Default Extension="png" ContentType="image/png"/>
  <Override PartName="/ppt/slides/slide67.xml" ContentType="application/vnd.openxmlformats-officedocument.presentationml.slide+xml"/>
  <Override PartName="/ppt/slides/slide12.xml" ContentType="application/vnd.openxmlformats-officedocument.presentationml.slide+xml"/>
  <Override PartName="/ppt/slides/slide60.xml" ContentType="application/vnd.openxmlformats-officedocument.presentationml.slide+xml"/>
  <Override PartName="/ppt/slides/slide76.xml" ContentType="application/vnd.openxmlformats-officedocument.presentationml.slide+xml"/>
  <Override PartName="/ppt/presProps.xml" ContentType="application/vnd.openxmlformats-officedocument.presentationml.presProps+xml"/>
  <Override PartName="/ppt/slides/slide43.xml" ContentType="application/vnd.openxmlformats-officedocument.presentationml.slide+xml"/>
  <Override PartName="/ppt/slides/slide59.xml" ContentType="application/vnd.openxmlformats-officedocument.presentationml.slide+xml"/>
  <Override PartName="/ppt/slides/slide26.xml" ContentType="application/vnd.openxmlformats-officedocument.presentationml.slide+xml"/>
  <Override PartName="/ppt/slides/slide52.xml" ContentType="application/vnd.openxmlformats-officedocument.presentationml.slide+xml"/>
  <Override PartName="/ppt/slides/slide35.xml" ContentType="application/vnd.openxmlformats-officedocument.presentationml.slide+xml"/>
  <Override PartName="/ppt/slides/slide3.xml" ContentType="application/vnd.openxmlformats-officedocument.presentationml.slide+xml"/>
  <Override PartName="/ppt/slides/slide18.xml" ContentType="application/vnd.openxmlformats-officedocument.presentationml.slide+xml"/>
  <Override PartName="/ppt/slides/slide83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66.xml" ContentType="application/vnd.openxmlformats-officedocument.presentationml.slide+xml"/>
  <Override PartName="/ppt/slides/slide11.xml" ContentType="application/vnd.openxmlformats-officedocument.presentationml.slide+xml"/>
  <Override PartName="/ppt/slides/slide49.xml" ContentType="application/vnd.openxmlformats-officedocument.presentationml.slide+xml"/>
  <Override PartName="/ppt/slides/slide75.xml" ContentType="application/vnd.openxmlformats-officedocument.presentationml.slide+xml"/>
  <Override PartName="/ppt/slides/slide42.xml" ContentType="application/vnd.openxmlformats-officedocument.presentationml.slide+xml"/>
  <Override PartName="/ppt/slides/slide58.xml" ContentType="application/vnd.openxmlformats-officedocument.presentationml.slide+xml"/>
  <Override PartName="/ppt/slides/slide25.xml" ContentType="application/vnd.openxmlformats-officedocument.presentationml.slide+xml"/>
  <Override PartName="/ppt/slides/slide51.xml" ContentType="application/vnd.openxmlformats-officedocument.presentationml.slide+xml"/>
  <Override PartName="/ppt/slides/slide9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34.xml" ContentType="application/vnd.openxmlformats-officedocument.presentationml.slide+xml"/>
  <Override PartName="/ppt/slides/slide2.xml" ContentType="application/vnd.openxmlformats-officedocument.presentationml.slide+xml"/>
  <Override PartName="/ppt/slides/slide17.xml" ContentType="application/vnd.openxmlformats-officedocument.presentationml.slide+xml"/>
  <Override PartName="/ppt/slides/slide82.xml" ContentType="application/vnd.openxmlformats-officedocument.presentationml.slide+xml"/>
  <Override PartName="/ppt/slideLayouts/slideLayout2.xml" ContentType="application/vnd.openxmlformats-officedocument.presentationml.slideLayout+xml"/>
  <Override PartName="/ppt/slides/slide65.xml" ContentType="application/vnd.openxmlformats-officedocument.presentationml.slide+xml"/>
  <Override PartName="/ppt/slides/slide10.xml" ContentType="application/vnd.openxmlformats-officedocument.presentationml.slide+xml"/>
  <Override PartName="/docProps/app.xml" ContentType="application/vnd.openxmlformats-officedocument.extended-properties+xml"/>
  <Override PartName="/ppt/slides/slide48.xml" ContentType="application/vnd.openxmlformats-officedocument.presentationml.slide+xml"/>
  <Override PartName="/ppt/slides/slide74.xml" ContentType="application/vnd.openxmlformats-officedocument.presentationml.slide+xml"/>
  <Override PartName="/ppt/slides/slide41.xml" ContentType="application/vnd.openxmlformats-officedocument.presentationml.slide+xml"/>
  <Override PartName="/ppt/slides/slide57.xml" ContentType="application/vnd.openxmlformats-officedocument.presentationml.slide+xml"/>
  <Override PartName="/ppt/slides/slide24.xml" ContentType="application/vnd.openxmlformats-officedocument.presentationml.slide+xml"/>
  <Override PartName="/ppt/slideLayouts/slideLayout12.xml" ContentType="application/vnd.openxmlformats-officedocument.presentationml.slideLayout+xml"/>
  <Override PartName="/ppt/slides/slide50.xml" ContentType="application/vnd.openxmlformats-officedocument.presentationml.slide+xml"/>
  <Override PartName="/ppt/slides/slide8.xml" ContentType="application/vnd.openxmlformats-officedocument.presentationml.slide+xml"/>
  <Override PartName="/ppt/slideLayouts/slideLayout8.xml" ContentType="application/vnd.openxmlformats-officedocument.presentationml.slideLayout+xml"/>
  <Override PartName="/ppt/slides/slide33.xml" ContentType="application/vnd.openxmlformats-officedocument.presentationml.slide+xml"/>
  <Override PartName="/ppt/slides/slide1.xml" ContentType="application/vnd.openxmlformats-officedocument.presentationml.slide+xml"/>
  <Override PartName="/ppt/slides/slide16.xml" ContentType="application/vnd.openxmlformats-officedocument.presentationml.slide+xml"/>
  <Override PartName="/ppt/slides/slide81.xml" ContentType="application/vnd.openxmlformats-officedocument.presentationml.slide+xml"/>
  <Override PartName="/ppt/slideLayouts/slideLayout1.xml" ContentType="application/vnd.openxmlformats-officedocument.presentationml.slideLayout+xml"/>
  <Override PartName="/ppt/viewProps.xml" ContentType="application/vnd.openxmlformats-officedocument.presentationml.viewProps+xml"/>
  <Override PartName="/ppt/slides/slide64.xml" ContentType="application/vnd.openxmlformats-officedocument.presentationml.slide+xml"/>
  <Default Extension="jpeg" ContentType="image/jpeg"/>
  <Override PartName="/ppt/slides/slide47.xml" ContentType="application/vnd.openxmlformats-officedocument.presentationml.slide+xml"/>
  <Override PartName="/ppt/slides/slide73.xml" ContentType="application/vnd.openxmlformats-officedocument.presentationml.slide+xml"/>
  <Override PartName="/ppt/slides/slide40.xml" ContentType="application/vnd.openxmlformats-officedocument.presentationml.slide+xml"/>
  <Override PartName="/ppt/slides/slide56.xml" ContentType="application/vnd.openxmlformats-officedocument.presentationml.slide+xml"/>
  <Override PartName="/ppt/slides/slide23.xml" ContentType="application/vnd.openxmlformats-officedocument.presentationml.slide+xml"/>
  <Override PartName="/ppt/slides/slide39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71.xml" ContentType="application/vnd.openxmlformats-officedocument.presentationml.slide+xml"/>
  <Override PartName="/ppt/slides/slide32.xml" ContentType="application/vnd.openxmlformats-officedocument.presentationml.slide+xml"/>
  <Override PartName="/ppt/slides/slide87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15.xml" ContentType="application/vnd.openxmlformats-officedocument.presentationml.slide+xml"/>
  <Override PartName="/ppt/slides/slide80.xml" ContentType="application/vnd.openxmlformats-officedocument.presentationml.slide+xml"/>
  <Override PartName="/ppt/slides/slide63.xml" ContentType="application/vnd.openxmlformats-officedocument.presentationml.slide+xml"/>
  <Override PartName="/ppt/slides/slide79.xml" ContentType="application/vnd.openxmlformats-officedocument.presentationml.slide+xml"/>
  <Override PartName="/ppt/slides/slide46.xml" ContentType="application/vnd.openxmlformats-officedocument.presentationml.slide+xml"/>
  <Override PartName="/ppt/slides/slide72.xml" ContentType="application/vnd.openxmlformats-officedocument.presentationml.slide+xml"/>
  <Override PartName="/ppt/slides/slide29.xml" ContentType="application/vnd.openxmlformats-officedocument.presentationml.slide+xml"/>
  <Override PartName="/ppt/slides/slide55.xml" ContentType="application/vnd.openxmlformats-officedocument.presentationml.slide+xml"/>
  <Override PartName="/ppt/theme/theme1.xml" ContentType="application/vnd.openxmlformats-officedocument.theme+xml"/>
  <Override PartName="/ppt/slides/slide22.xml" ContentType="application/vnd.openxmlformats-officedocument.presentationml.slide+xml"/>
  <Override PartName="/ppt/slides/slide38.xml" ContentType="application/vnd.openxmlformats-officedocument.presentationml.slide+xml"/>
  <Override PartName="/ppt/presentation.xml" ContentType="application/vnd.openxmlformats-officedocument.presentationml.presentation.main+xml"/>
  <Override PartName="/ppt/slides/slide6.xml" ContentType="application/vnd.openxmlformats-officedocument.presentationml.slide+xml"/>
  <Default Extension="bin" ContentType="application/vnd.openxmlformats-officedocument.presentationml.printerSettings"/>
  <Override PartName="/ppt/slides/slide70.xml" ContentType="application/vnd.openxmlformats-officedocument.presentationml.slide+xml"/>
  <Override PartName="/ppt/slides/slide31.xml" ContentType="application/vnd.openxmlformats-officedocument.presentationml.slide+xml"/>
  <Override PartName="/ppt/slides/slide86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774" r:id="rId1"/>
  </p:sldMasterIdLst>
  <p:sldIdLst>
    <p:sldId id="256" r:id="rId2"/>
    <p:sldId id="422" r:id="rId3"/>
    <p:sldId id="423" r:id="rId4"/>
    <p:sldId id="424" r:id="rId5"/>
    <p:sldId id="348" r:id="rId6"/>
    <p:sldId id="264" r:id="rId7"/>
    <p:sldId id="349" r:id="rId8"/>
    <p:sldId id="342" r:id="rId9"/>
    <p:sldId id="350" r:id="rId10"/>
    <p:sldId id="351" r:id="rId11"/>
    <p:sldId id="335" r:id="rId12"/>
    <p:sldId id="265" r:id="rId13"/>
    <p:sldId id="266" r:id="rId14"/>
    <p:sldId id="259" r:id="rId15"/>
    <p:sldId id="268" r:id="rId16"/>
    <p:sldId id="269" r:id="rId17"/>
    <p:sldId id="353" r:id="rId18"/>
    <p:sldId id="267" r:id="rId19"/>
    <p:sldId id="271" r:id="rId20"/>
    <p:sldId id="272" r:id="rId21"/>
    <p:sldId id="260" r:id="rId22"/>
    <p:sldId id="273" r:id="rId23"/>
    <p:sldId id="352" r:id="rId24"/>
    <p:sldId id="345" r:id="rId25"/>
    <p:sldId id="346" r:id="rId26"/>
    <p:sldId id="347" r:id="rId27"/>
    <p:sldId id="274" r:id="rId28"/>
    <p:sldId id="275" r:id="rId29"/>
    <p:sldId id="442" r:id="rId30"/>
    <p:sldId id="276" r:id="rId31"/>
    <p:sldId id="354" r:id="rId32"/>
    <p:sldId id="443" r:id="rId33"/>
    <p:sldId id="355" r:id="rId34"/>
    <p:sldId id="441" r:id="rId35"/>
    <p:sldId id="277" r:id="rId36"/>
    <p:sldId id="278" r:id="rId37"/>
    <p:sldId id="447" r:id="rId38"/>
    <p:sldId id="445" r:id="rId39"/>
    <p:sldId id="448" r:id="rId40"/>
    <p:sldId id="449" r:id="rId41"/>
    <p:sldId id="450" r:id="rId42"/>
    <p:sldId id="446" r:id="rId43"/>
    <p:sldId id="444" r:id="rId44"/>
    <p:sldId id="279" r:id="rId45"/>
    <p:sldId id="280" r:id="rId46"/>
    <p:sldId id="281" r:id="rId47"/>
    <p:sldId id="282" r:id="rId48"/>
    <p:sldId id="286" r:id="rId49"/>
    <p:sldId id="284" r:id="rId50"/>
    <p:sldId id="309" r:id="rId51"/>
    <p:sldId id="287" r:id="rId52"/>
    <p:sldId id="325" r:id="rId53"/>
    <p:sldId id="285" r:id="rId54"/>
    <p:sldId id="336" r:id="rId55"/>
    <p:sldId id="392" r:id="rId56"/>
    <p:sldId id="393" r:id="rId57"/>
    <p:sldId id="394" r:id="rId58"/>
    <p:sldId id="395" r:id="rId59"/>
    <p:sldId id="396" r:id="rId60"/>
    <p:sldId id="397" r:id="rId61"/>
    <p:sldId id="398" r:id="rId62"/>
    <p:sldId id="399" r:id="rId63"/>
    <p:sldId id="400" r:id="rId64"/>
    <p:sldId id="401" r:id="rId65"/>
    <p:sldId id="402" r:id="rId66"/>
    <p:sldId id="403" r:id="rId67"/>
    <p:sldId id="404" r:id="rId68"/>
    <p:sldId id="405" r:id="rId69"/>
    <p:sldId id="406" r:id="rId70"/>
    <p:sldId id="407" r:id="rId71"/>
    <p:sldId id="408" r:id="rId72"/>
    <p:sldId id="409" r:id="rId73"/>
    <p:sldId id="410" r:id="rId74"/>
    <p:sldId id="411" r:id="rId75"/>
    <p:sldId id="412" r:id="rId76"/>
    <p:sldId id="413" r:id="rId77"/>
    <p:sldId id="414" r:id="rId78"/>
    <p:sldId id="415" r:id="rId79"/>
    <p:sldId id="416" r:id="rId80"/>
    <p:sldId id="417" r:id="rId81"/>
    <p:sldId id="418" r:id="rId82"/>
    <p:sldId id="419" r:id="rId83"/>
    <p:sldId id="451" r:id="rId84"/>
    <p:sldId id="420" r:id="rId85"/>
    <p:sldId id="341" r:id="rId86"/>
    <p:sldId id="356" r:id="rId87"/>
    <p:sldId id="357" r:id="rId8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13397" autoAdjust="0"/>
    <p:restoredTop sz="94660"/>
  </p:normalViewPr>
  <p:slideViewPr>
    <p:cSldViewPr snapToGrid="0" snapToObjects="1">
      <p:cViewPr>
        <p:scale>
          <a:sx n="90" d="100"/>
          <a:sy n="90" d="100"/>
        </p:scale>
        <p:origin x="-1520" y="-5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28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90" Type="http://schemas.openxmlformats.org/officeDocument/2006/relationships/presProps" Target="presProps.xml"/><Relationship Id="rId91" Type="http://schemas.openxmlformats.org/officeDocument/2006/relationships/viewProps" Target="viewProps.xml"/><Relationship Id="rId92" Type="http://schemas.openxmlformats.org/officeDocument/2006/relationships/theme" Target="theme/theme1.xml"/><Relationship Id="rId93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slide" Target="slides/slide85.xml"/><Relationship Id="rId87" Type="http://schemas.openxmlformats.org/officeDocument/2006/relationships/slide" Target="slides/slide86.xml"/><Relationship Id="rId88" Type="http://schemas.openxmlformats.org/officeDocument/2006/relationships/slide" Target="slides/slide87.xml"/><Relationship Id="rId89" Type="http://schemas.openxmlformats.org/officeDocument/2006/relationships/printerSettings" Target="printerSettings/printerSettings1.bin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1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BEB6F7-36C7-E74C-8F89-8EF629C0D696}" type="datetimeFigureOut">
              <a:rPr lang="en-US" smtClean="0"/>
              <a:pPr/>
              <a:t>7/6/14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B6B54-366C-C44C-A400-13D1087346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BEB6F7-36C7-E74C-8F89-8EF629C0D696}" type="datetimeFigureOut">
              <a:rPr lang="en-US" smtClean="0"/>
              <a:pPr/>
              <a:t>7/6/14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B6B54-366C-C44C-A400-13D1087346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BEB6F7-36C7-E74C-8F89-8EF629C0D696}" type="datetimeFigureOut">
              <a:rPr lang="en-US" smtClean="0"/>
              <a:pPr/>
              <a:t>7/6/14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B6B54-366C-C44C-A400-13D1087346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95288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228600" y="6400800"/>
            <a:ext cx="1905000" cy="457200"/>
          </a:xfrm>
        </p:spPr>
        <p:txBody>
          <a:bodyPr/>
          <a:lstStyle>
            <a:lvl1pPr>
              <a:defRPr smtClean="0"/>
            </a:lvl1pPr>
          </a:lstStyle>
          <a:p>
            <a:r>
              <a:rPr lang="en-US"/>
              <a:t>27 January 2004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514600" y="6400800"/>
            <a:ext cx="41910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705600" y="6400800"/>
            <a:ext cx="2209800" cy="457200"/>
          </a:xfrm>
        </p:spPr>
        <p:txBody>
          <a:bodyPr/>
          <a:lstStyle>
            <a:lvl1pPr>
              <a:defRPr smtClean="0"/>
            </a:lvl1pPr>
          </a:lstStyle>
          <a:p>
            <a:r>
              <a:rPr lang="en-US"/>
              <a:t>Feng    </a:t>
            </a:r>
            <a:fld id="{74140222-8F75-1F43-AF5C-FFE381E2030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BEB6F7-36C7-E74C-8F89-8EF629C0D696}" type="datetimeFigureOut">
              <a:rPr lang="en-US" smtClean="0"/>
              <a:pPr/>
              <a:t>7/6/14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B6B54-366C-C44C-A400-13D1087346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BEB6F7-36C7-E74C-8F89-8EF629C0D696}" type="datetimeFigureOut">
              <a:rPr lang="en-US" smtClean="0"/>
              <a:pPr/>
              <a:t>7/6/14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77D87C-65A5-496D-87B3-2194CD1739D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BEB6F7-36C7-E74C-8F89-8EF629C0D696}" type="datetimeFigureOut">
              <a:rPr lang="en-US" smtClean="0"/>
              <a:pPr/>
              <a:t>7/6/14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B6B54-366C-C44C-A400-13D1087346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BEB6F7-36C7-E74C-8F89-8EF629C0D696}" type="datetimeFigureOut">
              <a:rPr lang="en-US" smtClean="0"/>
              <a:pPr/>
              <a:t>7/6/14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B6B54-366C-C44C-A400-13D1087346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BEB6F7-36C7-E74C-8F89-8EF629C0D696}" type="datetimeFigureOut">
              <a:rPr lang="en-US" smtClean="0"/>
              <a:pPr/>
              <a:t>7/6/14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B6B54-366C-C44C-A400-13D1087346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BEB6F7-36C7-E74C-8F89-8EF629C0D696}" type="datetimeFigureOut">
              <a:rPr lang="en-US" smtClean="0"/>
              <a:pPr/>
              <a:t>7/6/14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B6B54-366C-C44C-A400-13D1087346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BEB6F7-36C7-E74C-8F89-8EF629C0D696}" type="datetimeFigureOut">
              <a:rPr lang="en-US" smtClean="0"/>
              <a:pPr/>
              <a:t>7/6/14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B6B54-366C-C44C-A400-13D1087346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BEB6F7-36C7-E74C-8F89-8EF629C0D696}" type="datetimeFigureOut">
              <a:rPr lang="en-US" smtClean="0"/>
              <a:pPr/>
              <a:t>7/6/14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B6B54-366C-C44C-A400-13D1087346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BEB6F7-36C7-E74C-8F89-8EF629C0D696}" type="datetimeFigureOut">
              <a:rPr lang="en-US" smtClean="0"/>
              <a:pPr/>
              <a:t>7/6/14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5B6B54-366C-C44C-A400-13D108734641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  <p:sldLayoutId id="2147483779" r:id="rId5"/>
    <p:sldLayoutId id="2147483780" r:id="rId6"/>
    <p:sldLayoutId id="2147483781" r:id="rId7"/>
    <p:sldLayoutId id="2147483782" r:id="rId8"/>
    <p:sldLayoutId id="2147483783" r:id="rId9"/>
    <p:sldLayoutId id="2147483784" r:id="rId10"/>
    <p:sldLayoutId id="2147483785" r:id="rId11"/>
    <p:sldLayoutId id="2147483786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eg"/><Relationship Id="rId3" Type="http://schemas.openxmlformats.org/officeDocument/2006/relationships/image" Target="../media/image10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gi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Relationship Id="rId3" Type="http://schemas.openxmlformats.org/officeDocument/2006/relationships/image" Target="../media/image15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eg"/><Relationship Id="rId3" Type="http://schemas.openxmlformats.org/officeDocument/2006/relationships/image" Target="../media/image21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jpe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jpe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gif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jpe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5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gif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gif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jpe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jpeg"/><Relationship Id="rId3" Type="http://schemas.openxmlformats.org/officeDocument/2006/relationships/image" Target="../media/image49.jpe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jpeg"/><Relationship Id="rId3" Type="http://schemas.openxmlformats.org/officeDocument/2006/relationships/image" Target="../media/image51.jpe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jpe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jpe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gif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6.png"/><Relationship Id="rId3" Type="http://schemas.openxmlformats.org/officeDocument/2006/relationships/image" Target="../media/image57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9.jpeg"/><Relationship Id="rId3" Type="http://schemas.openxmlformats.org/officeDocument/2006/relationships/image" Target="../media/image60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62.jpe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1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3.jpeg"/><Relationship Id="rId3" Type="http://schemas.openxmlformats.org/officeDocument/2006/relationships/image" Target="../media/image62.jpe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.gi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jpe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jpe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7.jpe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8.jpe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9.jpe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0.png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1.jpeg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2.jpe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3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4.jpeg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5.png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6.jpeg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7.png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8.jpeg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openxmlformats.org/officeDocument/2006/relationships/image" Target="../media/image7.jpeg"/><Relationship Id="rId5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anWithLHC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264422"/>
            <a:ext cx="9162322" cy="5617646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1" y="-99113"/>
            <a:ext cx="9143999" cy="1391757"/>
          </a:xfrm>
        </p:spPr>
        <p:txBody>
          <a:bodyPr>
            <a:noAutofit/>
          </a:bodyPr>
          <a:lstStyle/>
          <a:p>
            <a:r>
              <a:rPr lang="en-US" sz="4000" dirty="0" smtClean="0"/>
              <a:t>The Higgs Boson, Dark Matter and all that: </a:t>
            </a:r>
            <a:r>
              <a:rPr lang="en-US" sz="3200" dirty="0" smtClean="0">
                <a:solidFill>
                  <a:srgbClr val="FF6600"/>
                </a:solidFill>
              </a:rPr>
              <a:t>Revolutionizing the Laws of the Universe with the LHC</a:t>
            </a:r>
            <a:endParaRPr lang="en-US" sz="3200" dirty="0">
              <a:solidFill>
                <a:srgbClr val="FF6600"/>
              </a:solidFill>
            </a:endParaRPr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1484488" y="5487839"/>
            <a:ext cx="6400800" cy="1257263"/>
          </a:xfrm>
        </p:spPr>
        <p:txBody>
          <a:bodyPr/>
          <a:lstStyle/>
          <a:p>
            <a:r>
              <a:rPr lang="en-US" dirty="0" smtClean="0">
                <a:solidFill>
                  <a:srgbClr val="CCFFCC"/>
                </a:solidFill>
              </a:rPr>
              <a:t>Ashutosh Kotwal</a:t>
            </a:r>
          </a:p>
          <a:p>
            <a:r>
              <a:rPr lang="en-US" dirty="0" smtClean="0">
                <a:solidFill>
                  <a:srgbClr val="CCFFCC"/>
                </a:solidFill>
              </a:rPr>
              <a:t>Duke University</a:t>
            </a:r>
            <a:endParaRPr lang="en-US" dirty="0">
              <a:solidFill>
                <a:srgbClr val="CCFFCC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0640"/>
            <a:ext cx="9144000" cy="699027"/>
          </a:xfrm>
        </p:spPr>
        <p:txBody>
          <a:bodyPr>
            <a:normAutofit/>
          </a:bodyPr>
          <a:lstStyle/>
          <a:p>
            <a:r>
              <a:rPr lang="en-US" sz="3600" dirty="0" smtClean="0"/>
              <a:t>Conceptual Problem in Quantum Mechanics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110" y="917222"/>
            <a:ext cx="9129889" cy="5940778"/>
          </a:xfrm>
        </p:spPr>
        <p:txBody>
          <a:bodyPr>
            <a:normAutofit lnSpcReduction="10000"/>
          </a:bodyPr>
          <a:lstStyle/>
          <a:p>
            <a:pPr>
              <a:buNone/>
            </a:pPr>
            <a:endParaRPr lang="en-US" dirty="0" smtClean="0"/>
          </a:p>
          <a:p>
            <a:r>
              <a:rPr lang="en-US" dirty="0" smtClean="0"/>
              <a:t>In spite of its success, a self-consistent quantum mechanical theory of matter and forces has a huge missing link – </a:t>
            </a:r>
            <a:r>
              <a:rPr lang="en-US" dirty="0" smtClean="0">
                <a:solidFill>
                  <a:srgbClr val="FF0000"/>
                </a:solidFill>
              </a:rPr>
              <a:t>the theory requires all fundamental particles to have exactly zero mass</a:t>
            </a:r>
          </a:p>
          <a:p>
            <a:endParaRPr lang="en-US" dirty="0" smtClean="0"/>
          </a:p>
          <a:p>
            <a:r>
              <a:rPr lang="en-US" dirty="0" smtClean="0"/>
              <a:t>The non-zero electron mass cannot be understood – </a:t>
            </a:r>
            <a:r>
              <a:rPr lang="en-US" dirty="0" smtClean="0">
                <a:solidFill>
                  <a:srgbClr val="008000"/>
                </a:solidFill>
              </a:rPr>
              <a:t>and yet the electron mass defines the size of the atom and physical and chemical properties of all substances</a:t>
            </a:r>
          </a:p>
          <a:p>
            <a:r>
              <a:rPr lang="en-US" dirty="0" smtClean="0"/>
              <a:t>If the electron’s mass were zero, the atom would not exist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Knowledge from the LHC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Why do fundamental particles have mass? </a:t>
            </a:r>
          </a:p>
          <a:p>
            <a:pPr lvl="1"/>
            <a:r>
              <a:rPr lang="en-US" dirty="0" smtClean="0"/>
              <a:t>the Higgs hypothesis</a:t>
            </a:r>
          </a:p>
          <a:p>
            <a:endParaRPr lang="en-US" dirty="0" smtClean="0"/>
          </a:p>
          <a:p>
            <a:r>
              <a:rPr lang="en-US" dirty="0" smtClean="0"/>
              <a:t>The mystery of Dark Matter – </a:t>
            </a:r>
          </a:p>
          <a:p>
            <a:pPr lvl="1"/>
            <a:r>
              <a:rPr lang="en-US" dirty="0" smtClean="0"/>
              <a:t>Could Dark Matter particles be produced at the LHC?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Higgs Boson</a:t>
            </a:r>
            <a:endParaRPr lang="en-US" dirty="0"/>
          </a:p>
        </p:txBody>
      </p:sp>
      <p:pic>
        <p:nvPicPr>
          <p:cNvPr id="4" name="Content Placeholder 3" descr="peter.higgs.jpg"/>
          <p:cNvPicPr>
            <a:picLocks noGrp="1" noChangeAspect="1"/>
          </p:cNvPicPr>
          <p:nvPr>
            <p:ph idx="1"/>
          </p:nvPr>
        </p:nvPicPr>
        <p:blipFill>
          <a:blip r:embed="rId2"/>
          <a:srcRect l="-30743" r="-30743"/>
          <a:stretch>
            <a:fillRect/>
          </a:stretch>
        </p:blipFill>
        <p:spPr>
          <a:xfrm>
            <a:off x="-1573424" y="1827173"/>
            <a:ext cx="8223905" cy="4522831"/>
          </a:xfrm>
        </p:spPr>
      </p:pic>
      <p:pic>
        <p:nvPicPr>
          <p:cNvPr id="6" name="Picture 5" descr="SatyenBose1925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9111" y="1827173"/>
            <a:ext cx="3414889" cy="452283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636882" y="6350004"/>
            <a:ext cx="15941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Peter Higgs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5263451" y="6402450"/>
            <a:ext cx="39585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/>
              <a:t>Satyendra</a:t>
            </a:r>
            <a:r>
              <a:rPr lang="en-US" sz="2400" dirty="0" smtClean="0"/>
              <a:t> </a:t>
            </a:r>
            <a:r>
              <a:rPr lang="en-US" sz="2400" dirty="0" err="1" smtClean="0"/>
              <a:t>Nath</a:t>
            </a:r>
            <a:r>
              <a:rPr lang="en-US" sz="2400" dirty="0" smtClean="0"/>
              <a:t> Bose in 1920’s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352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How to Predict Fundamental Forces</a:t>
            </a:r>
            <a:endParaRPr lang="en-US" dirty="0"/>
          </a:p>
        </p:txBody>
      </p:sp>
      <p:pic>
        <p:nvPicPr>
          <p:cNvPr id="4" name="Content Placeholder 3" descr="coriolis-effect.gif"/>
          <p:cNvPicPr>
            <a:picLocks noGrp="1" noChangeAspect="1"/>
          </p:cNvPicPr>
          <p:nvPr>
            <p:ph idx="1"/>
          </p:nvPr>
        </p:nvPicPr>
        <p:blipFill>
          <a:blip r:embed="rId2"/>
          <a:srcRect l="-43088" r="-43088"/>
          <a:stretch>
            <a:fillRect/>
          </a:stretch>
        </p:blipFill>
        <p:spPr/>
      </p:pic>
      <p:sp>
        <p:nvSpPr>
          <p:cNvPr id="5" name="TextBox 4"/>
          <p:cNvSpPr txBox="1"/>
          <p:nvPr/>
        </p:nvSpPr>
        <p:spPr>
          <a:xfrm>
            <a:off x="98782" y="6307668"/>
            <a:ext cx="91883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“fictitious” forces observed in accelerating frame of reference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2973"/>
            <a:ext cx="8229600" cy="924805"/>
          </a:xfrm>
        </p:spPr>
        <p:txBody>
          <a:bodyPr/>
          <a:lstStyle/>
          <a:p>
            <a:r>
              <a:rPr lang="en-US" dirty="0" smtClean="0"/>
              <a:t>Manifestation of </a:t>
            </a:r>
            <a:r>
              <a:rPr lang="en-US" dirty="0" err="1" smtClean="0"/>
              <a:t>Coriolis</a:t>
            </a:r>
            <a:r>
              <a:rPr lang="en-US" dirty="0" smtClean="0"/>
              <a:t> Force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5930" y="1390653"/>
            <a:ext cx="4992512" cy="460516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14867" y="6208892"/>
            <a:ext cx="84394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Hurricanes appear to rotate in Earth’s frame of reference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819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Quantum Mechanics</a:t>
            </a:r>
            <a:br>
              <a:rPr lang="en-US" dirty="0" smtClean="0"/>
            </a:br>
            <a:r>
              <a:rPr lang="en-US" dirty="0" smtClean="0"/>
              <a:t>force </a:t>
            </a:r>
            <a:r>
              <a:rPr lang="en-US" dirty="0" err="1" smtClean="0">
                <a:sym typeface="Wingdings"/>
              </a:rPr>
              <a:t></a:t>
            </a:r>
            <a:r>
              <a:rPr lang="en-US" dirty="0" smtClean="0">
                <a:sym typeface="Wingdings"/>
              </a:rPr>
              <a:t> particle exchange</a:t>
            </a:r>
            <a:endParaRPr lang="en-US" dirty="0"/>
          </a:p>
        </p:txBody>
      </p:sp>
      <p:pic>
        <p:nvPicPr>
          <p:cNvPr id="5" name="Picture 4" descr="baseball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1568" y="1603640"/>
            <a:ext cx="3419299" cy="513829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004" y="20642"/>
            <a:ext cx="8686800" cy="1079338"/>
          </a:xfrm>
        </p:spPr>
        <p:txBody>
          <a:bodyPr>
            <a:noAutofit/>
          </a:bodyPr>
          <a:lstStyle/>
          <a:p>
            <a:r>
              <a:rPr lang="en-US" sz="3600" dirty="0" smtClean="0"/>
              <a:t>Feynman Diagram: Force by Particle Exchange</a:t>
            </a:r>
            <a:endParaRPr lang="en-US" sz="3600" dirty="0"/>
          </a:p>
        </p:txBody>
      </p:sp>
      <p:pic>
        <p:nvPicPr>
          <p:cNvPr id="4" name="Content Placeholder 3" descr="220px-Electron-scattering.png"/>
          <p:cNvPicPr>
            <a:picLocks noGrp="1" noChangeAspect="1"/>
          </p:cNvPicPr>
          <p:nvPr>
            <p:ph idx="1"/>
          </p:nvPr>
        </p:nvPicPr>
        <p:blipFill>
          <a:blip r:embed="rId2"/>
          <a:srcRect l="-28931" r="-28931"/>
          <a:stretch>
            <a:fillRect/>
          </a:stretch>
        </p:blipFill>
        <p:spPr>
          <a:xfrm>
            <a:off x="4666046" y="1813574"/>
            <a:ext cx="4462513" cy="3268375"/>
          </a:xfrm>
        </p:spPr>
      </p:pic>
      <p:pic>
        <p:nvPicPr>
          <p:cNvPr id="5" name="Picture 4" descr="feynmanPhoto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031" y="1338677"/>
            <a:ext cx="3382968" cy="502612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708379" y="5503335"/>
            <a:ext cx="4232425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Electromagnetic force between two electrons mediated by  “photon” exchange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663223" y="6379110"/>
            <a:ext cx="23401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Richard Feynman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004" y="20642"/>
            <a:ext cx="8686800" cy="1079338"/>
          </a:xfrm>
        </p:spPr>
        <p:txBody>
          <a:bodyPr>
            <a:noAutofit/>
          </a:bodyPr>
          <a:lstStyle/>
          <a:p>
            <a:r>
              <a:rPr lang="en-US" sz="3600" dirty="0" smtClean="0"/>
              <a:t>Feynman Diagram: Force by Particle Exchange</a:t>
            </a:r>
            <a:endParaRPr lang="en-US" sz="3600" dirty="0"/>
          </a:p>
        </p:txBody>
      </p:sp>
      <p:pic>
        <p:nvPicPr>
          <p:cNvPr id="4" name="Content Placeholder 3" descr="220px-Electron-scattering.png"/>
          <p:cNvPicPr>
            <a:picLocks noGrp="1" noChangeAspect="1"/>
          </p:cNvPicPr>
          <p:nvPr>
            <p:ph idx="1"/>
          </p:nvPr>
        </p:nvPicPr>
        <p:blipFill>
          <a:blip r:embed="rId2"/>
          <a:srcRect l="-28931" r="-28931"/>
          <a:stretch>
            <a:fillRect/>
          </a:stretch>
        </p:blipFill>
        <p:spPr>
          <a:xfrm>
            <a:off x="4666046" y="1813574"/>
            <a:ext cx="4462513" cy="3268375"/>
          </a:xfrm>
        </p:spPr>
      </p:pic>
      <p:sp>
        <p:nvSpPr>
          <p:cNvPr id="6" name="TextBox 5"/>
          <p:cNvSpPr txBox="1"/>
          <p:nvPr/>
        </p:nvSpPr>
        <p:spPr>
          <a:xfrm>
            <a:off x="4708379" y="5503335"/>
            <a:ext cx="4232425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Electromagnetic force between two electrons mediated by  “photon” exchange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141115" y="1227674"/>
            <a:ext cx="4783665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The most  precisely tested theory, ever:</a:t>
            </a:r>
          </a:p>
          <a:p>
            <a:endParaRPr lang="en-US" sz="2400" dirty="0" smtClean="0"/>
          </a:p>
          <a:p>
            <a:r>
              <a:rPr lang="en-US" sz="2400" dirty="0" smtClean="0"/>
              <a:t>The quantum theory of the electric and magnetic forces, radio waves, light and  X-rays:</a:t>
            </a:r>
          </a:p>
          <a:p>
            <a:endParaRPr lang="en-US" sz="2400" dirty="0" smtClean="0"/>
          </a:p>
          <a:p>
            <a:endParaRPr lang="en-US" sz="2400" dirty="0" smtClean="0"/>
          </a:p>
          <a:p>
            <a:r>
              <a:rPr lang="en-US" sz="2400" dirty="0" smtClean="0">
                <a:solidFill>
                  <a:srgbClr val="FF6600"/>
                </a:solidFill>
              </a:rPr>
              <a:t>Measured and predicted magnetic moment of an electron agree within 0.3 parts per trillion accuracy</a:t>
            </a:r>
          </a:p>
          <a:p>
            <a:endParaRPr lang="en-US" dirty="0" smtClean="0"/>
          </a:p>
          <a:p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Weak Nuclear Decay</a:t>
            </a:r>
            <a:endParaRPr lang="en-US" dirty="0"/>
          </a:p>
        </p:txBody>
      </p:sp>
      <p:pic>
        <p:nvPicPr>
          <p:cNvPr id="4" name="Content Placeholder 3" descr="Beta-minus_Decay.svg.png"/>
          <p:cNvPicPr>
            <a:picLocks noGrp="1" noChangeAspect="1"/>
          </p:cNvPicPr>
          <p:nvPr>
            <p:ph idx="1"/>
          </p:nvPr>
        </p:nvPicPr>
        <p:blipFill>
          <a:blip r:embed="rId2"/>
          <a:srcRect l="-12126" r="-12126"/>
          <a:stretch>
            <a:fillRect/>
          </a:stretch>
        </p:blipFill>
        <p:spPr>
          <a:xfrm>
            <a:off x="307382" y="1605692"/>
            <a:ext cx="3384082" cy="1983331"/>
          </a:xfrm>
        </p:spPr>
      </p:pic>
      <p:pic>
        <p:nvPicPr>
          <p:cNvPr id="6" name="Picture 5" descr="Beta_Negative_Decay.sv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7707" y="1802634"/>
            <a:ext cx="2091288" cy="1820255"/>
          </a:xfrm>
          <a:prstGeom prst="rect">
            <a:avLst/>
          </a:prstGeom>
        </p:spPr>
      </p:pic>
      <p:pic>
        <p:nvPicPr>
          <p:cNvPr id="5" name="Content Placeholder 3" descr="plainSphere.jpg"/>
          <p:cNvPicPr>
            <a:picLocks noChangeAspect="1"/>
          </p:cNvPicPr>
          <p:nvPr/>
        </p:nvPicPr>
        <p:blipFill>
          <a:blip r:embed="rId4"/>
          <a:srcRect l="-40915" r="-40915"/>
          <a:stretch>
            <a:fillRect/>
          </a:stretch>
        </p:blipFill>
        <p:spPr>
          <a:xfrm>
            <a:off x="-386639" y="4276343"/>
            <a:ext cx="3979333" cy="218848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374475" y="3775286"/>
            <a:ext cx="3733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/>
              <a:t>p</a:t>
            </a:r>
            <a:endParaRPr lang="en-US" sz="2800" dirty="0"/>
          </a:p>
        </p:txBody>
      </p:sp>
      <p:sp>
        <p:nvSpPr>
          <p:cNvPr id="8" name="TextBox 7"/>
          <p:cNvSpPr txBox="1"/>
          <p:nvPr/>
        </p:nvSpPr>
        <p:spPr>
          <a:xfrm>
            <a:off x="1442207" y="6333077"/>
            <a:ext cx="3733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/>
              <a:t>n</a:t>
            </a:r>
            <a:endParaRPr lang="en-US" sz="2800" dirty="0"/>
          </a:p>
        </p:txBody>
      </p:sp>
      <p:pic>
        <p:nvPicPr>
          <p:cNvPr id="9" name="Content Placeholder 3" descr="plainSphere.jpg"/>
          <p:cNvPicPr>
            <a:picLocks noChangeAspect="1"/>
          </p:cNvPicPr>
          <p:nvPr/>
        </p:nvPicPr>
        <p:blipFill>
          <a:blip r:embed="rId4"/>
          <a:srcRect l="-40915" r="-40915"/>
          <a:stretch>
            <a:fillRect/>
          </a:stretch>
        </p:blipFill>
        <p:spPr>
          <a:xfrm>
            <a:off x="5613312" y="4293279"/>
            <a:ext cx="3979333" cy="218848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374426" y="3792222"/>
            <a:ext cx="39846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 smtClean="0">
                <a:latin typeface="Symbol" charset="2"/>
                <a:cs typeface="Symbol" charset="2"/>
              </a:rPr>
              <a:t>n</a:t>
            </a:r>
            <a:endParaRPr lang="en-US" sz="3200" dirty="0">
              <a:latin typeface="Symbol" charset="2"/>
              <a:cs typeface="Symbol" charset="2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442158" y="6350013"/>
            <a:ext cx="4459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 err="1" smtClean="0"/>
              <a:t>e</a:t>
            </a:r>
            <a:endParaRPr lang="en-US" sz="2800" i="1" dirty="0"/>
          </a:p>
        </p:txBody>
      </p:sp>
      <p:sp>
        <p:nvSpPr>
          <p:cNvPr id="12" name="TextBox 11"/>
          <p:cNvSpPr txBox="1"/>
          <p:nvPr/>
        </p:nvSpPr>
        <p:spPr>
          <a:xfrm>
            <a:off x="3062111" y="4447553"/>
            <a:ext cx="316088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The force causing this interaction is described by particles making transitions on a “mathematical sphere</a:t>
            </a:r>
            <a:r>
              <a:rPr lang="en-US" dirty="0" smtClean="0"/>
              <a:t>”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0397"/>
            <a:ext cx="9144000" cy="11430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Success and Problem of Quantum Mechanics 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3757" y="1402645"/>
            <a:ext cx="8686800" cy="5808133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>
                <a:solidFill>
                  <a:srgbClr val="008000"/>
                </a:solidFill>
              </a:rPr>
              <a:t>Success</a:t>
            </a:r>
            <a:r>
              <a:rPr lang="en-US" dirty="0" smtClean="0"/>
              <a:t>: correct mathematical description of all properties of electromagnetic force and the weak nuclear force</a:t>
            </a:r>
          </a:p>
          <a:p>
            <a:pPr>
              <a:buNone/>
            </a:pPr>
            <a:endParaRPr lang="en-US" dirty="0" smtClean="0"/>
          </a:p>
          <a:p>
            <a:r>
              <a:rPr lang="en-US" dirty="0" smtClean="0">
                <a:solidFill>
                  <a:srgbClr val="0000FF"/>
                </a:solidFill>
              </a:rPr>
              <a:t>Another prediction</a:t>
            </a:r>
            <a:r>
              <a:rPr lang="en-US" dirty="0" smtClean="0"/>
              <a:t>: force-mediating particles must be </a:t>
            </a:r>
            <a:r>
              <a:rPr lang="en-US" dirty="0" err="1" smtClean="0"/>
              <a:t>massless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>
                <a:solidFill>
                  <a:srgbClr val="008000"/>
                </a:solidFill>
              </a:rPr>
              <a:t>Correct prediction for photon – mediator particle of electric and magnetic forces and all electromagnetic waves: radio, light, microwave, x-rays described by </a:t>
            </a:r>
            <a:r>
              <a:rPr lang="en-US" dirty="0" err="1" smtClean="0">
                <a:solidFill>
                  <a:srgbClr val="008000"/>
                </a:solidFill>
              </a:rPr>
              <a:t>massless</a:t>
            </a:r>
            <a:r>
              <a:rPr lang="en-US" dirty="0" smtClean="0">
                <a:solidFill>
                  <a:srgbClr val="008000"/>
                </a:solidFill>
              </a:rPr>
              <a:t> photons</a:t>
            </a:r>
          </a:p>
          <a:p>
            <a:pPr>
              <a:buNone/>
            </a:pPr>
            <a:endParaRPr lang="en-US" dirty="0" smtClean="0"/>
          </a:p>
          <a:p>
            <a:r>
              <a:rPr lang="en-US" dirty="0" smtClean="0">
                <a:solidFill>
                  <a:srgbClr val="FF0000"/>
                </a:solidFill>
              </a:rPr>
              <a:t>Problem: for the weak nuclear force causing nuclear beta-decay, the mediator particle, “W boson” is very heavy</a:t>
            </a:r>
          </a:p>
          <a:p>
            <a:endParaRPr lang="en-US" dirty="0" smtClean="0"/>
          </a:p>
          <a:p>
            <a:r>
              <a:rPr lang="en-US" dirty="0" smtClean="0"/>
              <a:t>Question: How can we preserve the original theory and simultaneously  impart mass to the W boson?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5779" y="274638"/>
            <a:ext cx="8678332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Egyptian Pyramids: Monument for Glory</a:t>
            </a:r>
            <a:endParaRPr lang="en-US" dirty="0"/>
          </a:p>
        </p:txBody>
      </p:sp>
      <p:pic>
        <p:nvPicPr>
          <p:cNvPr id="4" name="Content Placeholder 3" descr="pyramids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8099" r="-18099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Solution to the Problem of W Boson Mass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Fill all of space with “Higgs” field</a:t>
            </a:r>
          </a:p>
          <a:p>
            <a:endParaRPr lang="en-US" dirty="0" smtClean="0"/>
          </a:p>
          <a:p>
            <a:r>
              <a:rPr lang="en-US" dirty="0" smtClean="0"/>
              <a:t>W boson propagating through “empty space” </a:t>
            </a:r>
          </a:p>
          <a:p>
            <a:pPr>
              <a:buNone/>
            </a:pPr>
            <a:r>
              <a:rPr lang="en-US" dirty="0" smtClean="0"/>
              <a:t>	actually propagating though Higgs field</a:t>
            </a:r>
          </a:p>
          <a:p>
            <a:pPr>
              <a:buNone/>
            </a:pPr>
            <a:endParaRPr lang="en-US" dirty="0" smtClean="0"/>
          </a:p>
          <a:p>
            <a:r>
              <a:rPr lang="en-US" dirty="0" smtClean="0"/>
              <a:t>Interaction of W boson with Higgs field slows down the W boson </a:t>
            </a:r>
            <a:r>
              <a:rPr lang="en-US" dirty="0" err="1" smtClean="0">
                <a:sym typeface="Wingdings"/>
              </a:rPr>
              <a:t></a:t>
            </a:r>
            <a:r>
              <a:rPr lang="en-US" dirty="0" smtClean="0">
                <a:sym typeface="Wingdings"/>
              </a:rPr>
              <a:t> </a:t>
            </a:r>
            <a:r>
              <a:rPr lang="en-US" dirty="0" smtClean="0">
                <a:solidFill>
                  <a:srgbClr val="008000"/>
                </a:solidFill>
              </a:rPr>
              <a:t>imparting the property of mass to it</a:t>
            </a:r>
            <a:endParaRPr lang="en-US" dirty="0">
              <a:solidFill>
                <a:srgbClr val="008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“Sticky” Higgs Field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8564" y="1600351"/>
            <a:ext cx="7404100" cy="52576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Implications of Higgs Hypothesis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21927"/>
            <a:ext cx="8229600" cy="4525963"/>
          </a:xfrm>
        </p:spPr>
        <p:txBody>
          <a:bodyPr>
            <a:normAutofit/>
          </a:bodyPr>
          <a:lstStyle/>
          <a:p>
            <a:r>
              <a:rPr lang="en-US" dirty="0" smtClean="0"/>
              <a:t>Empty space is not really empty</a:t>
            </a:r>
          </a:p>
          <a:p>
            <a:pPr>
              <a:buNone/>
            </a:pPr>
            <a:endParaRPr lang="en-US" dirty="0" smtClean="0"/>
          </a:p>
          <a:p>
            <a:r>
              <a:rPr lang="en-US" dirty="0" smtClean="0"/>
              <a:t>Filled with the Higgs</a:t>
            </a:r>
          </a:p>
          <a:p>
            <a:pPr>
              <a:buNone/>
            </a:pPr>
            <a:endParaRPr lang="en-US" dirty="0" smtClean="0"/>
          </a:p>
          <a:p>
            <a:r>
              <a:rPr lang="en-US" dirty="0" smtClean="0"/>
              <a:t>All fundamental particles interacting with the Higgs field “slow down” </a:t>
            </a:r>
          </a:p>
          <a:p>
            <a:pPr lvl="1"/>
            <a:r>
              <a:rPr lang="en-US" dirty="0" smtClean="0"/>
              <a:t> appear to be massive</a:t>
            </a:r>
          </a:p>
          <a:p>
            <a:pPr>
              <a:buNone/>
            </a:pP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40"/>
            <a:ext cx="8229600" cy="826027"/>
          </a:xfrm>
        </p:spPr>
        <p:txBody>
          <a:bodyPr>
            <a:normAutofit fontScale="90000"/>
          </a:bodyPr>
          <a:lstStyle/>
          <a:p>
            <a:r>
              <a:rPr lang="en-US" sz="3600" dirty="0" smtClean="0"/>
              <a:t>Light versus Heavy Particles – </a:t>
            </a:r>
            <a:br>
              <a:rPr lang="en-US" sz="3600" dirty="0" smtClean="0"/>
            </a:br>
            <a:r>
              <a:rPr lang="en-US" sz="3111" dirty="0" smtClean="0"/>
              <a:t>like moving through water</a:t>
            </a:r>
            <a:endParaRPr lang="en-US" sz="3111" dirty="0"/>
          </a:p>
        </p:txBody>
      </p:sp>
      <p:pic>
        <p:nvPicPr>
          <p:cNvPr id="5" name="Content Placeholder 4" descr="smoothFish.jpeg"/>
          <p:cNvPicPr>
            <a:picLocks noGrp="1" noChangeAspect="1"/>
          </p:cNvPicPr>
          <p:nvPr>
            <p:ph idx="1"/>
          </p:nvPr>
        </p:nvPicPr>
        <p:blipFill>
          <a:blip r:embed="rId2"/>
          <a:srcRect l="-6004" r="-6004"/>
          <a:stretch>
            <a:fillRect/>
          </a:stretch>
        </p:blipFill>
        <p:spPr>
          <a:xfrm>
            <a:off x="-248349" y="1016015"/>
            <a:ext cx="5427130" cy="2984713"/>
          </a:xfrm>
        </p:spPr>
      </p:pic>
      <p:pic>
        <p:nvPicPr>
          <p:cNvPr id="7" name="Picture 6" descr="lobster.jpe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6105" y="4000729"/>
            <a:ext cx="4257896" cy="285727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136448" y="1340555"/>
            <a:ext cx="3788217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Streamlined</a:t>
            </a:r>
          </a:p>
          <a:p>
            <a:pPr>
              <a:buFont typeface="Symbol" charset="2"/>
              <a:buChar char=""/>
            </a:pPr>
            <a:r>
              <a:rPr lang="en-US" sz="2400" dirty="0" smtClean="0"/>
              <a:t> Moves fast through water</a:t>
            </a:r>
          </a:p>
          <a:p>
            <a:pPr>
              <a:buFont typeface="Symbol" charset="2"/>
              <a:buChar char=""/>
            </a:pPr>
            <a:r>
              <a:rPr lang="en-US" sz="2400" dirty="0" smtClean="0"/>
              <a:t> analogous to light particle 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253998" y="5147704"/>
            <a:ext cx="4374446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Not streamlined</a:t>
            </a:r>
          </a:p>
          <a:p>
            <a:pPr>
              <a:buFont typeface="Symbol" charset="2"/>
              <a:buChar char=""/>
            </a:pPr>
            <a:r>
              <a:rPr lang="en-US" sz="2400" dirty="0" smtClean="0"/>
              <a:t> Moves slowly  through water</a:t>
            </a:r>
          </a:p>
          <a:p>
            <a:pPr>
              <a:buFont typeface="Symbol" charset="2"/>
              <a:buChar char=""/>
            </a:pPr>
            <a:r>
              <a:rPr lang="en-US" sz="2400" dirty="0" smtClean="0"/>
              <a:t> analogous to heavy particle 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8678332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Alternate title of my talk:</a:t>
            </a:r>
            <a:endParaRPr lang="en-US" dirty="0"/>
          </a:p>
        </p:txBody>
      </p:sp>
      <p:pic>
        <p:nvPicPr>
          <p:cNvPr id="5" name="Content Placeholder 4" descr="muchadoaboutnothing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9426" r="-19426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60d.jpg"/>
          <p:cNvPicPr>
            <a:picLocks noGrp="1" noChangeAspect="1"/>
          </p:cNvPicPr>
          <p:nvPr>
            <p:ph idx="1"/>
          </p:nvPr>
        </p:nvPicPr>
        <p:blipFill>
          <a:blip r:embed="rId2"/>
          <a:srcRect l="-6671" r="-6671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114632_600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6065" r="-16065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Detecting the Higgs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69530"/>
            <a:ext cx="8229600" cy="4525963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Why don’t we see and feel the Higgs?</a:t>
            </a:r>
          </a:p>
          <a:p>
            <a:pPr>
              <a:buNone/>
            </a:pPr>
            <a:endParaRPr lang="en-US" dirty="0" smtClean="0"/>
          </a:p>
          <a:p>
            <a:r>
              <a:rPr lang="en-US" dirty="0" smtClean="0"/>
              <a:t>Our senses and instruments detect electrical charge</a:t>
            </a:r>
          </a:p>
          <a:p>
            <a:endParaRPr lang="en-US" dirty="0" smtClean="0"/>
          </a:p>
          <a:p>
            <a:r>
              <a:rPr lang="en-US" dirty="0" smtClean="0"/>
              <a:t>Higgs is electrically neutral – has no electric and magnetic interaction!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How can we confirm the existence of the Higgs? 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Create ripples in the Higgs field</a:t>
            </a:r>
          </a:p>
          <a:p>
            <a:pPr>
              <a:buNone/>
            </a:pPr>
            <a:endParaRPr lang="en-US" dirty="0" smtClean="0"/>
          </a:p>
        </p:txBody>
      </p:sp>
      <p:pic>
        <p:nvPicPr>
          <p:cNvPr id="4" name="Picture 3" descr="waterRippl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2249" y="2496168"/>
            <a:ext cx="3960455" cy="323825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791374" y="6066534"/>
            <a:ext cx="4030070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smtClean="0">
                <a:solidFill>
                  <a:srgbClr val="008000"/>
                </a:solidFill>
              </a:rPr>
              <a:t>Ripples </a:t>
            </a:r>
            <a:r>
              <a:rPr lang="en-US" sz="3200" dirty="0" err="1" smtClean="0">
                <a:solidFill>
                  <a:srgbClr val="008000"/>
                </a:solidFill>
                <a:sym typeface="Wingdings"/>
              </a:rPr>
              <a:t></a:t>
            </a:r>
            <a:r>
              <a:rPr lang="en-US" sz="3200" dirty="0" smtClean="0">
                <a:solidFill>
                  <a:srgbClr val="008000"/>
                </a:solidFill>
                <a:sym typeface="Wingdings"/>
              </a:rPr>
              <a:t> Higgs boson </a:t>
            </a:r>
            <a:endParaRPr lang="en-US" sz="3200" dirty="0">
              <a:solidFill>
                <a:srgbClr val="008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How can we confirm the existence of the Higgs? 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Create ripples in the Higgs field</a:t>
            </a:r>
          </a:p>
          <a:p>
            <a:pPr>
              <a:buNone/>
            </a:pPr>
            <a:endParaRPr lang="en-US" dirty="0" smtClean="0"/>
          </a:p>
        </p:txBody>
      </p:sp>
      <p:sp>
        <p:nvSpPr>
          <p:cNvPr id="5" name="Rectangle 4"/>
          <p:cNvSpPr/>
          <p:nvPr/>
        </p:nvSpPr>
        <p:spPr>
          <a:xfrm>
            <a:off x="1521384" y="6066534"/>
            <a:ext cx="6106359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smtClean="0">
                <a:solidFill>
                  <a:srgbClr val="008000"/>
                </a:solidFill>
              </a:rPr>
              <a:t>Ripples </a:t>
            </a:r>
            <a:r>
              <a:rPr lang="en-US" sz="3200" dirty="0" err="1" smtClean="0">
                <a:solidFill>
                  <a:srgbClr val="008000"/>
                </a:solidFill>
                <a:sym typeface="Wingdings"/>
              </a:rPr>
              <a:t></a:t>
            </a:r>
            <a:r>
              <a:rPr lang="en-US" sz="3200" dirty="0" smtClean="0">
                <a:solidFill>
                  <a:srgbClr val="008000"/>
                </a:solidFill>
                <a:sym typeface="Wingdings"/>
              </a:rPr>
              <a:t> phonons </a:t>
            </a:r>
            <a:r>
              <a:rPr lang="en-US" sz="3200" dirty="0" err="1" smtClean="0">
                <a:solidFill>
                  <a:srgbClr val="008000"/>
                </a:solidFill>
                <a:sym typeface="Wingdings"/>
              </a:rPr>
              <a:t></a:t>
            </a:r>
            <a:r>
              <a:rPr lang="en-US" sz="3200" dirty="0" smtClean="0">
                <a:solidFill>
                  <a:srgbClr val="008000"/>
                </a:solidFill>
                <a:sym typeface="Wingdings"/>
              </a:rPr>
              <a:t> Higgs boson </a:t>
            </a:r>
            <a:endParaRPr lang="en-US" sz="3200" dirty="0">
              <a:solidFill>
                <a:srgbClr val="008000"/>
              </a:solidFill>
            </a:endParaRPr>
          </a:p>
        </p:txBody>
      </p:sp>
      <p:pic>
        <p:nvPicPr>
          <p:cNvPr id="6" name="Picture 5" descr="tunning-fork-sound-waves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0400" y="2410878"/>
            <a:ext cx="5283200" cy="33909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Great Wall of China: Monument for Defense</a:t>
            </a:r>
            <a:endParaRPr lang="en-US" sz="3600" dirty="0"/>
          </a:p>
        </p:txBody>
      </p:sp>
      <p:pic>
        <p:nvPicPr>
          <p:cNvPr id="4" name="Content Placeholder 3" descr="great-wall-end-at-jiayuguan.jpg"/>
          <p:cNvPicPr>
            <a:picLocks noGrp="1" noChangeAspect="1"/>
          </p:cNvPicPr>
          <p:nvPr>
            <p:ph idx="1"/>
          </p:nvPr>
        </p:nvPicPr>
        <p:blipFill>
          <a:blip r:embed="rId2"/>
          <a:srcRect l="-24005" r="-24005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How to Create the Higgs Boson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6932" y="2079305"/>
            <a:ext cx="6955367" cy="368225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3757" y="77084"/>
            <a:ext cx="86868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Observation of Higgs Boson Production</a:t>
            </a:r>
            <a:endParaRPr lang="en-US" dirty="0"/>
          </a:p>
        </p:txBody>
      </p:sp>
      <p:pic>
        <p:nvPicPr>
          <p:cNvPr id="6" name="Content Placeholder 5" descr="higgsGammaGamma.png"/>
          <p:cNvPicPr>
            <a:picLocks noGrp="1" noChangeAspect="1"/>
          </p:cNvPicPr>
          <p:nvPr>
            <p:ph idx="1"/>
          </p:nvPr>
        </p:nvPicPr>
        <p:blipFill>
          <a:blip r:embed="rId2"/>
          <a:srcRect l="-41059" r="-41059"/>
          <a:stretch>
            <a:fillRect/>
          </a:stretch>
        </p:blipFill>
        <p:spPr>
          <a:xfrm>
            <a:off x="-548953" y="1416757"/>
            <a:ext cx="10017506" cy="52578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0756" y="147639"/>
            <a:ext cx="8503356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Observation of Higgs Boson Production</a:t>
            </a:r>
            <a:endParaRPr lang="en-US" dirty="0"/>
          </a:p>
        </p:txBody>
      </p:sp>
      <p:pic>
        <p:nvPicPr>
          <p:cNvPr id="5" name="Content Placeholder 4" descr="Fig_17.png"/>
          <p:cNvPicPr>
            <a:picLocks noGrp="1" noChangeAspect="1"/>
          </p:cNvPicPr>
          <p:nvPr>
            <p:ph idx="1"/>
          </p:nvPr>
        </p:nvPicPr>
        <p:blipFill>
          <a:blip r:embed="rId2"/>
          <a:srcRect l="-40434" r="-40434"/>
          <a:stretch>
            <a:fillRect/>
          </a:stretch>
        </p:blipFill>
        <p:spPr>
          <a:xfrm>
            <a:off x="-210289" y="1332091"/>
            <a:ext cx="9560306" cy="52578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0756" y="147639"/>
            <a:ext cx="8503356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Observation of Higgs Boson Production</a:t>
            </a:r>
            <a:endParaRPr lang="en-US" dirty="0"/>
          </a:p>
        </p:txBody>
      </p:sp>
      <p:pic>
        <p:nvPicPr>
          <p:cNvPr id="6" name="Content Placeholder 5" descr="thumb_fig_06a.png"/>
          <p:cNvPicPr>
            <a:picLocks noGrp="1" noChangeAspect="1"/>
          </p:cNvPicPr>
          <p:nvPr>
            <p:ph idx="1"/>
          </p:nvPr>
        </p:nvPicPr>
        <p:blipFill>
          <a:blip r:embed="rId2"/>
          <a:srcRect l="-34665" r="-34665"/>
          <a:stretch>
            <a:fillRect/>
          </a:stretch>
        </p:blipFill>
        <p:spPr>
          <a:xfrm>
            <a:off x="-351399" y="1444979"/>
            <a:ext cx="9560306" cy="52578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0640"/>
            <a:ext cx="9144000" cy="1143000"/>
          </a:xfrm>
        </p:spPr>
        <p:txBody>
          <a:bodyPr>
            <a:noAutofit/>
          </a:bodyPr>
          <a:lstStyle/>
          <a:p>
            <a:r>
              <a:rPr lang="en-US" sz="3600" dirty="0" smtClean="0"/>
              <a:t>Higgs Boson Production and Detection at CMS</a:t>
            </a:r>
            <a:endParaRPr lang="en-US" sz="3600" dirty="0"/>
          </a:p>
        </p:txBody>
      </p:sp>
      <p:pic>
        <p:nvPicPr>
          <p:cNvPr id="7" name="Picture 6" descr="mmmm-run172822-evt2554393033-3d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3104" y="1397333"/>
            <a:ext cx="7309556" cy="52740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62803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Higgs Discovery Implications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78974"/>
            <a:ext cx="8229600" cy="5779026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>
                <a:solidFill>
                  <a:srgbClr val="3366FF"/>
                </a:solidFill>
              </a:rPr>
              <a:t>Provide an understanding of all masses of fundamental particles</a:t>
            </a:r>
          </a:p>
          <a:p>
            <a:endParaRPr lang="en-US" dirty="0" smtClean="0"/>
          </a:p>
          <a:p>
            <a:r>
              <a:rPr lang="en-US" dirty="0" smtClean="0">
                <a:solidFill>
                  <a:srgbClr val="008000"/>
                </a:solidFill>
              </a:rPr>
              <a:t>Revolutionizes our understanding of empty space </a:t>
            </a:r>
            <a:r>
              <a:rPr lang="en-US" dirty="0" err="1" smtClean="0">
                <a:solidFill>
                  <a:srgbClr val="008000"/>
                </a:solidFill>
                <a:sym typeface="Wingdings"/>
              </a:rPr>
              <a:t></a:t>
            </a:r>
            <a:r>
              <a:rPr lang="en-US" dirty="0" smtClean="0">
                <a:solidFill>
                  <a:srgbClr val="008000"/>
                </a:solidFill>
                <a:sym typeface="Wingdings"/>
              </a:rPr>
              <a:t> filled with Higgs</a:t>
            </a:r>
          </a:p>
          <a:p>
            <a:endParaRPr lang="en-US" dirty="0" smtClean="0">
              <a:sym typeface="Wingdings"/>
            </a:endParaRPr>
          </a:p>
          <a:p>
            <a:r>
              <a:rPr lang="en-US" dirty="0" smtClean="0">
                <a:sym typeface="Wingdings"/>
              </a:rPr>
              <a:t>Further studies of the properties of the Higgs are of tremendous importance</a:t>
            </a:r>
          </a:p>
          <a:p>
            <a:pPr lvl="1"/>
            <a:r>
              <a:rPr lang="en-US" dirty="0" smtClean="0">
                <a:sym typeface="Wingdings"/>
              </a:rPr>
              <a:t>Where did this “Higgs field” stuff come from? </a:t>
            </a:r>
          </a:p>
          <a:p>
            <a:pPr lvl="1"/>
            <a:r>
              <a:rPr lang="en-US" dirty="0" smtClean="0">
                <a:sym typeface="Wingdings"/>
              </a:rPr>
              <a:t>Why do different particles interact differently with it?</a:t>
            </a:r>
          </a:p>
          <a:p>
            <a:endParaRPr lang="en-US" dirty="0" smtClean="0">
              <a:sym typeface="Wingdings"/>
            </a:endParaRPr>
          </a:p>
          <a:p>
            <a:r>
              <a:rPr lang="en-US" dirty="0" smtClean="0">
                <a:solidFill>
                  <a:srgbClr val="660066"/>
                </a:solidFill>
                <a:sym typeface="Wingdings"/>
              </a:rPr>
              <a:t>We are going to be busy studying the Higgs for a while… </a:t>
            </a:r>
            <a:endParaRPr lang="en-US" dirty="0" smtClean="0">
              <a:solidFill>
                <a:srgbClr val="660066"/>
              </a:solidFill>
            </a:endParaRPr>
          </a:p>
          <a:p>
            <a:endParaRPr lang="en-US" dirty="0" smtClean="0"/>
          </a:p>
          <a:p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junk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111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junk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222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junk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junk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Monument for Knowledge:                  The  Large </a:t>
            </a:r>
            <a:r>
              <a:rPr lang="en-US" dirty="0" err="1" smtClean="0"/>
              <a:t>Hadron</a:t>
            </a:r>
            <a:r>
              <a:rPr lang="en-US" dirty="0" smtClean="0"/>
              <a:t> Collider </a:t>
            </a:r>
            <a:endParaRPr lang="en-US" dirty="0"/>
          </a:p>
        </p:txBody>
      </p:sp>
      <p:pic>
        <p:nvPicPr>
          <p:cNvPr id="6" name="Content Placeholder 5" descr="lhc27.jpg"/>
          <p:cNvPicPr>
            <a:picLocks noGrp="1" noChangeAspect="1"/>
          </p:cNvPicPr>
          <p:nvPr>
            <p:ph idx="1"/>
          </p:nvPr>
        </p:nvPicPr>
        <p:blipFill>
          <a:blip r:embed="rId2"/>
          <a:srcRect l="-4366" r="-4366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junk6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junk7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junk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5844883"/>
          </a:xfrm>
        </p:spPr>
        <p:txBody>
          <a:bodyPr>
            <a:normAutofit/>
          </a:bodyPr>
          <a:lstStyle/>
          <a:p>
            <a:r>
              <a:rPr lang="en-US" dirty="0" smtClean="0"/>
              <a:t>The Mystery of </a:t>
            </a:r>
            <a:br>
              <a:rPr lang="en-US" dirty="0" smtClean="0"/>
            </a:br>
            <a:r>
              <a:rPr lang="en-US" dirty="0" smtClean="0"/>
              <a:t>Dark Matter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Centripetal Force</a:t>
            </a:r>
            <a:endParaRPr lang="en-US" dirty="0"/>
          </a:p>
        </p:txBody>
      </p:sp>
      <p:pic>
        <p:nvPicPr>
          <p:cNvPr id="4" name="Content Placeholder 3" descr="boyWithSlingshot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0550" r="-10550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4083"/>
            <a:ext cx="8229600" cy="1143000"/>
          </a:xfrm>
        </p:spPr>
        <p:txBody>
          <a:bodyPr/>
          <a:lstStyle/>
          <a:p>
            <a:r>
              <a:rPr lang="en-US" dirty="0" smtClean="0"/>
              <a:t>Stars Orbiting a Galaxy</a:t>
            </a:r>
            <a:endParaRPr lang="en-US" dirty="0"/>
          </a:p>
        </p:txBody>
      </p:sp>
      <p:pic>
        <p:nvPicPr>
          <p:cNvPr id="4" name="Content Placeholder 3" descr="m33large.jpg"/>
          <p:cNvPicPr>
            <a:picLocks noGrp="1" noChangeAspect="1"/>
          </p:cNvPicPr>
          <p:nvPr>
            <p:ph idx="1"/>
          </p:nvPr>
        </p:nvPicPr>
        <p:blipFill>
          <a:blip r:embed="rId2"/>
          <a:srcRect l="-20384" r="-20384"/>
          <a:stretch>
            <a:fillRect/>
          </a:stretch>
        </p:blipFill>
        <p:spPr/>
      </p:pic>
      <p:sp>
        <p:nvSpPr>
          <p:cNvPr id="5" name="TextBox 4"/>
          <p:cNvSpPr txBox="1"/>
          <p:nvPr/>
        </p:nvSpPr>
        <p:spPr>
          <a:xfrm>
            <a:off x="1404554" y="6183668"/>
            <a:ext cx="637826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Gravity provides the centripetal force</a:t>
            </a:r>
            <a:endParaRPr 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Measuring Velocity with Doppler Shift of Starlight</a:t>
            </a:r>
            <a:endParaRPr lang="en-US" dirty="0"/>
          </a:p>
        </p:txBody>
      </p:sp>
      <p:pic>
        <p:nvPicPr>
          <p:cNvPr id="4" name="Content Placeholder 3" descr="doppler.gif"/>
          <p:cNvPicPr>
            <a:picLocks noGrp="1" noChangeAspect="1"/>
          </p:cNvPicPr>
          <p:nvPr>
            <p:ph idx="1"/>
          </p:nvPr>
        </p:nvPicPr>
        <p:blipFill>
          <a:blip r:embed="rId2"/>
          <a:srcRect l="-39527" r="-39527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4751"/>
            <a:ext cx="8229600" cy="1143000"/>
          </a:xfrm>
        </p:spPr>
        <p:txBody>
          <a:bodyPr/>
          <a:lstStyle/>
          <a:p>
            <a:r>
              <a:rPr lang="en-US" dirty="0" smtClean="0"/>
              <a:t>Galactic Rotation Curve</a:t>
            </a:r>
            <a:endParaRPr lang="en-US" dirty="0"/>
          </a:p>
        </p:txBody>
      </p:sp>
      <p:pic>
        <p:nvPicPr>
          <p:cNvPr id="4" name="Content Placeholder 3" descr="galaxyWithCurve.bmp"/>
          <p:cNvPicPr>
            <a:picLocks noGrp="1" noChangeAspect="1"/>
          </p:cNvPicPr>
          <p:nvPr>
            <p:ph idx="1"/>
          </p:nvPr>
        </p:nvPicPr>
        <p:blipFill>
          <a:blip r:embed="rId2"/>
          <a:srcRect l="-17804" r="-17804"/>
          <a:stretch>
            <a:fillRect/>
          </a:stretch>
        </p:blipFill>
        <p:spPr>
          <a:xfrm>
            <a:off x="457200" y="1388535"/>
            <a:ext cx="8229600" cy="4525963"/>
          </a:xfrm>
        </p:spPr>
      </p:pic>
      <p:sp>
        <p:nvSpPr>
          <p:cNvPr id="5" name="TextBox 4"/>
          <p:cNvSpPr txBox="1"/>
          <p:nvPr/>
        </p:nvSpPr>
        <p:spPr>
          <a:xfrm>
            <a:off x="451560" y="6237112"/>
            <a:ext cx="84356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Stars’ orbit speed too high </a:t>
            </a:r>
            <a:r>
              <a:rPr lang="en-US" sz="2800" dirty="0" err="1" smtClean="0">
                <a:sym typeface="Wingdings"/>
              </a:rPr>
              <a:t></a:t>
            </a:r>
            <a:r>
              <a:rPr lang="en-US" sz="2800" dirty="0" smtClean="0">
                <a:sym typeface="Wingdings"/>
              </a:rPr>
              <a:t> too much centripetal force 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8862"/>
            <a:ext cx="8229600" cy="924805"/>
          </a:xfrm>
        </p:spPr>
        <p:txBody>
          <a:bodyPr/>
          <a:lstStyle/>
          <a:p>
            <a:r>
              <a:rPr lang="en-US" dirty="0" smtClean="0"/>
              <a:t>Collision of Galaxy Clusters</a:t>
            </a:r>
            <a:endParaRPr lang="en-US" dirty="0"/>
          </a:p>
        </p:txBody>
      </p:sp>
      <p:pic>
        <p:nvPicPr>
          <p:cNvPr id="4" name="Content Placeholder 3" descr="bulletcluster_comp_f2048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5701" r="-15701"/>
          <a:stretch>
            <a:fillRect/>
          </a:stretch>
        </p:blipFill>
        <p:spPr>
          <a:xfrm>
            <a:off x="457200" y="1148648"/>
            <a:ext cx="8229600" cy="4525963"/>
          </a:xfrm>
        </p:spPr>
      </p:pic>
      <p:sp>
        <p:nvSpPr>
          <p:cNvPr id="5" name="TextBox 4"/>
          <p:cNvSpPr txBox="1"/>
          <p:nvPr/>
        </p:nvSpPr>
        <p:spPr>
          <a:xfrm>
            <a:off x="860778" y="5870226"/>
            <a:ext cx="756355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Luminous Matter (emitting X-rays) separated from total Mass </a:t>
            </a:r>
            <a:r>
              <a:rPr lang="en-US" sz="2800" dirty="0" err="1" smtClean="0">
                <a:sym typeface="Wingdings"/>
              </a:rPr>
              <a:t></a:t>
            </a:r>
            <a:r>
              <a:rPr lang="en-US" sz="2800" dirty="0" smtClean="0">
                <a:sym typeface="Wingdings"/>
              </a:rPr>
              <a:t> </a:t>
            </a:r>
            <a:r>
              <a:rPr lang="en-US" sz="2800" dirty="0" smtClean="0">
                <a:solidFill>
                  <a:srgbClr val="008000"/>
                </a:solidFill>
                <a:sym typeface="Wingdings"/>
              </a:rPr>
              <a:t>confirms Dark Matter hypothesis</a:t>
            </a:r>
            <a:endParaRPr lang="en-US" sz="2800" dirty="0">
              <a:solidFill>
                <a:srgbClr val="008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61750"/>
            <a:ext cx="9144000" cy="769583"/>
          </a:xfrm>
        </p:spPr>
        <p:txBody>
          <a:bodyPr>
            <a:noAutofit/>
          </a:bodyPr>
          <a:lstStyle/>
          <a:p>
            <a:r>
              <a:rPr lang="en-US" sz="3600" dirty="0" smtClean="0"/>
              <a:t>Halo of Invisible Dark Matter around Galaxies</a:t>
            </a:r>
            <a:endParaRPr lang="en-US" sz="3600" dirty="0"/>
          </a:p>
        </p:txBody>
      </p:sp>
      <p:pic>
        <p:nvPicPr>
          <p:cNvPr id="4" name="Content Placeholder 3" descr="The-Galactic-Dark-Matter-Halo-Is-Shaped-Like-a-Ball-3.jpg"/>
          <p:cNvPicPr>
            <a:picLocks noGrp="1" noChangeAspect="1"/>
          </p:cNvPicPr>
          <p:nvPr>
            <p:ph idx="1"/>
          </p:nvPr>
        </p:nvPicPr>
        <p:blipFill>
          <a:blip r:embed="rId2"/>
          <a:srcRect l="-33154" r="-33154"/>
          <a:stretch>
            <a:fillRect/>
          </a:stretch>
        </p:blipFill>
        <p:spPr>
          <a:xfrm>
            <a:off x="457200" y="1303869"/>
            <a:ext cx="8229600" cy="4525963"/>
          </a:xfrm>
        </p:spPr>
      </p:pic>
      <p:sp>
        <p:nvSpPr>
          <p:cNvPr id="5" name="TextBox 4"/>
          <p:cNvSpPr txBox="1"/>
          <p:nvPr/>
        </p:nvSpPr>
        <p:spPr>
          <a:xfrm>
            <a:off x="903111" y="6152444"/>
            <a:ext cx="72912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Four times as much dark matter as visible matter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>
                <a:solidFill>
                  <a:srgbClr val="008000"/>
                </a:solidFill>
              </a:rPr>
              <a:t>The Higgs boson and Dark Matter are both intimately connected with properties of empty space…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(or what we thought was “empty space”)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…Making these phenomena unlike any other we have observed in the past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9" name="Rectangle 7"/>
          <p:cNvSpPr>
            <a:spLocks noGrp="1" noChangeArrowheads="1"/>
          </p:cNvSpPr>
          <p:nvPr>
            <p:ph sz="half" idx="1"/>
          </p:nvPr>
        </p:nvSpPr>
        <p:spPr>
          <a:xfrm>
            <a:off x="231775" y="1311275"/>
            <a:ext cx="3810000" cy="4691063"/>
          </a:xfrm>
        </p:spPr>
        <p:txBody>
          <a:bodyPr>
            <a:normAutofit lnSpcReduction="10000"/>
          </a:bodyPr>
          <a:lstStyle/>
          <a:p>
            <a:pPr>
              <a:lnSpc>
                <a:spcPct val="90000"/>
              </a:lnSpc>
            </a:pPr>
            <a:r>
              <a:rPr lang="en-US" sz="2400" i="1" dirty="0"/>
              <a:t>A lot</a:t>
            </a:r>
            <a:r>
              <a:rPr lang="en-US" sz="2400" dirty="0"/>
              <a:t> of dark matter is required to hold galaxies together</a:t>
            </a:r>
          </a:p>
          <a:p>
            <a:pPr>
              <a:lnSpc>
                <a:spcPct val="90000"/>
              </a:lnSpc>
            </a:pPr>
            <a:endParaRPr lang="en-US" sz="2400" dirty="0"/>
          </a:p>
          <a:p>
            <a:pPr>
              <a:lnSpc>
                <a:spcPct val="90000"/>
              </a:lnSpc>
            </a:pPr>
            <a:r>
              <a:rPr lang="en-US" sz="2400" dirty="0">
                <a:solidFill>
                  <a:srgbClr val="3333FF"/>
                </a:solidFill>
              </a:rPr>
              <a:t>It cannot all be made of protons</a:t>
            </a:r>
          </a:p>
          <a:p>
            <a:pPr>
              <a:lnSpc>
                <a:spcPct val="90000"/>
              </a:lnSpc>
            </a:pPr>
            <a:endParaRPr lang="en-US" sz="2400" dirty="0">
              <a:solidFill>
                <a:srgbClr val="3333FF"/>
              </a:solidFill>
            </a:endParaRPr>
          </a:p>
          <a:p>
            <a:pPr>
              <a:lnSpc>
                <a:spcPct val="90000"/>
              </a:lnSpc>
            </a:pPr>
            <a:r>
              <a:rPr lang="en-US" sz="2400" dirty="0">
                <a:solidFill>
                  <a:srgbClr val="00BE00"/>
                </a:solidFill>
              </a:rPr>
              <a:t>It must be neutral, stable, heavy</a:t>
            </a:r>
          </a:p>
          <a:p>
            <a:pPr>
              <a:lnSpc>
                <a:spcPct val="90000"/>
              </a:lnSpc>
            </a:pPr>
            <a:endParaRPr lang="en-US" sz="2400" dirty="0">
              <a:solidFill>
                <a:srgbClr val="00BE00"/>
              </a:solidFill>
            </a:endParaRPr>
          </a:p>
          <a:p>
            <a:pPr>
              <a:lnSpc>
                <a:spcPct val="90000"/>
              </a:lnSpc>
            </a:pPr>
            <a:r>
              <a:rPr lang="en-US" dirty="0">
                <a:solidFill>
                  <a:srgbClr val="FF0000"/>
                </a:solidFill>
              </a:rPr>
              <a:t>It must be some new form of matter</a:t>
            </a:r>
            <a:r>
              <a:rPr lang="en-US" dirty="0" smtClean="0">
                <a:solidFill>
                  <a:srgbClr val="FF0000"/>
                </a:solidFill>
              </a:rPr>
              <a:t> – new fundamental particles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156678" name="Picture 6" descr="img00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02138" y="1123950"/>
            <a:ext cx="4471987" cy="4779963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1947322" y="197557"/>
            <a:ext cx="57117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Mapping out the Dark Matter</a:t>
            </a:r>
            <a:endParaRPr lang="en-US" sz="36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smtClean="0"/>
              <a:t>Feynman Diagram depicting Production of</a:t>
            </a:r>
            <a:r>
              <a:rPr lang="en-US" sz="3200" dirty="0" smtClean="0"/>
              <a:t> SUSY Dark </a:t>
            </a:r>
            <a:r>
              <a:rPr lang="en-US" sz="3200" dirty="0" smtClean="0"/>
              <a:t>Matter Particles at LHC</a:t>
            </a:r>
            <a:endParaRPr lang="en-US" sz="3200" dirty="0"/>
          </a:p>
        </p:txBody>
      </p:sp>
      <p:pic>
        <p:nvPicPr>
          <p:cNvPr id="4" name="Content Placeholder 3" descr="gluino_prod.gif"/>
          <p:cNvPicPr>
            <a:picLocks noGrp="1" noChangeAspect="1"/>
          </p:cNvPicPr>
          <p:nvPr>
            <p:ph idx="1"/>
          </p:nvPr>
        </p:nvPicPr>
        <p:blipFill>
          <a:blip r:embed="rId2"/>
          <a:srcRect l="-12434" r="-12434"/>
          <a:stretch>
            <a:fillRect/>
          </a:stretch>
        </p:blipFill>
        <p:spPr/>
      </p:pic>
      <p:sp>
        <p:nvSpPr>
          <p:cNvPr id="5" name="Rectangle 4"/>
          <p:cNvSpPr/>
          <p:nvPr/>
        </p:nvSpPr>
        <p:spPr>
          <a:xfrm>
            <a:off x="7478889" y="3443113"/>
            <a:ext cx="451555" cy="127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smtClean="0"/>
              <a:t>Feynman Diagram depicting Production of</a:t>
            </a:r>
            <a:r>
              <a:rPr lang="en-US" sz="3200" dirty="0" smtClean="0"/>
              <a:t> SUSY Dark </a:t>
            </a:r>
            <a:r>
              <a:rPr lang="en-US" sz="3200" dirty="0" smtClean="0"/>
              <a:t>Matter Particles at LHC</a:t>
            </a:r>
            <a:endParaRPr lang="en-US" sz="3200" dirty="0"/>
          </a:p>
        </p:txBody>
      </p:sp>
      <p:pic>
        <p:nvPicPr>
          <p:cNvPr id="4" name="Content Placeholder 3" descr="gluino_prod.gif"/>
          <p:cNvPicPr>
            <a:picLocks noGrp="1" noChangeAspect="1"/>
          </p:cNvPicPr>
          <p:nvPr>
            <p:ph idx="1"/>
          </p:nvPr>
        </p:nvPicPr>
        <p:blipFill>
          <a:blip r:embed="rId2"/>
          <a:srcRect l="-12434" r="-12434"/>
          <a:stretch>
            <a:fillRect/>
          </a:stretch>
        </p:blipFill>
        <p:spPr/>
      </p:pic>
      <p:sp>
        <p:nvSpPr>
          <p:cNvPr id="5" name="Oval 4"/>
          <p:cNvSpPr/>
          <p:nvPr/>
        </p:nvSpPr>
        <p:spPr>
          <a:xfrm>
            <a:off x="6959600" y="1833035"/>
            <a:ext cx="698500" cy="749300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30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30000"/>
                </a:schemeClr>
              </a:gs>
            </a:gsLst>
            <a:lin ang="162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2362200" y="5469468"/>
            <a:ext cx="698500" cy="749300"/>
          </a:xfrm>
          <a:prstGeom prst="ellipse">
            <a:avLst/>
          </a:prstGeom>
          <a:gradFill flip="none" rotWithShape="1">
            <a:gsLst>
              <a:gs pos="0">
                <a:schemeClr val="accent1">
                  <a:tint val="100000"/>
                  <a:shade val="100000"/>
                  <a:satMod val="130000"/>
                  <a:alpha val="30000"/>
                </a:schemeClr>
              </a:gs>
              <a:gs pos="100000">
                <a:schemeClr val="accent1">
                  <a:tint val="50000"/>
                  <a:shade val="100000"/>
                  <a:satMod val="350000"/>
                  <a:alpha val="30000"/>
                </a:schemeClr>
              </a:gs>
            </a:gsLst>
            <a:lin ang="16200000" scaled="0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7478889" y="3443113"/>
            <a:ext cx="451555" cy="127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Simulated</a:t>
            </a:r>
            <a:r>
              <a:rPr lang="en-US" dirty="0" smtClean="0"/>
              <a:t> SUSY Dark </a:t>
            </a:r>
            <a:r>
              <a:rPr lang="en-US" dirty="0" smtClean="0"/>
              <a:t>Matter Particle Production at LHC</a:t>
            </a:r>
            <a:endParaRPr lang="en-US" dirty="0"/>
          </a:p>
        </p:txBody>
      </p:sp>
      <p:pic>
        <p:nvPicPr>
          <p:cNvPr id="4" name="Content Placeholder 3" descr="susyEventATLAS.jpg"/>
          <p:cNvPicPr>
            <a:picLocks noGrp="1" noChangeAspect="1"/>
          </p:cNvPicPr>
          <p:nvPr>
            <p:ph idx="1"/>
          </p:nvPr>
        </p:nvPicPr>
        <p:blipFill>
          <a:blip r:embed="rId2"/>
          <a:srcRect l="-45405" r="-45405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1195"/>
            <a:ext cx="8229600" cy="910695"/>
          </a:xfrm>
        </p:spPr>
        <p:txBody>
          <a:bodyPr/>
          <a:lstStyle/>
          <a:p>
            <a:r>
              <a:rPr lang="en-US" dirty="0" smtClean="0"/>
              <a:t>Dark Matter Particles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84110"/>
            <a:ext cx="9115778" cy="5573889"/>
          </a:xfrm>
        </p:spPr>
        <p:txBody>
          <a:bodyPr>
            <a:normAutofit/>
          </a:bodyPr>
          <a:lstStyle/>
          <a:p>
            <a:r>
              <a:rPr lang="en-US" dirty="0"/>
              <a:t>B</a:t>
            </a:r>
            <a:r>
              <a:rPr lang="en-US" dirty="0" smtClean="0"/>
              <a:t>ridge between cosmology, astrophysics and particle physics</a:t>
            </a:r>
          </a:p>
          <a:p>
            <a:endParaRPr lang="en-US" dirty="0" smtClean="0"/>
          </a:p>
          <a:p>
            <a:r>
              <a:rPr lang="en-US" dirty="0" smtClean="0"/>
              <a:t>“</a:t>
            </a:r>
            <a:r>
              <a:rPr lang="en-US" dirty="0" err="1"/>
              <a:t>S</a:t>
            </a:r>
            <a:r>
              <a:rPr lang="en-US" dirty="0" err="1" smtClean="0"/>
              <a:t>upersymmetry</a:t>
            </a:r>
            <a:r>
              <a:rPr lang="en-US" dirty="0" smtClean="0"/>
              <a:t>” theory predicts dark matter particles</a:t>
            </a:r>
          </a:p>
          <a:p>
            <a:pPr>
              <a:buNone/>
            </a:pPr>
            <a:endParaRPr lang="en-US" dirty="0" smtClean="0"/>
          </a:p>
          <a:p>
            <a:r>
              <a:rPr lang="en-US" dirty="0" err="1" smtClean="0"/>
              <a:t>Supersymmetry</a:t>
            </a:r>
            <a:r>
              <a:rPr lang="en-US" dirty="0" smtClean="0"/>
              <a:t> </a:t>
            </a:r>
            <a:r>
              <a:rPr lang="en-US" dirty="0" err="1" smtClean="0">
                <a:sym typeface="Wingdings"/>
              </a:rPr>
              <a:t></a:t>
            </a:r>
            <a:r>
              <a:rPr lang="en-US" dirty="0" smtClean="0"/>
              <a:t> quantum properties of space </a:t>
            </a:r>
            <a:r>
              <a:rPr lang="en-US" dirty="0" err="1" smtClean="0">
                <a:sym typeface="Wingdings"/>
              </a:rPr>
              <a:t></a:t>
            </a:r>
            <a:r>
              <a:rPr lang="en-US" dirty="0" smtClean="0">
                <a:sym typeface="Wingdings"/>
              </a:rPr>
              <a:t> </a:t>
            </a:r>
            <a:r>
              <a:rPr lang="en-US" dirty="0" smtClean="0">
                <a:solidFill>
                  <a:srgbClr val="008000"/>
                </a:solidFill>
                <a:sym typeface="Wingdings"/>
              </a:rPr>
              <a:t>dawn of a “new quantum mechanics”</a:t>
            </a:r>
            <a:endParaRPr lang="en-US" dirty="0" smtClean="0">
              <a:solidFill>
                <a:srgbClr val="008000"/>
              </a:solidFill>
            </a:endParaRP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996179"/>
            <a:ext cx="8229600" cy="2561695"/>
          </a:xfrm>
        </p:spPr>
        <p:txBody>
          <a:bodyPr>
            <a:normAutofit/>
          </a:bodyPr>
          <a:lstStyle/>
          <a:p>
            <a:r>
              <a:rPr lang="en-US" dirty="0" smtClean="0"/>
              <a:t>Black Holes at the LHC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The Possibility and the Myth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25413"/>
            <a:ext cx="7772400" cy="1143000"/>
          </a:xfrm>
        </p:spPr>
        <p:txBody>
          <a:bodyPr/>
          <a:lstStyle/>
          <a:p>
            <a:r>
              <a:rPr lang="en-US"/>
              <a:t>Isaac Newton</a:t>
            </a:r>
          </a:p>
        </p:txBody>
      </p:sp>
      <p:pic>
        <p:nvPicPr>
          <p:cNvPr id="89101" name="Picture 13" descr="newto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3875" y="1584325"/>
            <a:ext cx="2781300" cy="3381375"/>
          </a:xfrm>
          <a:prstGeom prst="rect">
            <a:avLst/>
          </a:prstGeom>
          <a:noFill/>
        </p:spPr>
      </p:pic>
      <p:pic>
        <p:nvPicPr>
          <p:cNvPr id="89104" name="Picture 16" descr="grid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52950" y="1552575"/>
            <a:ext cx="3552825" cy="3552825"/>
          </a:xfrm>
          <a:prstGeom prst="rect">
            <a:avLst/>
          </a:prstGeom>
          <a:noFill/>
        </p:spPr>
      </p:pic>
      <p:sp>
        <p:nvSpPr>
          <p:cNvPr id="89105" name="Text Box 17"/>
          <p:cNvSpPr txBox="1">
            <a:spLocks noChangeArrowheads="1"/>
          </p:cNvSpPr>
          <p:nvPr/>
        </p:nvSpPr>
        <p:spPr bwMode="auto">
          <a:xfrm>
            <a:off x="938213" y="5310188"/>
            <a:ext cx="6756400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800">
                <a:solidFill>
                  <a:srgbClr val="3333FF"/>
                </a:solidFill>
              </a:rPr>
              <a:t>1687: Space and time are the static stage</a:t>
            </a:r>
          </a:p>
          <a:p>
            <a:r>
              <a:rPr lang="en-US" sz="2800">
                <a:solidFill>
                  <a:srgbClr val="3333FF"/>
                </a:solidFill>
              </a:rPr>
              <a:t>on which physical processes act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25413"/>
            <a:ext cx="7772400" cy="1143000"/>
          </a:xfrm>
        </p:spPr>
        <p:txBody>
          <a:bodyPr/>
          <a:lstStyle/>
          <a:p>
            <a:r>
              <a:rPr lang="en-US"/>
              <a:t>Albert Einsten</a:t>
            </a:r>
          </a:p>
        </p:txBody>
      </p:sp>
      <p:pic>
        <p:nvPicPr>
          <p:cNvPr id="122886" name="Picture 6" descr="1916_genrel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27450" y="1316038"/>
            <a:ext cx="5068888" cy="3821112"/>
          </a:xfrm>
          <a:prstGeom prst="rect">
            <a:avLst/>
          </a:prstGeom>
          <a:noFill/>
        </p:spPr>
      </p:pic>
      <p:pic>
        <p:nvPicPr>
          <p:cNvPr id="122887" name="Picture 7" descr="einstein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0375" y="1268413"/>
            <a:ext cx="2755900" cy="3889375"/>
          </a:xfrm>
          <a:prstGeom prst="rect">
            <a:avLst/>
          </a:prstGeom>
          <a:noFill/>
        </p:spPr>
      </p:pic>
      <p:sp>
        <p:nvSpPr>
          <p:cNvPr id="122888" name="Text Box 8"/>
          <p:cNvSpPr txBox="1">
            <a:spLocks noChangeArrowheads="1"/>
          </p:cNvSpPr>
          <p:nvPr/>
        </p:nvSpPr>
        <p:spPr bwMode="auto">
          <a:xfrm>
            <a:off x="1379538" y="5310188"/>
            <a:ext cx="5905500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800">
                <a:solidFill>
                  <a:srgbClr val="3333FF"/>
                </a:solidFill>
              </a:rPr>
              <a:t>1915: Spacetime is an active player:</a:t>
            </a:r>
          </a:p>
          <a:p>
            <a:r>
              <a:rPr lang="en-US" sz="2800">
                <a:solidFill>
                  <a:srgbClr val="3333FF"/>
                </a:solidFill>
              </a:rPr>
              <a:t>curves, expands, shrinks, …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Matter and Energy Curves Space</a:t>
            </a:r>
            <a:endParaRPr lang="en-US" dirty="0"/>
          </a:p>
        </p:txBody>
      </p:sp>
      <p:pic>
        <p:nvPicPr>
          <p:cNvPr id="4" name="Content Placeholder 3" descr="GPB_circling_earth3_516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8187" r="-18187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Einstein’s Attempt to Unify Electromagnetism and Gravity</a:t>
            </a:r>
            <a:endParaRPr lang="en-US" dirty="0"/>
          </a:p>
        </p:txBody>
      </p:sp>
      <p:pic>
        <p:nvPicPr>
          <p:cNvPr id="4" name="Content Placeholder 3" descr="einstein-albert-do-not-worry-9900884_1_.jpg"/>
          <p:cNvPicPr>
            <a:picLocks noGrp="1" noChangeAspect="1"/>
          </p:cNvPicPr>
          <p:nvPr>
            <p:ph idx="1"/>
          </p:nvPr>
        </p:nvPicPr>
        <p:blipFill>
          <a:blip r:embed="rId2"/>
          <a:srcRect l="-63980" r="-63980"/>
          <a:stretch>
            <a:fillRect/>
          </a:stretch>
        </p:blipFill>
        <p:spPr>
          <a:xfrm>
            <a:off x="0" y="1741310"/>
            <a:ext cx="9144000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40"/>
            <a:ext cx="8229600" cy="1143000"/>
          </a:xfrm>
        </p:spPr>
        <p:txBody>
          <a:bodyPr>
            <a:noAutofit/>
          </a:bodyPr>
          <a:lstStyle/>
          <a:p>
            <a:r>
              <a:rPr lang="en-US" sz="3600" dirty="0" smtClean="0"/>
              <a:t>Why have we been hunting for the Higgs for more than half a century?                    </a:t>
            </a:r>
            <a:endParaRPr lang="en-US" sz="3600" dirty="0"/>
          </a:p>
        </p:txBody>
      </p:sp>
      <p:pic>
        <p:nvPicPr>
          <p:cNvPr id="6" name="Content Placeholder 5" descr="lhc27.jpg"/>
          <p:cNvPicPr>
            <a:picLocks noGrp="1" noChangeAspect="1"/>
          </p:cNvPicPr>
          <p:nvPr>
            <p:ph idx="1"/>
          </p:nvPr>
        </p:nvPicPr>
        <p:blipFill>
          <a:blip r:embed="rId2"/>
          <a:srcRect l="-4366" r="-4366"/>
          <a:stretch>
            <a:fillRect/>
          </a:stretch>
        </p:blipFill>
        <p:spPr>
          <a:xfrm>
            <a:off x="626532" y="1233314"/>
            <a:ext cx="7826022" cy="4304011"/>
          </a:xfrm>
        </p:spPr>
      </p:pic>
      <p:sp>
        <p:nvSpPr>
          <p:cNvPr id="4" name="TextBox 3"/>
          <p:cNvSpPr txBox="1"/>
          <p:nvPr/>
        </p:nvSpPr>
        <p:spPr>
          <a:xfrm>
            <a:off x="513644" y="5533118"/>
            <a:ext cx="8364264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3366FF"/>
                </a:solidFill>
              </a:rPr>
              <a:t>Search culminating in the construction of the </a:t>
            </a:r>
          </a:p>
          <a:p>
            <a:r>
              <a:rPr lang="en-US" sz="2800" dirty="0" smtClean="0">
                <a:solidFill>
                  <a:srgbClr val="3366FF"/>
                </a:solidFill>
              </a:rPr>
              <a:t>Large </a:t>
            </a:r>
            <a:r>
              <a:rPr lang="en-US" sz="2800" dirty="0" err="1" smtClean="0">
                <a:solidFill>
                  <a:srgbClr val="3366FF"/>
                </a:solidFill>
              </a:rPr>
              <a:t>Hadron</a:t>
            </a:r>
            <a:r>
              <a:rPr lang="en-US" sz="2800" dirty="0" smtClean="0">
                <a:solidFill>
                  <a:srgbClr val="3366FF"/>
                </a:solidFill>
              </a:rPr>
              <a:t> Collider at the CERN Laboratory of Particle </a:t>
            </a:r>
          </a:p>
          <a:p>
            <a:r>
              <a:rPr lang="en-US" sz="2800" dirty="0" smtClean="0">
                <a:solidFill>
                  <a:srgbClr val="3366FF"/>
                </a:solidFill>
              </a:rPr>
              <a:t>Physics in Geneva, Switzerland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problem with gravity</a:t>
            </a:r>
            <a:endParaRPr lang="en-US" dirty="0"/>
          </a:p>
        </p:txBody>
      </p:sp>
      <p:pic>
        <p:nvPicPr>
          <p:cNvPr id="4" name="Content Placeholder 3" descr="electromagnet.jpg"/>
          <p:cNvPicPr>
            <a:picLocks noGrp="1" noChangeAspect="1"/>
          </p:cNvPicPr>
          <p:nvPr>
            <p:ph idx="1"/>
          </p:nvPr>
        </p:nvPicPr>
        <p:blipFill>
          <a:blip r:embed="rId2"/>
          <a:srcRect l="-87751" r="-87751"/>
          <a:stretch>
            <a:fillRect/>
          </a:stretch>
        </p:blipFill>
        <p:spPr>
          <a:xfrm>
            <a:off x="3138290" y="1600200"/>
            <a:ext cx="8229600" cy="4525963"/>
          </a:xfrm>
        </p:spPr>
      </p:pic>
      <p:sp>
        <p:nvSpPr>
          <p:cNvPr id="5" name="Rectangle 4"/>
          <p:cNvSpPr/>
          <p:nvPr/>
        </p:nvSpPr>
        <p:spPr>
          <a:xfrm>
            <a:off x="457200" y="2715724"/>
            <a:ext cx="4651022" cy="29433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buFontTx/>
              <a:buNone/>
            </a:pPr>
            <a:r>
              <a:rPr lang="en-US" sz="2800" i="1" dirty="0" err="1" smtClean="0">
                <a:solidFill>
                  <a:srgbClr val="3333FF"/>
                </a:solidFill>
              </a:rPr>
              <a:t>F</a:t>
            </a:r>
            <a:r>
              <a:rPr lang="en-US" sz="2800" baseline="-25000" dirty="0" err="1" smtClean="0">
                <a:solidFill>
                  <a:srgbClr val="3333FF"/>
                </a:solidFill>
              </a:rPr>
              <a:t>gravity</a:t>
            </a:r>
            <a:r>
              <a:rPr lang="en-US" sz="2800" dirty="0" smtClean="0">
                <a:solidFill>
                  <a:srgbClr val="3333FF"/>
                </a:solidFill>
              </a:rPr>
              <a:t> ~ 10</a:t>
            </a:r>
            <a:r>
              <a:rPr lang="en-US" sz="2800" baseline="30000" dirty="0" smtClean="0">
                <a:solidFill>
                  <a:srgbClr val="3333FF"/>
                </a:solidFill>
              </a:rPr>
              <a:t>-36</a:t>
            </a:r>
            <a:r>
              <a:rPr lang="en-US" sz="2800" dirty="0" smtClean="0">
                <a:solidFill>
                  <a:srgbClr val="3333FF"/>
                </a:solidFill>
              </a:rPr>
              <a:t> </a:t>
            </a:r>
            <a:r>
              <a:rPr lang="en-US" sz="2800" i="1" dirty="0" smtClean="0">
                <a:solidFill>
                  <a:srgbClr val="3333FF"/>
                </a:solidFill>
              </a:rPr>
              <a:t>F</a:t>
            </a:r>
            <a:r>
              <a:rPr lang="en-US" sz="2800" baseline="-25000" dirty="0" smtClean="0">
                <a:solidFill>
                  <a:srgbClr val="3333FF"/>
                </a:solidFill>
              </a:rPr>
              <a:t>EM</a:t>
            </a:r>
          </a:p>
          <a:p>
            <a:pPr algn="ctr">
              <a:lnSpc>
                <a:spcPct val="90000"/>
              </a:lnSpc>
              <a:buFontTx/>
              <a:buNone/>
            </a:pPr>
            <a:endParaRPr lang="en-US" sz="2800" baseline="-25000" dirty="0" smtClean="0">
              <a:solidFill>
                <a:srgbClr val="3333FF"/>
              </a:solidFill>
            </a:endParaRPr>
          </a:p>
          <a:p>
            <a:pPr>
              <a:lnSpc>
                <a:spcPct val="90000"/>
              </a:lnSpc>
            </a:pPr>
            <a:r>
              <a:rPr lang="en-US" sz="2800" dirty="0" smtClean="0">
                <a:solidFill>
                  <a:srgbClr val="00BE00"/>
                </a:solidFill>
              </a:rPr>
              <a:t>Very likely, we are missing something important.  Why is gravity so weak compared to other forces?  </a:t>
            </a:r>
          </a:p>
          <a:p>
            <a:pPr>
              <a:lnSpc>
                <a:spcPct val="90000"/>
              </a:lnSpc>
            </a:pPr>
            <a:endParaRPr lang="en-US" sz="2800" baseline="-25000" dirty="0" smtClean="0">
              <a:solidFill>
                <a:srgbClr val="00BE00"/>
              </a:solidFill>
            </a:endParaRPr>
          </a:p>
          <a:p>
            <a:pPr>
              <a:lnSpc>
                <a:spcPct val="90000"/>
              </a:lnSpc>
            </a:pPr>
            <a:r>
              <a:rPr lang="en-US" sz="2800" dirty="0" smtClean="0">
                <a:solidFill>
                  <a:srgbClr val="FF0000"/>
                </a:solidFill>
              </a:rPr>
              <a:t>Maybe it isn’t…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46667" y="1629303"/>
            <a:ext cx="41591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Gravity is a </a:t>
            </a:r>
            <a:r>
              <a:rPr lang="en-US" sz="2800" i="1" dirty="0" smtClean="0"/>
              <a:t>very </a:t>
            </a:r>
            <a:r>
              <a:rPr lang="en-US" sz="2800" dirty="0" smtClean="0"/>
              <a:t>weak force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Curled-up Extra Dimensions of Space</a:t>
            </a:r>
            <a:endParaRPr lang="en-US" dirty="0"/>
          </a:p>
        </p:txBody>
      </p:sp>
      <p:pic>
        <p:nvPicPr>
          <p:cNvPr id="4" name="Content Placeholder 3" descr="compactDimension.gif"/>
          <p:cNvPicPr>
            <a:picLocks noGrp="1" noChangeAspect="1"/>
          </p:cNvPicPr>
          <p:nvPr>
            <p:ph idx="1"/>
          </p:nvPr>
        </p:nvPicPr>
        <p:blipFill>
          <a:blip r:embed="rId2"/>
          <a:srcRect l="-8731" r="-8731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Newton’s Law</a:t>
            </a:r>
          </a:p>
        </p:txBody>
      </p:sp>
      <p:sp>
        <p:nvSpPr>
          <p:cNvPr id="173059" name="Rectangle 3"/>
          <p:cNvSpPr>
            <a:spLocks noGrp="1" noChangeArrowheads="1"/>
          </p:cNvSpPr>
          <p:nvPr>
            <p:ph idx="1"/>
          </p:nvPr>
        </p:nvSpPr>
        <p:spPr>
          <a:xfrm>
            <a:off x="423863" y="1624013"/>
            <a:ext cx="8334375" cy="4114800"/>
          </a:xfrm>
        </p:spPr>
        <p:txBody>
          <a:bodyPr/>
          <a:lstStyle/>
          <a:p>
            <a:r>
              <a:rPr lang="en-US" dirty="0">
                <a:solidFill>
                  <a:srgbClr val="3333FF"/>
                </a:solidFill>
              </a:rPr>
              <a:t>In this case, gravity may be strong but appear weak only because its strength is diluted by extra dimensions.</a:t>
            </a:r>
          </a:p>
          <a:p>
            <a:endParaRPr lang="en-US" i="1" dirty="0">
              <a:solidFill>
                <a:srgbClr val="3333FF"/>
              </a:solidFill>
            </a:endParaRPr>
          </a:p>
          <a:p>
            <a:r>
              <a:rPr lang="en-US" i="1" dirty="0" err="1">
                <a:solidFill>
                  <a:srgbClr val="FF0000"/>
                </a:solidFill>
              </a:rPr>
              <a:t>F</a:t>
            </a:r>
            <a:r>
              <a:rPr lang="en-US" i="1" baseline="-25000" dirty="0" err="1">
                <a:solidFill>
                  <a:srgbClr val="FF0000"/>
                </a:solidFill>
              </a:rPr>
              <a:t>gravity</a:t>
            </a:r>
            <a:r>
              <a:rPr lang="en-US" dirty="0">
                <a:solidFill>
                  <a:srgbClr val="FF0000"/>
                </a:solidFill>
              </a:rPr>
              <a:t> ~ </a:t>
            </a:r>
            <a:r>
              <a:rPr lang="en-US" i="1" dirty="0">
                <a:solidFill>
                  <a:srgbClr val="FF0000"/>
                </a:solidFill>
              </a:rPr>
              <a:t>1/r</a:t>
            </a:r>
            <a:r>
              <a:rPr lang="en-US" sz="1200" i="1" dirty="0">
                <a:solidFill>
                  <a:srgbClr val="FF0000"/>
                </a:solidFill>
              </a:rPr>
              <a:t> </a:t>
            </a:r>
            <a:r>
              <a:rPr lang="en-US" i="1" baseline="30000" dirty="0">
                <a:solidFill>
                  <a:srgbClr val="FF0000"/>
                </a:solidFill>
              </a:rPr>
              <a:t>2+n</a:t>
            </a:r>
            <a:r>
              <a:rPr lang="en-US" i="1" baseline="30000" dirty="0" smtClean="0">
                <a:solidFill>
                  <a:srgbClr val="FF0000"/>
                </a:solidFill>
              </a:rPr>
              <a:t> </a:t>
            </a:r>
          </a:p>
          <a:p>
            <a:pPr lvl="1">
              <a:buNone/>
            </a:pPr>
            <a:r>
              <a:rPr lang="en-US" dirty="0" smtClean="0">
                <a:solidFill>
                  <a:srgbClr val="FF0000"/>
                </a:solidFill>
              </a:rPr>
              <a:t>for </a:t>
            </a:r>
            <a:r>
              <a:rPr lang="en-US" dirty="0">
                <a:solidFill>
                  <a:srgbClr val="FF0000"/>
                </a:solidFill>
              </a:rPr>
              <a:t>small </a:t>
            </a:r>
            <a:r>
              <a:rPr lang="en-US" dirty="0" smtClean="0">
                <a:solidFill>
                  <a:srgbClr val="FF0000"/>
                </a:solidFill>
              </a:rPr>
              <a:t>lengths </a:t>
            </a:r>
            <a:r>
              <a:rPr lang="en-US" i="1" dirty="0" err="1" smtClean="0">
                <a:solidFill>
                  <a:srgbClr val="FF0000"/>
                </a:solidFill>
              </a:rPr>
              <a:t>r</a:t>
            </a:r>
            <a:r>
              <a:rPr lang="en-US" dirty="0" smtClean="0">
                <a:solidFill>
                  <a:srgbClr val="FF0000"/>
                </a:solidFill>
              </a:rPr>
              <a:t>, </a:t>
            </a:r>
            <a:r>
              <a:rPr lang="en-US" dirty="0">
                <a:solidFill>
                  <a:srgbClr val="FF0000"/>
                </a:solidFill>
              </a:rPr>
              <a:t>where </a:t>
            </a:r>
            <a:r>
              <a:rPr lang="en-US" i="1" dirty="0" err="1">
                <a:solidFill>
                  <a:srgbClr val="FF0000"/>
                </a:solidFill>
              </a:rPr>
              <a:t>n</a:t>
            </a:r>
            <a:r>
              <a:rPr lang="en-US" dirty="0">
                <a:solidFill>
                  <a:srgbClr val="FF0000"/>
                </a:solidFill>
              </a:rPr>
              <a:t> is the number of extra </a:t>
            </a:r>
            <a:r>
              <a:rPr lang="en-US" dirty="0" smtClean="0">
                <a:solidFill>
                  <a:srgbClr val="FF0000"/>
                </a:solidFill>
              </a:rPr>
              <a:t>dimensions</a:t>
            </a:r>
            <a:endParaRPr lang="en-US" dirty="0">
              <a:solidFill>
                <a:srgbClr val="3333FF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1154113" y="1201738"/>
            <a:ext cx="6451600" cy="4646612"/>
            <a:chOff x="2687" y="1652"/>
            <a:chExt cx="2757" cy="1984"/>
          </a:xfrm>
        </p:grpSpPr>
        <p:sp>
          <p:nvSpPr>
            <p:cNvPr id="190469" name="Rectangle 5"/>
            <p:cNvSpPr>
              <a:spLocks noChangeArrowheads="1"/>
            </p:cNvSpPr>
            <p:nvPr/>
          </p:nvSpPr>
          <p:spPr bwMode="auto">
            <a:xfrm rot="5400000">
              <a:off x="4967" y="2510"/>
              <a:ext cx="823" cy="1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400"/>
                <a:t>Feng, </a:t>
              </a:r>
              <a:r>
                <a:rPr lang="en-US" sz="1400" i="1"/>
                <a:t>Science  </a:t>
              </a:r>
              <a:r>
                <a:rPr lang="en-US" sz="1400"/>
                <a:t>(2003)</a:t>
              </a:r>
            </a:p>
          </p:txBody>
        </p:sp>
        <p:sp>
          <p:nvSpPr>
            <p:cNvPr id="190470" name="Text Box 6"/>
            <p:cNvSpPr txBox="1">
              <a:spLocks noChangeArrowheads="1"/>
            </p:cNvSpPr>
            <p:nvPr/>
          </p:nvSpPr>
          <p:spPr bwMode="auto">
            <a:xfrm>
              <a:off x="2857" y="2989"/>
              <a:ext cx="234" cy="1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400"/>
                <a:t>10</a:t>
              </a:r>
              <a:r>
                <a:rPr lang="en-US" sz="1400" baseline="30000"/>
                <a:t>-60</a:t>
              </a:r>
            </a:p>
          </p:txBody>
        </p:sp>
        <p:sp>
          <p:nvSpPr>
            <p:cNvPr id="190471" name="Text Box 7"/>
            <p:cNvSpPr txBox="1">
              <a:spLocks noChangeArrowheads="1"/>
            </p:cNvSpPr>
            <p:nvPr/>
          </p:nvSpPr>
          <p:spPr bwMode="auto">
            <a:xfrm>
              <a:off x="2857" y="2548"/>
              <a:ext cx="234" cy="1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400"/>
                <a:t>10</a:t>
              </a:r>
              <a:r>
                <a:rPr lang="en-US" sz="1400" baseline="30000"/>
                <a:t>-40</a:t>
              </a:r>
            </a:p>
          </p:txBody>
        </p:sp>
        <p:sp>
          <p:nvSpPr>
            <p:cNvPr id="190472" name="Text Box 8"/>
            <p:cNvSpPr txBox="1">
              <a:spLocks noChangeArrowheads="1"/>
            </p:cNvSpPr>
            <p:nvPr/>
          </p:nvSpPr>
          <p:spPr bwMode="auto">
            <a:xfrm>
              <a:off x="2857" y="2089"/>
              <a:ext cx="234" cy="1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400"/>
                <a:t>10</a:t>
              </a:r>
              <a:r>
                <a:rPr lang="en-US" sz="1400" baseline="30000"/>
                <a:t>-20</a:t>
              </a:r>
            </a:p>
          </p:txBody>
        </p:sp>
        <p:sp>
          <p:nvSpPr>
            <p:cNvPr id="190473" name="Text Box 9"/>
            <p:cNvSpPr txBox="1">
              <a:spLocks noChangeArrowheads="1"/>
            </p:cNvSpPr>
            <p:nvPr/>
          </p:nvSpPr>
          <p:spPr bwMode="auto">
            <a:xfrm>
              <a:off x="2992" y="1652"/>
              <a:ext cx="120" cy="1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400"/>
                <a:t>1</a:t>
              </a:r>
              <a:endParaRPr lang="en-US" sz="1400" baseline="30000"/>
            </a:p>
          </p:txBody>
        </p:sp>
        <p:pic>
          <p:nvPicPr>
            <p:cNvPr id="190474" name="Picture 10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3106" y="1655"/>
              <a:ext cx="2164" cy="19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190475" name="Picture 11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687" y="2040"/>
              <a:ext cx="187" cy="10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Microscopic Black Holes at LHC</a:t>
            </a:r>
            <a:endParaRPr lang="en-US" dirty="0"/>
          </a:p>
        </p:txBody>
      </p:sp>
      <p:sp>
        <p:nvSpPr>
          <p:cNvPr id="177154" name="Rectangle 2"/>
          <p:cNvSpPr>
            <a:spLocks noGrp="1" noChangeArrowheads="1"/>
          </p:cNvSpPr>
          <p:nvPr>
            <p:ph idx="1"/>
          </p:nvPr>
        </p:nvSpPr>
        <p:spPr>
          <a:xfrm>
            <a:off x="152400" y="1739900"/>
            <a:ext cx="4111625" cy="1947863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n-US" sz="2800">
                <a:solidFill>
                  <a:srgbClr val="3333FF"/>
                </a:solidFill>
              </a:rPr>
              <a:t>If two particles pass close enough with enough energy, they will form a microscopic black hole</a:t>
            </a:r>
            <a:endParaRPr lang="en-US" sz="2800" baseline="-25000">
              <a:solidFill>
                <a:srgbClr val="3333FF"/>
              </a:solidFill>
            </a:endParaRPr>
          </a:p>
        </p:txBody>
      </p:sp>
      <p:pic>
        <p:nvPicPr>
          <p:cNvPr id="177155" name="Picture 3"/>
          <p:cNvPicPr>
            <a:picLocks noChangeAspect="1" noChangeArrowheads="1"/>
          </p:cNvPicPr>
          <p:nvPr/>
        </p:nvPicPr>
        <p:blipFill>
          <a:blip r:embed="rId2"/>
          <a:srcRect l="18658" t="56877" r="15512" b="28697"/>
          <a:stretch>
            <a:fillRect/>
          </a:stretch>
        </p:blipFill>
        <p:spPr bwMode="auto">
          <a:xfrm>
            <a:off x="4341813" y="1981200"/>
            <a:ext cx="4648200" cy="144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77157" name="Rectangle 5"/>
          <p:cNvSpPr>
            <a:spLocks noChangeArrowheads="1"/>
          </p:cNvSpPr>
          <p:nvPr/>
        </p:nvSpPr>
        <p:spPr bwMode="auto">
          <a:xfrm>
            <a:off x="306388" y="4083050"/>
            <a:ext cx="8489950" cy="245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marL="342900" indent="-342900" algn="l" eaLnBrk="1" hangingPunct="1">
              <a:spcBef>
                <a:spcPct val="20000"/>
              </a:spcBef>
              <a:buFontTx/>
              <a:buChar char="•"/>
            </a:pPr>
            <a:r>
              <a:rPr lang="en-US" sz="2800">
                <a:solidFill>
                  <a:srgbClr val="FF0000"/>
                </a:solidFill>
              </a:rPr>
              <a:t>For 3 spatial dimensions, gravity is too weak for this to happen. But with extra dimensions, gravity becomes stronger, micro black holes can be created in particle collisions!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03200"/>
            <a:ext cx="7772400" cy="1143000"/>
          </a:xfrm>
        </p:spPr>
        <p:txBody>
          <a:bodyPr/>
          <a:lstStyle/>
          <a:p>
            <a:r>
              <a:rPr lang="en-US" dirty="0" smtClean="0"/>
              <a:t>Microscopic Black </a:t>
            </a:r>
            <a:r>
              <a:rPr lang="en-US" dirty="0"/>
              <a:t>Holes</a:t>
            </a:r>
          </a:p>
        </p:txBody>
      </p:sp>
      <p:sp>
        <p:nvSpPr>
          <p:cNvPr id="179210" name="Rectangle 10"/>
          <p:cNvSpPr>
            <a:spLocks noGrp="1" noChangeArrowheads="1"/>
          </p:cNvSpPr>
          <p:nvPr>
            <p:ph type="body" sz="half" idx="1"/>
          </p:nvPr>
        </p:nvSpPr>
        <p:spPr>
          <a:xfrm>
            <a:off x="266700" y="1547813"/>
            <a:ext cx="4189413" cy="1843087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rgbClr val="00BE00"/>
                </a:solidFill>
              </a:rPr>
              <a:t>In Einstein’s theory, </a:t>
            </a:r>
            <a:r>
              <a:rPr lang="en-US" sz="2800" dirty="0">
                <a:solidFill>
                  <a:srgbClr val="00BE00"/>
                </a:solidFill>
              </a:rPr>
              <a:t>light and other particles do not escape; black holes are black.</a:t>
            </a:r>
          </a:p>
        </p:txBody>
      </p:sp>
      <p:pic>
        <p:nvPicPr>
          <p:cNvPr id="179203" name="Picture 3" descr="bh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21199" y="1130300"/>
            <a:ext cx="4227513" cy="2818342"/>
          </a:xfrm>
          <a:prstGeom prst="rect">
            <a:avLst/>
          </a:prstGeom>
          <a:noFill/>
        </p:spPr>
      </p:pic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6848475" y="1576388"/>
            <a:ext cx="1114425" cy="922337"/>
            <a:chOff x="4138" y="1337"/>
            <a:chExt cx="702" cy="581"/>
          </a:xfrm>
        </p:grpSpPr>
        <p:sp>
          <p:nvSpPr>
            <p:cNvPr id="179205" name="Line 5"/>
            <p:cNvSpPr>
              <a:spLocks noChangeShapeType="1"/>
            </p:cNvSpPr>
            <p:nvPr/>
          </p:nvSpPr>
          <p:spPr bwMode="auto">
            <a:xfrm flipV="1">
              <a:off x="4382" y="1631"/>
              <a:ext cx="240" cy="135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9206" name="Text Box 6"/>
            <p:cNvSpPr txBox="1">
              <a:spLocks noChangeArrowheads="1"/>
            </p:cNvSpPr>
            <p:nvPr/>
          </p:nvSpPr>
          <p:spPr bwMode="auto">
            <a:xfrm>
              <a:off x="4138" y="1553"/>
              <a:ext cx="221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3200" dirty="0" err="1">
                  <a:solidFill>
                    <a:srgbClr val="FF0000"/>
                  </a:solidFill>
                  <a:latin typeface="Symbol" pitchFamily="-108" charset="2"/>
                </a:rPr>
                <a:t>g</a:t>
              </a:r>
              <a:endParaRPr lang="en-US" sz="3200" dirty="0">
                <a:solidFill>
                  <a:srgbClr val="FF0000"/>
                </a:solidFill>
                <a:latin typeface="Symbol" pitchFamily="-108" charset="2"/>
              </a:endParaRPr>
            </a:p>
          </p:txBody>
        </p:sp>
        <p:sp>
          <p:nvSpPr>
            <p:cNvPr id="179207" name="Text Box 7"/>
            <p:cNvSpPr txBox="1">
              <a:spLocks noChangeArrowheads="1"/>
            </p:cNvSpPr>
            <p:nvPr/>
          </p:nvSpPr>
          <p:spPr bwMode="auto">
            <a:xfrm>
              <a:off x="4619" y="1337"/>
              <a:ext cx="221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3200">
                  <a:solidFill>
                    <a:srgbClr val="FF0000"/>
                  </a:solidFill>
                  <a:latin typeface="Symbol" pitchFamily="-108" charset="2"/>
                </a:rPr>
                <a:t>g</a:t>
              </a:r>
            </a:p>
          </p:txBody>
        </p:sp>
      </p:grpSp>
      <p:pic>
        <p:nvPicPr>
          <p:cNvPr id="179208" name="Picture 8" descr="hawki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88100" y="3712054"/>
            <a:ext cx="2540000" cy="3161168"/>
          </a:xfrm>
          <a:prstGeom prst="rect">
            <a:avLst/>
          </a:prstGeom>
          <a:noFill/>
        </p:spPr>
      </p:pic>
      <p:sp>
        <p:nvSpPr>
          <p:cNvPr id="179209" name="Rectangle 9"/>
          <p:cNvSpPr>
            <a:spLocks noChangeArrowheads="1"/>
          </p:cNvSpPr>
          <p:nvPr/>
        </p:nvSpPr>
        <p:spPr bwMode="auto">
          <a:xfrm>
            <a:off x="269875" y="4418013"/>
            <a:ext cx="5026025" cy="218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marL="342900" indent="-342900" algn="l" eaLnBrk="1" hangingPunct="1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2800" dirty="0">
                <a:solidFill>
                  <a:srgbClr val="FF0000"/>
                </a:solidFill>
              </a:rPr>
              <a:t>But quantum mechanically, black holes</a:t>
            </a:r>
            <a:r>
              <a:rPr lang="en-US" sz="2800" dirty="0" smtClean="0">
                <a:solidFill>
                  <a:srgbClr val="FF0000"/>
                </a:solidFill>
              </a:rPr>
              <a:t> radiate according to Stephen Hawking; </a:t>
            </a:r>
            <a:r>
              <a:rPr lang="en-US" sz="2800" dirty="0">
                <a:solidFill>
                  <a:srgbClr val="FF0000"/>
                </a:solidFill>
              </a:rPr>
              <a:t>black holes emit light!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92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92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92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92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9209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65100"/>
            <a:ext cx="7772400" cy="1143000"/>
          </a:xfrm>
        </p:spPr>
        <p:txBody>
          <a:bodyPr/>
          <a:lstStyle/>
          <a:p>
            <a:r>
              <a:rPr lang="en-US"/>
              <a:t>Black Hole Evaporation</a:t>
            </a:r>
          </a:p>
        </p:txBody>
      </p:sp>
      <p:sp>
        <p:nvSpPr>
          <p:cNvPr id="18022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69888" y="1431925"/>
            <a:ext cx="5040312" cy="2060575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400">
                <a:solidFill>
                  <a:srgbClr val="3333FF"/>
                </a:solidFill>
              </a:rPr>
              <a:t>“Normal” black holes: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sz="2400">
                <a:solidFill>
                  <a:srgbClr val="3333FF"/>
                </a:solidFill>
              </a:rPr>
              <a:t>		Mass: </a:t>
            </a:r>
            <a:r>
              <a:rPr lang="en-US" sz="2400" i="1">
                <a:solidFill>
                  <a:srgbClr val="3333FF"/>
                </a:solidFill>
              </a:rPr>
              <a:t>M</a:t>
            </a:r>
            <a:r>
              <a:rPr lang="en-US" sz="2400" baseline="-25000">
                <a:solidFill>
                  <a:srgbClr val="3333FF"/>
                </a:solidFill>
              </a:rPr>
              <a:t>BH</a:t>
            </a:r>
            <a:r>
              <a:rPr lang="en-US" sz="2400">
                <a:solidFill>
                  <a:srgbClr val="3333FF"/>
                </a:solidFill>
              </a:rPr>
              <a:t> ~ </a:t>
            </a:r>
            <a:r>
              <a:rPr lang="en-US" sz="2400" i="1">
                <a:solidFill>
                  <a:srgbClr val="3333FF"/>
                </a:solidFill>
              </a:rPr>
              <a:t>M</a:t>
            </a:r>
            <a:r>
              <a:rPr lang="en-US" sz="2400" baseline="-25000">
                <a:solidFill>
                  <a:srgbClr val="3333FF"/>
                </a:solidFill>
              </a:rPr>
              <a:t>sun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sz="2400">
                <a:solidFill>
                  <a:srgbClr val="3333FF"/>
                </a:solidFill>
              </a:rPr>
              <a:t>		Size: kilometer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sz="2400">
                <a:solidFill>
                  <a:srgbClr val="3333FF"/>
                </a:solidFill>
              </a:rPr>
              <a:t>		Temperature: 0.01 K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en-US" sz="2400">
                <a:solidFill>
                  <a:srgbClr val="3333FF"/>
                </a:solidFill>
              </a:rPr>
              <a:t>		Lifetime: ~ forever</a:t>
            </a:r>
          </a:p>
          <a:p>
            <a:pPr>
              <a:lnSpc>
                <a:spcPct val="90000"/>
              </a:lnSpc>
            </a:pPr>
            <a:endParaRPr lang="en-US" sz="2400">
              <a:solidFill>
                <a:srgbClr val="FF0000"/>
              </a:solidFill>
            </a:endParaRPr>
          </a:p>
        </p:txBody>
      </p:sp>
      <p:graphicFrame>
        <p:nvGraphicFramePr>
          <p:cNvPr id="180228" name="Object 4"/>
          <p:cNvGraphicFramePr>
            <a:graphicFrameLocks noChangeAspect="1"/>
          </p:cNvGraphicFramePr>
          <p:nvPr/>
        </p:nvGraphicFramePr>
        <p:xfrm>
          <a:off x="4687888" y="1792288"/>
          <a:ext cx="3602037" cy="1176337"/>
        </p:xfrm>
        <a:graphic>
          <a:graphicData uri="http://schemas.openxmlformats.org/presentationml/2006/ole">
            <p:oleObj spid="_x0000_s117760" name="Bitmap Image" r:id="rId3" imgW="2857899" imgH="933580" progId="">
              <p:embed/>
            </p:oleObj>
          </a:graphicData>
        </a:graphic>
      </p:graphicFrame>
      <p:sp>
        <p:nvSpPr>
          <p:cNvPr id="180229" name="Rectangle 5"/>
          <p:cNvSpPr>
            <a:spLocks noChangeArrowheads="1"/>
          </p:cNvSpPr>
          <p:nvPr/>
        </p:nvSpPr>
        <p:spPr bwMode="auto">
          <a:xfrm>
            <a:off x="376238" y="3813175"/>
            <a:ext cx="5040312" cy="2112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marL="342900" indent="-342900" algn="l" eaLnBrk="1" hangingPunct="1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2400" dirty="0">
                <a:solidFill>
                  <a:srgbClr val="FF0000"/>
                </a:solidFill>
              </a:rPr>
              <a:t>Micro black holes:</a:t>
            </a:r>
          </a:p>
          <a:p>
            <a:pPr marL="342900" indent="-342900" algn="l"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sz="2400" dirty="0">
                <a:solidFill>
                  <a:srgbClr val="FF0000"/>
                </a:solidFill>
              </a:rPr>
              <a:t>		Mass: </a:t>
            </a:r>
            <a:r>
              <a:rPr lang="en-US" sz="2400" i="1" dirty="0">
                <a:solidFill>
                  <a:srgbClr val="FF0000"/>
                </a:solidFill>
              </a:rPr>
              <a:t>M</a:t>
            </a:r>
            <a:r>
              <a:rPr lang="en-US" sz="2400" baseline="-25000" dirty="0">
                <a:solidFill>
                  <a:srgbClr val="FF0000"/>
                </a:solidFill>
              </a:rPr>
              <a:t>BH</a:t>
            </a:r>
            <a:r>
              <a:rPr lang="en-US" sz="2400" dirty="0">
                <a:solidFill>
                  <a:srgbClr val="FF0000"/>
                </a:solidFill>
              </a:rPr>
              <a:t> ~ 1000 </a:t>
            </a:r>
            <a:r>
              <a:rPr lang="en-US" sz="2400" i="1" dirty="0" err="1">
                <a:solidFill>
                  <a:srgbClr val="FF0000"/>
                </a:solidFill>
              </a:rPr>
              <a:t>M</a:t>
            </a:r>
            <a:r>
              <a:rPr lang="en-US" sz="2400" baseline="-25000" dirty="0" err="1">
                <a:solidFill>
                  <a:srgbClr val="FF0000"/>
                </a:solidFill>
              </a:rPr>
              <a:t>proton</a:t>
            </a:r>
            <a:endParaRPr lang="en-US" sz="2400" baseline="-25000" dirty="0">
              <a:solidFill>
                <a:srgbClr val="FF0000"/>
              </a:solidFill>
            </a:endParaRPr>
          </a:p>
          <a:p>
            <a:pPr marL="342900" indent="-342900" algn="l"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sz="2400" dirty="0">
                <a:solidFill>
                  <a:srgbClr val="FF0000"/>
                </a:solidFill>
              </a:rPr>
              <a:t>		Size: 10</a:t>
            </a:r>
            <a:r>
              <a:rPr lang="en-US" sz="2400" baseline="30000" dirty="0">
                <a:solidFill>
                  <a:srgbClr val="FF0000"/>
                </a:solidFill>
              </a:rPr>
              <a:t>-18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m</a:t>
            </a:r>
            <a:endParaRPr lang="en-US" sz="2400" dirty="0">
              <a:solidFill>
                <a:srgbClr val="FF0000"/>
              </a:solidFill>
            </a:endParaRPr>
          </a:p>
          <a:p>
            <a:pPr marL="342900" indent="-342900" algn="l"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sz="2400" dirty="0">
                <a:solidFill>
                  <a:srgbClr val="FF0000"/>
                </a:solidFill>
              </a:rPr>
              <a:t>		Temperature: 10</a:t>
            </a:r>
            <a:r>
              <a:rPr lang="en-US" sz="2400" baseline="30000" dirty="0">
                <a:solidFill>
                  <a:srgbClr val="FF0000"/>
                </a:solidFill>
              </a:rPr>
              <a:t>16</a:t>
            </a:r>
            <a:r>
              <a:rPr lang="en-US" sz="2400" dirty="0">
                <a:solidFill>
                  <a:srgbClr val="FF0000"/>
                </a:solidFill>
              </a:rPr>
              <a:t> K</a:t>
            </a:r>
          </a:p>
          <a:p>
            <a:pPr marL="342900" indent="-342900" algn="l"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sz="2400" dirty="0">
                <a:solidFill>
                  <a:srgbClr val="FF0000"/>
                </a:solidFill>
              </a:rPr>
              <a:t>		Lifetime: 10</a:t>
            </a:r>
            <a:r>
              <a:rPr lang="en-US" sz="2400" baseline="30000" dirty="0">
                <a:solidFill>
                  <a:srgbClr val="FF0000"/>
                </a:solidFill>
              </a:rPr>
              <a:t>-27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smtClean="0">
                <a:solidFill>
                  <a:srgbClr val="FF0000"/>
                </a:solidFill>
              </a:rPr>
              <a:t>seconds</a:t>
            </a:r>
            <a:endParaRPr lang="en-US" sz="2400" dirty="0">
              <a:solidFill>
                <a:srgbClr val="FF0000"/>
              </a:solidFill>
            </a:endParaRPr>
          </a:p>
        </p:txBody>
      </p:sp>
      <p:pic>
        <p:nvPicPr>
          <p:cNvPr id="180230" name="Picture 6" descr="bhlhc"/>
          <p:cNvPicPr>
            <a:picLocks noChangeAspect="1" noChangeArrowheads="1"/>
          </p:cNvPicPr>
          <p:nvPr/>
        </p:nvPicPr>
        <p:blipFill>
          <a:blip r:embed="rId4"/>
          <a:srcRect l="5096"/>
          <a:stretch>
            <a:fillRect/>
          </a:stretch>
        </p:blipFill>
        <p:spPr bwMode="auto">
          <a:xfrm>
            <a:off x="5297487" y="3352799"/>
            <a:ext cx="3171486" cy="2978151"/>
          </a:xfrm>
          <a:prstGeom prst="rect">
            <a:avLst/>
          </a:prstGeom>
          <a:noFill/>
        </p:spPr>
      </p:pic>
      <p:sp>
        <p:nvSpPr>
          <p:cNvPr id="180231" name="Text Box 7"/>
          <p:cNvSpPr txBox="1">
            <a:spLocks noChangeArrowheads="1"/>
          </p:cNvSpPr>
          <p:nvPr/>
        </p:nvSpPr>
        <p:spPr bwMode="auto">
          <a:xfrm>
            <a:off x="4781734" y="6330950"/>
            <a:ext cx="430418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Microscopic black holes explode</a:t>
            </a:r>
            <a:r>
              <a:rPr lang="en-US" sz="2400" dirty="0">
                <a:solidFill>
                  <a:srgbClr val="FF0000"/>
                </a:solidFill>
              </a:rPr>
              <a:t>!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02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02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02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02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02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02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0229" grpId="0"/>
      <p:bldP spid="180231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34938"/>
            <a:ext cx="7772400" cy="1143000"/>
          </a:xfrm>
        </p:spPr>
        <p:txBody>
          <a:bodyPr/>
          <a:lstStyle/>
          <a:p>
            <a:r>
              <a:rPr lang="en-US" dirty="0"/>
              <a:t>Black Holes at</a:t>
            </a:r>
            <a:r>
              <a:rPr lang="en-US" dirty="0" smtClean="0"/>
              <a:t> LHC</a:t>
            </a:r>
            <a:endParaRPr lang="en-US" dirty="0"/>
          </a:p>
        </p:txBody>
      </p:sp>
      <p:pic>
        <p:nvPicPr>
          <p:cNvPr id="181251" name="Picture 3" descr="CERN-MonBlanc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54463" y="2617788"/>
            <a:ext cx="5138737" cy="4087812"/>
          </a:xfrm>
          <a:prstGeom prst="rect">
            <a:avLst/>
          </a:prstGeom>
          <a:noFill/>
        </p:spPr>
      </p:pic>
      <p:sp>
        <p:nvSpPr>
          <p:cNvPr id="181254" name="Text Box 6"/>
          <p:cNvSpPr txBox="1">
            <a:spLocks noChangeArrowheads="1"/>
          </p:cNvSpPr>
          <p:nvPr/>
        </p:nvSpPr>
        <p:spPr bwMode="auto">
          <a:xfrm>
            <a:off x="133350" y="1600200"/>
            <a:ext cx="8731250" cy="4154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2400" dirty="0" smtClean="0"/>
              <a:t>If effects of strong gravity, for example black holes, are observed </a:t>
            </a:r>
            <a:r>
              <a:rPr lang="en-US" sz="2400" dirty="0" err="1" smtClean="0">
                <a:sym typeface="Wingdings"/>
              </a:rPr>
              <a:t></a:t>
            </a:r>
            <a:r>
              <a:rPr lang="en-US" sz="2400" dirty="0" smtClean="0">
                <a:sym typeface="Wingdings"/>
              </a:rPr>
              <a:t> </a:t>
            </a:r>
            <a:r>
              <a:rPr lang="en-US" sz="2400" dirty="0" smtClean="0">
                <a:solidFill>
                  <a:srgbClr val="008000"/>
                </a:solidFill>
                <a:sym typeface="Wingdings"/>
              </a:rPr>
              <a:t>revolutionize our understanding of space itself</a:t>
            </a:r>
          </a:p>
          <a:p>
            <a:endParaRPr lang="en-US" sz="2400" dirty="0" smtClean="0">
              <a:sym typeface="Wingdings"/>
            </a:endParaRPr>
          </a:p>
          <a:p>
            <a:endParaRPr lang="en-US" sz="2400" dirty="0" smtClean="0">
              <a:sym typeface="Wingdings"/>
            </a:endParaRPr>
          </a:p>
          <a:p>
            <a:r>
              <a:rPr lang="en-US" sz="2400" dirty="0" smtClean="0">
                <a:solidFill>
                  <a:srgbClr val="3366FF"/>
                </a:solidFill>
                <a:sym typeface="Wingdings"/>
              </a:rPr>
              <a:t>Closer to Einstein’s last dream</a:t>
            </a:r>
          </a:p>
          <a:p>
            <a:endParaRPr lang="en-US" sz="2400" dirty="0" smtClean="0">
              <a:sym typeface="Wingdings"/>
            </a:endParaRPr>
          </a:p>
          <a:p>
            <a:endParaRPr lang="en-US" sz="2400" dirty="0" smtClean="0">
              <a:sym typeface="Wingdings"/>
            </a:endParaRPr>
          </a:p>
          <a:p>
            <a:r>
              <a:rPr lang="en-US" sz="2400" dirty="0" smtClean="0">
                <a:sym typeface="Wingdings"/>
              </a:rPr>
              <a:t>Closer to a quantum theory</a:t>
            </a:r>
          </a:p>
          <a:p>
            <a:r>
              <a:rPr lang="en-US" sz="2400" dirty="0" smtClean="0">
                <a:sym typeface="Wingdings"/>
              </a:rPr>
              <a:t>of Gravity</a:t>
            </a:r>
          </a:p>
          <a:p>
            <a:endParaRPr lang="en-US" sz="2400" dirty="0" smtClean="0">
              <a:sym typeface="Wingdings"/>
            </a:endParaRPr>
          </a:p>
          <a:p>
            <a:r>
              <a:rPr lang="en-US" sz="2400" dirty="0" smtClean="0">
                <a:sym typeface="Wingdings"/>
              </a:rPr>
              <a:t> </a:t>
            </a:r>
            <a:endParaRPr lang="en-US" sz="2400" dirty="0" smtClean="0"/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5754688" y="3979863"/>
            <a:ext cx="350837" cy="366712"/>
            <a:chOff x="1474" y="2160"/>
            <a:chExt cx="221" cy="231"/>
          </a:xfrm>
        </p:grpSpPr>
        <p:sp>
          <p:nvSpPr>
            <p:cNvPr id="181256" name="Line 8"/>
            <p:cNvSpPr>
              <a:spLocks noChangeShapeType="1"/>
            </p:cNvSpPr>
            <p:nvPr/>
          </p:nvSpPr>
          <p:spPr bwMode="auto">
            <a:xfrm>
              <a:off x="1477" y="2378"/>
              <a:ext cx="218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1257" name="Text Box 9"/>
            <p:cNvSpPr txBox="1">
              <a:spLocks noChangeArrowheads="1"/>
            </p:cNvSpPr>
            <p:nvPr/>
          </p:nvSpPr>
          <p:spPr bwMode="auto">
            <a:xfrm>
              <a:off x="1474" y="2160"/>
              <a:ext cx="19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i="1">
                  <a:solidFill>
                    <a:srgbClr val="FF0000"/>
                  </a:solidFill>
                </a:rPr>
                <a:t>p</a:t>
              </a:r>
            </a:p>
          </p:txBody>
        </p:sp>
      </p:grpSp>
      <p:grpSp>
        <p:nvGrpSpPr>
          <p:cNvPr id="3" name="Group 10"/>
          <p:cNvGrpSpPr>
            <a:grpSpLocks/>
          </p:cNvGrpSpPr>
          <p:nvPr/>
        </p:nvGrpSpPr>
        <p:grpSpPr bwMode="auto">
          <a:xfrm>
            <a:off x="7291388" y="4017963"/>
            <a:ext cx="387350" cy="366712"/>
            <a:chOff x="2106" y="2184"/>
            <a:chExt cx="244" cy="231"/>
          </a:xfrm>
        </p:grpSpPr>
        <p:sp>
          <p:nvSpPr>
            <p:cNvPr id="181259" name="Line 11"/>
            <p:cNvSpPr>
              <a:spLocks noChangeShapeType="1"/>
            </p:cNvSpPr>
            <p:nvPr/>
          </p:nvSpPr>
          <p:spPr bwMode="auto">
            <a:xfrm flipH="1">
              <a:off x="2106" y="2402"/>
              <a:ext cx="218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1260" name="Text Box 12"/>
            <p:cNvSpPr txBox="1">
              <a:spLocks noChangeArrowheads="1"/>
            </p:cNvSpPr>
            <p:nvPr/>
          </p:nvSpPr>
          <p:spPr bwMode="auto">
            <a:xfrm>
              <a:off x="2154" y="2184"/>
              <a:ext cx="19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i="1">
                  <a:solidFill>
                    <a:srgbClr val="FF0000"/>
                  </a:solidFill>
                </a:rPr>
                <a:t>p</a:t>
              </a:r>
            </a:p>
          </p:txBody>
        </p:sp>
      </p:grpSp>
      <p:pic>
        <p:nvPicPr>
          <p:cNvPr id="181261" name="Picture 13" descr="bhlhc"/>
          <p:cNvPicPr>
            <a:picLocks noChangeAspect="1" noChangeArrowheads="1"/>
          </p:cNvPicPr>
          <p:nvPr/>
        </p:nvPicPr>
        <p:blipFill>
          <a:blip r:embed="rId3"/>
          <a:srcRect l="5096"/>
          <a:stretch>
            <a:fillRect/>
          </a:stretch>
        </p:blipFill>
        <p:spPr bwMode="auto">
          <a:xfrm>
            <a:off x="6257925" y="3951288"/>
            <a:ext cx="884238" cy="830262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7" dur="2000"/>
                                        <p:tgtEl>
                                          <p:spTgt spid="181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699849"/>
            <a:ext cx="8229600" cy="1143000"/>
          </a:xfrm>
        </p:spPr>
        <p:txBody>
          <a:bodyPr/>
          <a:lstStyle/>
          <a:p>
            <a:r>
              <a:rPr lang="en-US" dirty="0" smtClean="0"/>
              <a:t>How does LHC work?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997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How does a particle accelerator work?</a:t>
            </a:r>
            <a:endParaRPr lang="en-US" dirty="0"/>
          </a:p>
        </p:txBody>
      </p:sp>
      <p:pic>
        <p:nvPicPr>
          <p:cNvPr id="4" name="Content Placeholder 3" descr="synchrotron-schematic.gif"/>
          <p:cNvPicPr>
            <a:picLocks noGrp="1" noChangeAspect="1"/>
          </p:cNvPicPr>
          <p:nvPr>
            <p:ph idx="1"/>
          </p:nvPr>
        </p:nvPicPr>
        <p:blipFill>
          <a:blip r:embed="rId2"/>
          <a:srcRect l="-6945" r="-6945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40"/>
            <a:ext cx="8229600" cy="1143000"/>
          </a:xfrm>
        </p:spPr>
        <p:txBody>
          <a:bodyPr>
            <a:noAutofit/>
          </a:bodyPr>
          <a:lstStyle/>
          <a:p>
            <a:r>
              <a:rPr lang="en-US" sz="3600" dirty="0" smtClean="0"/>
              <a:t>Why have we been hunting for the Higgs for more than half a century?                    </a:t>
            </a:r>
            <a:endParaRPr lang="en-US" sz="3600" dirty="0"/>
          </a:p>
        </p:txBody>
      </p:sp>
      <p:pic>
        <p:nvPicPr>
          <p:cNvPr id="6" name="Content Placeholder 5" descr="lhc27.jpg"/>
          <p:cNvPicPr>
            <a:picLocks noGrp="1" noChangeAspect="1"/>
          </p:cNvPicPr>
          <p:nvPr>
            <p:ph idx="1"/>
          </p:nvPr>
        </p:nvPicPr>
        <p:blipFill>
          <a:blip r:embed="rId2"/>
          <a:srcRect l="-4366" r="-4366"/>
          <a:stretch>
            <a:fillRect/>
          </a:stretch>
        </p:blipFill>
        <p:spPr>
          <a:xfrm>
            <a:off x="626532" y="1233314"/>
            <a:ext cx="7826022" cy="4304011"/>
          </a:xfrm>
        </p:spPr>
      </p:pic>
      <p:sp>
        <p:nvSpPr>
          <p:cNvPr id="4" name="TextBox 3"/>
          <p:cNvSpPr txBox="1"/>
          <p:nvPr/>
        </p:nvSpPr>
        <p:spPr>
          <a:xfrm>
            <a:off x="555977" y="5646006"/>
            <a:ext cx="8501246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chemeClr val="accent2"/>
                </a:solidFill>
              </a:rPr>
              <a:t>To solve a deep riddle in Quantum Mechanics, the</a:t>
            </a:r>
          </a:p>
          <a:p>
            <a:r>
              <a:rPr lang="en-US" sz="3200" dirty="0" smtClean="0">
                <a:solidFill>
                  <a:schemeClr val="accent2"/>
                </a:solidFill>
              </a:rPr>
              <a:t>proven theory of the microscopic world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99029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LHC below Geneva, Switzerland</a:t>
            </a:r>
            <a:endParaRPr lang="en-US" dirty="0"/>
          </a:p>
        </p:txBody>
      </p:sp>
      <p:pic>
        <p:nvPicPr>
          <p:cNvPr id="4" name="Content Placeholder 3" descr="lhcLayout.jpg"/>
          <p:cNvPicPr>
            <a:picLocks noGrp="1" noChangeAspect="1"/>
          </p:cNvPicPr>
          <p:nvPr>
            <p:ph idx="1"/>
          </p:nvPr>
        </p:nvPicPr>
        <p:blipFill>
          <a:blip r:embed="rId2"/>
          <a:srcRect l="-23414" r="-23414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99029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LHC below Geneva, Switzerland</a:t>
            </a:r>
            <a:endParaRPr lang="en-US" dirty="0"/>
          </a:p>
        </p:txBody>
      </p:sp>
      <p:pic>
        <p:nvPicPr>
          <p:cNvPr id="4" name="Content Placeholder 3" descr="lhc27.jpg"/>
          <p:cNvPicPr>
            <a:picLocks noGrp="1" noChangeAspect="1"/>
          </p:cNvPicPr>
          <p:nvPr>
            <p:ph idx="1"/>
          </p:nvPr>
        </p:nvPicPr>
        <p:blipFill>
          <a:blip r:embed="rId2"/>
          <a:srcRect l="-4366" r="-4366"/>
          <a:stretch>
            <a:fillRect/>
          </a:stretch>
        </p:blipFill>
        <p:spPr>
          <a:xfrm>
            <a:off x="457200" y="1416757"/>
            <a:ext cx="8229600" cy="4525963"/>
          </a:xfrm>
        </p:spPr>
      </p:pic>
      <p:sp>
        <p:nvSpPr>
          <p:cNvPr id="6" name="TextBox 5"/>
          <p:cNvSpPr txBox="1"/>
          <p:nvPr/>
        </p:nvSpPr>
        <p:spPr>
          <a:xfrm>
            <a:off x="245535" y="6335890"/>
            <a:ext cx="83464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Accelerates and collides proton beams, each  4 micrometers wide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1195"/>
            <a:ext cx="8229600" cy="1143000"/>
          </a:xfrm>
        </p:spPr>
        <p:txBody>
          <a:bodyPr/>
          <a:lstStyle/>
          <a:p>
            <a:r>
              <a:rPr lang="en-US" dirty="0" smtClean="0"/>
              <a:t>LHC Accelerator in Tunnel</a:t>
            </a:r>
            <a:endParaRPr lang="en-US" dirty="0"/>
          </a:p>
        </p:txBody>
      </p:sp>
      <p:pic>
        <p:nvPicPr>
          <p:cNvPr id="8" name="Content Placeholder 7" descr="lhc4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2263" r="-12263"/>
          <a:stretch>
            <a:fillRect/>
          </a:stretch>
        </p:blipFill>
        <p:spPr>
          <a:xfrm>
            <a:off x="457200" y="1388535"/>
            <a:ext cx="8229600" cy="4525963"/>
          </a:xfrm>
        </p:spPr>
      </p:pic>
      <p:sp>
        <p:nvSpPr>
          <p:cNvPr id="9" name="TextBox 8"/>
          <p:cNvSpPr txBox="1"/>
          <p:nvPr/>
        </p:nvSpPr>
        <p:spPr>
          <a:xfrm>
            <a:off x="47981" y="6293556"/>
            <a:ext cx="92284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Vacuum in the </a:t>
            </a:r>
            <a:r>
              <a:rPr lang="en-US" sz="2800" dirty="0" err="1" smtClean="0"/>
              <a:t>beampipe</a:t>
            </a:r>
            <a:r>
              <a:rPr lang="en-US" sz="2800" dirty="0" smtClean="0"/>
              <a:t> is better than vacuum in outer space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3528"/>
            <a:ext cx="8229600" cy="1143000"/>
          </a:xfrm>
        </p:spPr>
        <p:txBody>
          <a:bodyPr/>
          <a:lstStyle/>
          <a:p>
            <a:r>
              <a:rPr lang="en-US" dirty="0" smtClean="0"/>
              <a:t>LHC Superconducting Magnet </a:t>
            </a:r>
            <a:endParaRPr lang="en-US" dirty="0"/>
          </a:p>
        </p:txBody>
      </p:sp>
      <p:pic>
        <p:nvPicPr>
          <p:cNvPr id="5" name="Content Placeholder 4" descr="cryodipole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8187" r="-18187"/>
          <a:stretch>
            <a:fillRect/>
          </a:stretch>
        </p:blipFill>
        <p:spPr>
          <a:xfrm>
            <a:off x="457200" y="1346202"/>
            <a:ext cx="8229600" cy="4525963"/>
          </a:xfrm>
        </p:spPr>
      </p:pic>
      <p:sp>
        <p:nvSpPr>
          <p:cNvPr id="7" name="TextBox 6"/>
          <p:cNvSpPr txBox="1"/>
          <p:nvPr/>
        </p:nvSpPr>
        <p:spPr>
          <a:xfrm>
            <a:off x="330201" y="5926670"/>
            <a:ext cx="872907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Weight 35 tons,   magnetic field 100,000 times Earth’s magnetic field</a:t>
            </a:r>
          </a:p>
          <a:p>
            <a:r>
              <a:rPr lang="en-US" sz="2400" dirty="0" smtClean="0"/>
              <a:t>Magnetic force is thousands of tons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4751"/>
            <a:ext cx="8229600" cy="1143000"/>
          </a:xfrm>
        </p:spPr>
        <p:txBody>
          <a:bodyPr/>
          <a:lstStyle/>
          <a:p>
            <a:r>
              <a:rPr lang="en-US" dirty="0" smtClean="0"/>
              <a:t>LHC Superconducting Magnet </a:t>
            </a:r>
            <a:endParaRPr lang="en-US" dirty="0"/>
          </a:p>
        </p:txBody>
      </p:sp>
      <p:pic>
        <p:nvPicPr>
          <p:cNvPr id="6" name="Content Placeholder 5" descr="magnetOpen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0186" r="-10186"/>
          <a:stretch>
            <a:fillRect/>
          </a:stretch>
        </p:blipFill>
        <p:spPr>
          <a:xfrm>
            <a:off x="457200" y="1247425"/>
            <a:ext cx="8229600" cy="4525963"/>
          </a:xfrm>
        </p:spPr>
      </p:pic>
      <p:sp>
        <p:nvSpPr>
          <p:cNvPr id="7" name="TextBox 6"/>
          <p:cNvSpPr txBox="1"/>
          <p:nvPr/>
        </p:nvSpPr>
        <p:spPr>
          <a:xfrm>
            <a:off x="1354656" y="6081892"/>
            <a:ext cx="74365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Similar magnet design used in MRI machines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529"/>
            <a:ext cx="8229600" cy="1143000"/>
          </a:xfrm>
        </p:spPr>
        <p:txBody>
          <a:bodyPr/>
          <a:lstStyle/>
          <a:p>
            <a:r>
              <a:rPr lang="en-US" dirty="0" smtClean="0"/>
              <a:t>LHC Superconducting Magnet </a:t>
            </a:r>
            <a:endParaRPr lang="en-US" dirty="0"/>
          </a:p>
        </p:txBody>
      </p:sp>
      <p:pic>
        <p:nvPicPr>
          <p:cNvPr id="4" name="Content Placeholder 3" descr="CE0072M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0459" r="-10459"/>
          <a:stretch>
            <a:fillRect/>
          </a:stretch>
        </p:blipFill>
        <p:spPr>
          <a:xfrm>
            <a:off x="457200" y="1148648"/>
            <a:ext cx="8229600" cy="4525963"/>
          </a:xfrm>
        </p:spPr>
      </p:pic>
      <p:sp>
        <p:nvSpPr>
          <p:cNvPr id="5" name="TextBox 4"/>
          <p:cNvSpPr txBox="1"/>
          <p:nvPr/>
        </p:nvSpPr>
        <p:spPr>
          <a:xfrm>
            <a:off x="372534" y="5856116"/>
            <a:ext cx="792191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1200 magnets lowered 100 meters down into tunnel, </a:t>
            </a:r>
          </a:p>
          <a:p>
            <a:r>
              <a:rPr lang="en-US" sz="2800" dirty="0" smtClean="0"/>
              <a:t>distributed over 27 kilometers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Particle Detector Design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500" y="1790700"/>
            <a:ext cx="4089400" cy="4525963"/>
          </a:xfrm>
        </p:spPr>
        <p:txBody>
          <a:bodyPr>
            <a:normAutofit/>
          </a:bodyPr>
          <a:lstStyle/>
          <a:p>
            <a:r>
              <a:rPr lang="en-US" sz="2800" dirty="0" smtClean="0"/>
              <a:t>Concentric cylinders of different kinds of detector technologies</a:t>
            </a:r>
          </a:p>
          <a:p>
            <a:pPr>
              <a:buNone/>
            </a:pPr>
            <a:endParaRPr lang="en-US" sz="2800" dirty="0" smtClean="0"/>
          </a:p>
          <a:p>
            <a:r>
              <a:rPr lang="en-US" sz="2800" dirty="0" smtClean="0"/>
              <a:t>Decay products of unstable particles identified</a:t>
            </a: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79900" y="1831484"/>
            <a:ext cx="4800600" cy="479345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6090" y="204083"/>
            <a:ext cx="8686800" cy="69902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LHC Particle Detector – CMS Experiment</a:t>
            </a:r>
            <a:endParaRPr lang="en-US" dirty="0"/>
          </a:p>
        </p:txBody>
      </p:sp>
      <p:pic>
        <p:nvPicPr>
          <p:cNvPr id="4" name="Content Placeholder 3" descr="lhc11.jpg"/>
          <p:cNvPicPr>
            <a:picLocks noGrp="1" noChangeAspect="1"/>
          </p:cNvPicPr>
          <p:nvPr>
            <p:ph idx="1"/>
          </p:nvPr>
        </p:nvPicPr>
        <p:blipFill>
          <a:blip r:embed="rId2"/>
          <a:srcRect l="-8774" r="-8774"/>
          <a:stretch>
            <a:fillRect/>
          </a:stretch>
        </p:blipFill>
        <p:spPr>
          <a:xfrm>
            <a:off x="457200" y="1219203"/>
            <a:ext cx="8229600" cy="4525963"/>
          </a:xfrm>
        </p:spPr>
      </p:pic>
      <p:sp>
        <p:nvSpPr>
          <p:cNvPr id="5" name="TextBox 4"/>
          <p:cNvSpPr txBox="1"/>
          <p:nvPr/>
        </p:nvSpPr>
        <p:spPr>
          <a:xfrm>
            <a:off x="1049862" y="5827893"/>
            <a:ext cx="791068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size about 20 meters</a:t>
            </a:r>
          </a:p>
          <a:p>
            <a:r>
              <a:rPr lang="en-US" sz="2800" dirty="0" smtClean="0"/>
              <a:t>weight 12,000 tons (more than Eiffel Tower)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8862"/>
            <a:ext cx="8229600" cy="11430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CMS (Compact </a:t>
            </a:r>
            <a:r>
              <a:rPr lang="en-US" sz="3200" dirty="0" err="1" smtClean="0"/>
              <a:t>Muon</a:t>
            </a:r>
            <a:r>
              <a:rPr lang="en-US" sz="3200" dirty="0" smtClean="0"/>
              <a:t> Solenoid) Experiment</a:t>
            </a:r>
            <a:endParaRPr lang="en-US" sz="3200" dirty="0"/>
          </a:p>
        </p:txBody>
      </p:sp>
      <p:pic>
        <p:nvPicPr>
          <p:cNvPr id="4" name="Content Placeholder 3" descr="lhc26.jpg"/>
          <p:cNvPicPr>
            <a:picLocks noGrp="1" noChangeAspect="1"/>
          </p:cNvPicPr>
          <p:nvPr>
            <p:ph idx="1"/>
          </p:nvPr>
        </p:nvPicPr>
        <p:blipFill>
          <a:blip r:embed="rId2"/>
          <a:srcRect l="-8223" r="-8223"/>
          <a:stretch>
            <a:fillRect/>
          </a:stretch>
        </p:blipFill>
        <p:spPr>
          <a:xfrm>
            <a:off x="457200" y="1176870"/>
            <a:ext cx="8229600" cy="4525963"/>
          </a:xfrm>
        </p:spPr>
      </p:pic>
      <p:sp>
        <p:nvSpPr>
          <p:cNvPr id="5" name="TextBox 4"/>
          <p:cNvSpPr txBox="1"/>
          <p:nvPr/>
        </p:nvSpPr>
        <p:spPr>
          <a:xfrm>
            <a:off x="352781" y="5884337"/>
            <a:ext cx="858114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Very large, very fast “digital camera”</a:t>
            </a:r>
          </a:p>
          <a:p>
            <a:r>
              <a:rPr lang="en-US" sz="2800" dirty="0" smtClean="0"/>
              <a:t>60 million pixels, can take 40 million snapshots per second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5306"/>
            <a:ext cx="8229600" cy="1143000"/>
          </a:xfrm>
        </p:spPr>
        <p:txBody>
          <a:bodyPr/>
          <a:lstStyle/>
          <a:p>
            <a:r>
              <a:rPr lang="en-US" dirty="0" smtClean="0"/>
              <a:t>Physicists in the Control Room</a:t>
            </a:r>
            <a:endParaRPr lang="en-US" dirty="0"/>
          </a:p>
        </p:txBody>
      </p:sp>
      <p:pic>
        <p:nvPicPr>
          <p:cNvPr id="4" name="Content Placeholder 3" descr="610_CMS_Cern_Control_Room_2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0511" r="-10511"/>
          <a:stretch>
            <a:fillRect/>
          </a:stretch>
        </p:blipFill>
        <p:spPr>
          <a:xfrm>
            <a:off x="457200" y="1360313"/>
            <a:ext cx="8229600" cy="4525963"/>
          </a:xfrm>
        </p:spPr>
      </p:pic>
      <p:sp>
        <p:nvSpPr>
          <p:cNvPr id="5" name="TextBox 4"/>
          <p:cNvSpPr txBox="1"/>
          <p:nvPr/>
        </p:nvSpPr>
        <p:spPr>
          <a:xfrm>
            <a:off x="1114778" y="6265334"/>
            <a:ext cx="74074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24 hours </a:t>
            </a:r>
            <a:r>
              <a:rPr lang="en-US" sz="2800" dirty="0" err="1" smtClean="0"/>
              <a:t>x</a:t>
            </a:r>
            <a:r>
              <a:rPr lang="en-US" sz="2800" dirty="0" smtClean="0"/>
              <a:t> 7 days </a:t>
            </a:r>
            <a:r>
              <a:rPr lang="en-US" sz="2800" dirty="0" err="1" smtClean="0"/>
              <a:t>x</a:t>
            </a:r>
            <a:r>
              <a:rPr lang="en-US" sz="2800" dirty="0" smtClean="0"/>
              <a:t>  365 days </a:t>
            </a:r>
            <a:r>
              <a:rPr lang="en-US" sz="2800" dirty="0" err="1" smtClean="0"/>
              <a:t>x</a:t>
            </a:r>
            <a:r>
              <a:rPr lang="en-US" sz="2800" dirty="0" smtClean="0"/>
              <a:t> 10 years operation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9417"/>
            <a:ext cx="9144000" cy="699027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+mn-lt"/>
              </a:rPr>
              <a:t>20</a:t>
            </a:r>
            <a:r>
              <a:rPr lang="en-US" baseline="30000" dirty="0" smtClean="0">
                <a:latin typeface="+mn-lt"/>
              </a:rPr>
              <a:t>th</a:t>
            </a:r>
            <a:r>
              <a:rPr lang="en-US" dirty="0" smtClean="0">
                <a:latin typeface="+mn-lt"/>
              </a:rPr>
              <a:t> Century Built on Quantum Mechanics</a:t>
            </a:r>
            <a:endParaRPr lang="en-US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110" y="1622772"/>
            <a:ext cx="9129889" cy="5940778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008000"/>
                </a:solidFill>
              </a:rPr>
              <a:t>The scientific advances of the 20</a:t>
            </a:r>
            <a:r>
              <a:rPr lang="en-US" baseline="30000" dirty="0" smtClean="0">
                <a:solidFill>
                  <a:srgbClr val="008000"/>
                </a:solidFill>
              </a:rPr>
              <a:t>th</a:t>
            </a:r>
            <a:r>
              <a:rPr lang="en-US" dirty="0" smtClean="0">
                <a:solidFill>
                  <a:srgbClr val="008000"/>
                </a:solidFill>
              </a:rPr>
              <a:t> century have transformed our lifestyle </a:t>
            </a:r>
          </a:p>
          <a:p>
            <a:endParaRPr lang="en-US" dirty="0" smtClean="0"/>
          </a:p>
          <a:p>
            <a:r>
              <a:rPr lang="en-US" dirty="0" smtClean="0">
                <a:solidFill>
                  <a:srgbClr val="FF0000"/>
                </a:solidFill>
              </a:rPr>
              <a:t>Impact of Quantum Mechanics</a:t>
            </a:r>
          </a:p>
          <a:p>
            <a:pPr lvl="1"/>
            <a:r>
              <a:rPr lang="en-US" dirty="0" smtClean="0"/>
              <a:t>All electronics devices, computers and communication</a:t>
            </a:r>
          </a:p>
          <a:p>
            <a:pPr lvl="1"/>
            <a:r>
              <a:rPr lang="en-US" dirty="0" smtClean="0"/>
              <a:t>Nuclear power</a:t>
            </a:r>
          </a:p>
          <a:p>
            <a:pPr lvl="1"/>
            <a:r>
              <a:rPr lang="en-US" dirty="0" smtClean="0"/>
              <a:t>Atomic and molecular manipulation of materials for chemical and biological applications</a:t>
            </a:r>
          </a:p>
          <a:p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LHC Works</a:t>
            </a:r>
            <a:endParaRPr lang="en-US" dirty="0"/>
          </a:p>
        </p:txBody>
      </p:sp>
      <p:pic>
        <p:nvPicPr>
          <p:cNvPr id="4" name="Content Placeholder 3" descr="ATLAS-ControlRoom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0629" r="-10629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Life after LHC?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Interest in China, Europe, and USA  to build higher-energy colliders </a:t>
            </a:r>
          </a:p>
          <a:p>
            <a:pPr lvl="1"/>
            <a:r>
              <a:rPr lang="en-US" dirty="0" smtClean="0"/>
              <a:t>Need a bigger tunnel !</a:t>
            </a:r>
          </a:p>
          <a:p>
            <a:pPr lvl="1"/>
            <a:r>
              <a:rPr lang="en-US" dirty="0" smtClean="0"/>
              <a:t>Need more powerful magnets !!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20470"/>
            <a:ext cx="8229600" cy="1143000"/>
          </a:xfrm>
        </p:spPr>
        <p:txBody>
          <a:bodyPr/>
          <a:lstStyle/>
          <a:p>
            <a:r>
              <a:rPr lang="en-US" dirty="0" smtClean="0"/>
              <a:t>Life after LHC?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187212" y="5827895"/>
            <a:ext cx="4980851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 smtClean="0"/>
              <a:t>A possible big tunnel east of Beijing</a:t>
            </a:r>
            <a:endParaRPr lang="en-US" sz="2600" dirty="0"/>
          </a:p>
        </p:txBody>
      </p:sp>
      <p:pic>
        <p:nvPicPr>
          <p:cNvPr id="7" name="Content Placeholder 6" descr="sppc.png"/>
          <p:cNvPicPr>
            <a:picLocks noGrp="1" noChangeAspect="1"/>
          </p:cNvPicPr>
          <p:nvPr>
            <p:ph idx="1"/>
          </p:nvPr>
        </p:nvPicPr>
        <p:blipFill>
          <a:blip r:embed="rId2"/>
          <a:srcRect l="-18361" r="-18361"/>
          <a:stretch>
            <a:fillRect/>
          </a:stretch>
        </p:blipFill>
        <p:spPr>
          <a:xfrm>
            <a:off x="0" y="758652"/>
            <a:ext cx="9144000" cy="5028847"/>
          </a:xfrm>
        </p:spPr>
      </p:pic>
      <p:sp>
        <p:nvSpPr>
          <p:cNvPr id="9" name="TextBox 8"/>
          <p:cNvSpPr txBox="1"/>
          <p:nvPr/>
        </p:nvSpPr>
        <p:spPr>
          <a:xfrm>
            <a:off x="98777" y="6378208"/>
            <a:ext cx="91298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(from presentation by Prof. </a:t>
            </a:r>
            <a:r>
              <a:rPr lang="en-US" dirty="0" err="1" smtClean="0"/>
              <a:t>Yifang</a:t>
            </a:r>
            <a:r>
              <a:rPr lang="en-US" dirty="0" smtClean="0"/>
              <a:t> Wang, Director of IHEP Beijing, on 13 February 2014, Geneva)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Life after LHC?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76112" y="6321780"/>
            <a:ext cx="784301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 smtClean="0"/>
              <a:t>A possible big tunnel close to CERN, Geneva, Switzerland</a:t>
            </a:r>
            <a:endParaRPr lang="en-US" sz="2600" dirty="0"/>
          </a:p>
        </p:txBody>
      </p:sp>
      <p:pic>
        <p:nvPicPr>
          <p:cNvPr id="8" name="Content Placeholder 7" descr="_73086881_73086880.jpg"/>
          <p:cNvPicPr>
            <a:picLocks noGrp="1" noChangeAspect="1"/>
          </p:cNvPicPr>
          <p:nvPr>
            <p:ph idx="1"/>
          </p:nvPr>
        </p:nvPicPr>
        <p:blipFill>
          <a:blip r:embed="rId2"/>
          <a:srcRect l="-40915" r="-40915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Life after LHC?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284108" y="6321780"/>
            <a:ext cx="7135287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 smtClean="0"/>
              <a:t>A possible even bigger tunnel close to Chicago, USA</a:t>
            </a:r>
            <a:endParaRPr lang="en-US" sz="2600" dirty="0"/>
          </a:p>
        </p:txBody>
      </p:sp>
      <p:pic>
        <p:nvPicPr>
          <p:cNvPr id="7" name="Content Placeholder 6" descr="VLHC.png"/>
          <p:cNvPicPr>
            <a:picLocks noGrp="1" noChangeAspect="1"/>
          </p:cNvPicPr>
          <p:nvPr>
            <p:ph idx="1"/>
          </p:nvPr>
        </p:nvPicPr>
        <p:blipFill>
          <a:blip r:embed="rId2"/>
          <a:srcRect l="-46598" r="-46598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62802"/>
            <a:ext cx="8229600" cy="74136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008000"/>
                </a:solidFill>
              </a:rPr>
              <a:t>Conclusion</a:t>
            </a:r>
            <a:r>
              <a:rPr lang="en-US" dirty="0" smtClean="0"/>
              <a:t>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5535" y="522117"/>
            <a:ext cx="8686800" cy="6829773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LHC is operating successfully – a great achievement of science and engineering and of international cooperation</a:t>
            </a:r>
          </a:p>
          <a:p>
            <a:endParaRPr lang="en-US" dirty="0" smtClean="0"/>
          </a:p>
          <a:p>
            <a:r>
              <a:rPr lang="en-US" dirty="0" smtClean="0"/>
              <a:t>Higgs boson discovery confirms theory of massive particles</a:t>
            </a:r>
          </a:p>
          <a:p>
            <a:pPr lvl="1"/>
            <a:r>
              <a:rPr lang="en-US" dirty="0" smtClean="0"/>
              <a:t>Vacuum is actually permeated with the Higgs field</a:t>
            </a:r>
          </a:p>
          <a:p>
            <a:endParaRPr lang="en-US" dirty="0" smtClean="0"/>
          </a:p>
          <a:p>
            <a:r>
              <a:rPr lang="en-US" dirty="0" smtClean="0"/>
              <a:t> Discovering other Higgs properties could start a new revolution in physics</a:t>
            </a:r>
          </a:p>
          <a:p>
            <a:pPr lvl="1"/>
            <a:r>
              <a:rPr lang="en-US" dirty="0" smtClean="0">
                <a:solidFill>
                  <a:srgbClr val="008000"/>
                </a:solidFill>
              </a:rPr>
              <a:t>As grand as the revolution started by quantum mechanics and theories of relativity a century ago</a:t>
            </a:r>
          </a:p>
          <a:p>
            <a:pPr lvl="1"/>
            <a:endParaRPr lang="en-US" dirty="0" smtClean="0">
              <a:solidFill>
                <a:srgbClr val="008000"/>
              </a:solidFill>
            </a:endParaRPr>
          </a:p>
          <a:p>
            <a:r>
              <a:rPr lang="en-US" dirty="0" smtClean="0">
                <a:solidFill>
                  <a:srgbClr val="FF0000"/>
                </a:solidFill>
              </a:rPr>
              <a:t>Phenomena still not understood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What causes the Higgs field to condense?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What is Dark Matter ?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Can we understand the force of gravity from the Quantum perspective?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Thank You!</a:t>
            </a:r>
            <a:endParaRPr lang="en-US" dirty="0"/>
          </a:p>
        </p:txBody>
      </p:sp>
      <p:pic>
        <p:nvPicPr>
          <p:cNvPr id="4" name="Content Placeholder 3" descr="103201_600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8641" r="-18641"/>
          <a:stretch>
            <a:fillRect/>
          </a:stretch>
        </p:blipFill>
        <p:spPr>
          <a:xfrm>
            <a:off x="-663221" y="1679227"/>
            <a:ext cx="10644723" cy="491168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Thank You!</a:t>
            </a:r>
            <a:endParaRPr lang="en-US" dirty="0"/>
          </a:p>
        </p:txBody>
      </p:sp>
      <p:pic>
        <p:nvPicPr>
          <p:cNvPr id="6" name="Content Placeholder 5" descr="1aweird-higgs-boson-playtoy.jpg"/>
          <p:cNvPicPr>
            <a:picLocks noGrp="1" noChangeAspect="1"/>
          </p:cNvPicPr>
          <p:nvPr>
            <p:ph idx="1"/>
          </p:nvPr>
        </p:nvPicPr>
        <p:blipFill>
          <a:blip r:embed="rId2"/>
          <a:srcRect l="-40915" r="-40915"/>
          <a:stretch>
            <a:fillRect/>
          </a:stretch>
        </p:blipFill>
        <p:spPr/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th.jpeg"/>
          <p:cNvPicPr>
            <a:picLocks noGrp="1" noChangeAspect="1"/>
          </p:cNvPicPr>
          <p:nvPr>
            <p:ph idx="1"/>
          </p:nvPr>
        </p:nvPicPr>
        <p:blipFill>
          <a:blip r:embed="rId2"/>
          <a:srcRect l="-6671" r="-6671"/>
          <a:stretch>
            <a:fillRect/>
          </a:stretch>
        </p:blipFill>
        <p:spPr>
          <a:xfrm>
            <a:off x="221488" y="311713"/>
            <a:ext cx="4495800" cy="2472517"/>
          </a:xfrm>
        </p:spPr>
      </p:pic>
      <p:pic>
        <p:nvPicPr>
          <p:cNvPr id="9" name="Picture 8" descr="insulin_molecule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3288" y="3118104"/>
            <a:ext cx="3410712" cy="3739896"/>
          </a:xfrm>
          <a:prstGeom prst="rect">
            <a:avLst/>
          </a:prstGeom>
        </p:spPr>
      </p:pic>
      <p:pic>
        <p:nvPicPr>
          <p:cNvPr id="10" name="Picture 9" descr="motorola-qa1-cell-phone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8404" y="3359711"/>
            <a:ext cx="2692255" cy="3359710"/>
          </a:xfrm>
          <a:prstGeom prst="rect">
            <a:avLst/>
          </a:prstGeom>
        </p:spPr>
      </p:pic>
      <p:pic>
        <p:nvPicPr>
          <p:cNvPr id="11" name="Picture 10" descr="Gundremmingen_Nuclear_Power_Plant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28944" y="0"/>
            <a:ext cx="4115056" cy="318845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266950" y="5968997"/>
            <a:ext cx="19730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Molecule of Insulin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1443</TotalTime>
  <Words>1771</Words>
  <Application>Microsoft Macintosh PowerPoint</Application>
  <PresentationFormat>On-screen Show (4:3)</PresentationFormat>
  <Paragraphs>269</Paragraphs>
  <Slides>87</Slides>
  <Notes>0</Notes>
  <HiddenSlides>0</HiddenSlides>
  <MMClips>0</MMClips>
  <ScaleCrop>false</ScaleCrop>
  <HeadingPairs>
    <vt:vector size="6" baseType="variant">
      <vt:variant>
        <vt:lpstr>Design Template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87</vt:i4>
      </vt:variant>
    </vt:vector>
  </HeadingPairs>
  <TitlesOfParts>
    <vt:vector size="89" baseType="lpstr">
      <vt:lpstr>Office Theme</vt:lpstr>
      <vt:lpstr>Bitmap Image</vt:lpstr>
      <vt:lpstr>The Higgs Boson, Dark Matter and all that: Revolutionizing the Laws of the Universe with the LHC</vt:lpstr>
      <vt:lpstr>Egyptian Pyramids: Monument for Glory</vt:lpstr>
      <vt:lpstr>Great Wall of China: Monument for Defense</vt:lpstr>
      <vt:lpstr>Monument for Knowledge:                  The  Large Hadron Collider </vt:lpstr>
      <vt:lpstr>Slide 5</vt:lpstr>
      <vt:lpstr>Why have we been hunting for the Higgs for more than half a century?                    </vt:lpstr>
      <vt:lpstr>Why have we been hunting for the Higgs for more than half a century?                    </vt:lpstr>
      <vt:lpstr>20th Century Built on Quantum Mechanics</vt:lpstr>
      <vt:lpstr>Slide 9</vt:lpstr>
      <vt:lpstr>Conceptual Problem in Quantum Mechanics</vt:lpstr>
      <vt:lpstr>Knowledge from the LHC</vt:lpstr>
      <vt:lpstr>The Higgs Boson</vt:lpstr>
      <vt:lpstr>How to Predict Fundamental Forces</vt:lpstr>
      <vt:lpstr>Manifestation of Coriolis Force</vt:lpstr>
      <vt:lpstr>Quantum Mechanics force  particle exchange</vt:lpstr>
      <vt:lpstr>Feynman Diagram: Force by Particle Exchange</vt:lpstr>
      <vt:lpstr>Feynman Diagram: Force by Particle Exchange</vt:lpstr>
      <vt:lpstr>Weak Nuclear Decay</vt:lpstr>
      <vt:lpstr>Success and Problem of Quantum Mechanics </vt:lpstr>
      <vt:lpstr>Solution to the Problem of W Boson Mass </vt:lpstr>
      <vt:lpstr>The “Sticky” Higgs Field</vt:lpstr>
      <vt:lpstr>Implications of Higgs Hypothesis</vt:lpstr>
      <vt:lpstr>Light versus Heavy Particles –  like moving through water</vt:lpstr>
      <vt:lpstr>Alternate title of my talk:</vt:lpstr>
      <vt:lpstr>Slide 25</vt:lpstr>
      <vt:lpstr>Slide 26</vt:lpstr>
      <vt:lpstr>Detecting the Higgs</vt:lpstr>
      <vt:lpstr>How can we confirm the existence of the Higgs? </vt:lpstr>
      <vt:lpstr>How can we confirm the existence of the Higgs? </vt:lpstr>
      <vt:lpstr>How to Create the Higgs Boson</vt:lpstr>
      <vt:lpstr>Observation of Higgs Boson Production</vt:lpstr>
      <vt:lpstr>Observation of Higgs Boson Production</vt:lpstr>
      <vt:lpstr>Observation of Higgs Boson Production</vt:lpstr>
      <vt:lpstr>Higgs Boson Production and Detection at CMS</vt:lpstr>
      <vt:lpstr>Higgs Discovery Implications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The Mystery of  Dark Matter</vt:lpstr>
      <vt:lpstr>Centripetal Force</vt:lpstr>
      <vt:lpstr>Stars Orbiting a Galaxy</vt:lpstr>
      <vt:lpstr>Measuring Velocity with Doppler Shift of Starlight</vt:lpstr>
      <vt:lpstr>Galactic Rotation Curve</vt:lpstr>
      <vt:lpstr>Collision of Galaxy Clusters</vt:lpstr>
      <vt:lpstr>Halo of Invisible Dark Matter around Galaxies</vt:lpstr>
      <vt:lpstr>Slide 50</vt:lpstr>
      <vt:lpstr>Feynman Diagram depicting Production of SUSY Dark Matter Particles at LHC</vt:lpstr>
      <vt:lpstr>Feynman Diagram depicting Production of SUSY Dark Matter Particles at LHC</vt:lpstr>
      <vt:lpstr>Simulated SUSY Dark Matter Particle Production at LHC</vt:lpstr>
      <vt:lpstr>Dark Matter Particles </vt:lpstr>
      <vt:lpstr>Black Holes at the LHC  The Possibility and the Myth</vt:lpstr>
      <vt:lpstr>Isaac Newton</vt:lpstr>
      <vt:lpstr>Albert Einsten</vt:lpstr>
      <vt:lpstr>Matter and Energy Curves Space</vt:lpstr>
      <vt:lpstr>Einstein’s Attempt to Unify Electromagnetism and Gravity</vt:lpstr>
      <vt:lpstr>The problem with gravity</vt:lpstr>
      <vt:lpstr>Curled-up Extra Dimensions of Space</vt:lpstr>
      <vt:lpstr>Newton’s Law</vt:lpstr>
      <vt:lpstr>Slide 63</vt:lpstr>
      <vt:lpstr>Microscopic Black Holes at LHC</vt:lpstr>
      <vt:lpstr>Microscopic Black Holes</vt:lpstr>
      <vt:lpstr>Black Hole Evaporation</vt:lpstr>
      <vt:lpstr>Black Holes at LHC</vt:lpstr>
      <vt:lpstr>How does LHC work?</vt:lpstr>
      <vt:lpstr>How does a particle accelerator work?</vt:lpstr>
      <vt:lpstr>LHC below Geneva, Switzerland</vt:lpstr>
      <vt:lpstr>LHC below Geneva, Switzerland</vt:lpstr>
      <vt:lpstr>LHC Accelerator in Tunnel</vt:lpstr>
      <vt:lpstr>LHC Superconducting Magnet </vt:lpstr>
      <vt:lpstr>LHC Superconducting Magnet </vt:lpstr>
      <vt:lpstr>LHC Superconducting Magnet </vt:lpstr>
      <vt:lpstr>Particle Detector Design</vt:lpstr>
      <vt:lpstr>LHC Particle Detector – CMS Experiment</vt:lpstr>
      <vt:lpstr>CMS (Compact Muon Solenoid) Experiment</vt:lpstr>
      <vt:lpstr>Physicists in the Control Room</vt:lpstr>
      <vt:lpstr>Why LHC Works</vt:lpstr>
      <vt:lpstr>Life after LHC?</vt:lpstr>
      <vt:lpstr>Life after LHC?</vt:lpstr>
      <vt:lpstr>Life after LHC?</vt:lpstr>
      <vt:lpstr>Life after LHC?</vt:lpstr>
      <vt:lpstr>Conclusion </vt:lpstr>
      <vt:lpstr>Thank You!</vt:lpstr>
      <vt:lpstr>Thank You!</vt:lpstr>
    </vt:vector>
  </TitlesOfParts>
  <Company>Duke University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Ashutosh Kotwal</dc:creator>
  <cp:lastModifiedBy>Ashutosh Kotwal</cp:lastModifiedBy>
  <cp:revision>51</cp:revision>
  <dcterms:created xsi:type="dcterms:W3CDTF">2014-07-06T20:40:41Z</dcterms:created>
  <dcterms:modified xsi:type="dcterms:W3CDTF">2014-07-06T20:42:17Z</dcterms:modified>
</cp:coreProperties>
</file>