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gif" ContentType="vide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4" r:id="rId1"/>
  </p:sldMasterIdLst>
  <p:notesMasterIdLst>
    <p:notesMasterId r:id="rId113"/>
  </p:notesMasterIdLst>
  <p:handoutMasterIdLst>
    <p:handoutMasterId r:id="rId114"/>
  </p:handoutMasterIdLst>
  <p:sldIdLst>
    <p:sldId id="480" r:id="rId2"/>
    <p:sldId id="497" r:id="rId3"/>
    <p:sldId id="648" r:id="rId4"/>
    <p:sldId id="649" r:id="rId5"/>
    <p:sldId id="498" r:id="rId6"/>
    <p:sldId id="442" r:id="rId7"/>
    <p:sldId id="650" r:id="rId8"/>
    <p:sldId id="342" r:id="rId9"/>
    <p:sldId id="350" r:id="rId10"/>
    <p:sldId id="351" r:id="rId11"/>
    <p:sldId id="479" r:id="rId12"/>
    <p:sldId id="491" r:id="rId13"/>
    <p:sldId id="481" r:id="rId14"/>
    <p:sldId id="444" r:id="rId15"/>
    <p:sldId id="446" r:id="rId16"/>
    <p:sldId id="447" r:id="rId17"/>
    <p:sldId id="266" r:id="rId18"/>
    <p:sldId id="448" r:id="rId19"/>
    <p:sldId id="482" r:id="rId20"/>
    <p:sldId id="445" r:id="rId21"/>
    <p:sldId id="259" r:id="rId22"/>
    <p:sldId id="268" r:id="rId23"/>
    <p:sldId id="269" r:id="rId24"/>
    <p:sldId id="353" r:id="rId25"/>
    <p:sldId id="679" r:id="rId26"/>
    <p:sldId id="267" r:id="rId27"/>
    <p:sldId id="651" r:id="rId28"/>
    <p:sldId id="652" r:id="rId29"/>
    <p:sldId id="680" r:id="rId30"/>
    <p:sldId id="271" r:id="rId31"/>
    <p:sldId id="272" r:id="rId32"/>
    <p:sldId id="260" r:id="rId33"/>
    <p:sldId id="273" r:id="rId34"/>
    <p:sldId id="352" r:id="rId35"/>
    <p:sldId id="275" r:id="rId36"/>
    <p:sldId id="538" r:id="rId37"/>
    <p:sldId id="539" r:id="rId38"/>
    <p:sldId id="278" r:id="rId39"/>
    <p:sldId id="654" r:id="rId40"/>
    <p:sldId id="495" r:id="rId41"/>
    <p:sldId id="630" r:id="rId42"/>
    <p:sldId id="655" r:id="rId43"/>
    <p:sldId id="647" r:id="rId44"/>
    <p:sldId id="653" r:id="rId45"/>
    <p:sldId id="284" r:id="rId46"/>
    <p:sldId id="309" r:id="rId47"/>
    <p:sldId id="394" r:id="rId48"/>
    <p:sldId id="395" r:id="rId49"/>
    <p:sldId id="287" r:id="rId50"/>
    <p:sldId id="471" r:id="rId51"/>
    <p:sldId id="472" r:id="rId52"/>
    <p:sldId id="473" r:id="rId53"/>
    <p:sldId id="474" r:id="rId54"/>
    <p:sldId id="475" r:id="rId55"/>
    <p:sldId id="476" r:id="rId56"/>
    <p:sldId id="489" r:id="rId57"/>
    <p:sldId id="656" r:id="rId58"/>
    <p:sldId id="554" r:id="rId59"/>
    <p:sldId id="555" r:id="rId60"/>
    <p:sldId id="559" r:id="rId61"/>
    <p:sldId id="560" r:id="rId62"/>
    <p:sldId id="561" r:id="rId63"/>
    <p:sldId id="657" r:id="rId64"/>
    <p:sldId id="658" r:id="rId65"/>
    <p:sldId id="562" r:id="rId66"/>
    <p:sldId id="413" r:id="rId67"/>
    <p:sldId id="564" r:id="rId68"/>
    <p:sldId id="535" r:id="rId69"/>
    <p:sldId id="563" r:id="rId70"/>
    <p:sldId id="646" r:id="rId71"/>
    <p:sldId id="659" r:id="rId72"/>
    <p:sldId id="660" r:id="rId73"/>
    <p:sldId id="565" r:id="rId74"/>
    <p:sldId id="572" r:id="rId75"/>
    <p:sldId id="573" r:id="rId76"/>
    <p:sldId id="681" r:id="rId77"/>
    <p:sldId id="591" r:id="rId78"/>
    <p:sldId id="593" r:id="rId79"/>
    <p:sldId id="578" r:id="rId80"/>
    <p:sldId id="622" r:id="rId81"/>
    <p:sldId id="661" r:id="rId82"/>
    <p:sldId id="631" r:id="rId83"/>
    <p:sldId id="669" r:id="rId84"/>
    <p:sldId id="670" r:id="rId85"/>
    <p:sldId id="673" r:id="rId86"/>
    <p:sldId id="674" r:id="rId87"/>
    <p:sldId id="671" r:id="rId88"/>
    <p:sldId id="675" r:id="rId89"/>
    <p:sldId id="662" r:id="rId90"/>
    <p:sldId id="676" r:id="rId91"/>
    <p:sldId id="677" r:id="rId92"/>
    <p:sldId id="678" r:id="rId93"/>
    <p:sldId id="645" r:id="rId94"/>
    <p:sldId id="427" r:id="rId95"/>
    <p:sldId id="428" r:id="rId96"/>
    <p:sldId id="429" r:id="rId97"/>
    <p:sldId id="430" r:id="rId98"/>
    <p:sldId id="431" r:id="rId99"/>
    <p:sldId id="545" r:id="rId100"/>
    <p:sldId id="546" r:id="rId101"/>
    <p:sldId id="547" r:id="rId102"/>
    <p:sldId id="549" r:id="rId103"/>
    <p:sldId id="550" r:id="rId104"/>
    <p:sldId id="551" r:id="rId105"/>
    <p:sldId id="558" r:id="rId106"/>
    <p:sldId id="628" r:id="rId107"/>
    <p:sldId id="557" r:id="rId108"/>
    <p:sldId id="629" r:id="rId109"/>
    <p:sldId id="682" r:id="rId110"/>
    <p:sldId id="683" r:id="rId111"/>
    <p:sldId id="684" r:id="rId1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892F"/>
    <a:srgbClr val="E59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97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2296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notesMaster" Target="notesMasters/notesMaster1.xml"/><Relationship Id="rId114" Type="http://schemas.openxmlformats.org/officeDocument/2006/relationships/handoutMaster" Target="handoutMasters/handoutMaster1.xml"/><Relationship Id="rId115" Type="http://schemas.openxmlformats.org/officeDocument/2006/relationships/printerSettings" Target="printerSettings/printerSettings1.bin"/><Relationship Id="rId116" Type="http://schemas.openxmlformats.org/officeDocument/2006/relationships/presProps" Target="presProps.xml"/><Relationship Id="rId117" Type="http://schemas.openxmlformats.org/officeDocument/2006/relationships/viewProps" Target="viewProps.xml"/><Relationship Id="rId118" Type="http://schemas.openxmlformats.org/officeDocument/2006/relationships/theme" Target="theme/theme1.xml"/><Relationship Id="rId119" Type="http://schemas.openxmlformats.org/officeDocument/2006/relationships/tableStyles" Target="tableStyle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E2D4D-C57D-8848-AA51-D4449EC8FD7B}" type="datetimeFigureOut">
              <a:rPr lang="en-US" smtClean="0"/>
              <a:t>6/21/22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35C46-231D-F543-8331-EE1225E88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575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E8700-AE45-E94B-8BB9-25EE09D0A2ED}" type="datetimeFigureOut">
              <a:rPr lang="en-US" smtClean="0"/>
              <a:t>6/21/22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86490-B2CE-474F-841F-00395472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114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15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2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66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76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9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1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2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07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99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10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8194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894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914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61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11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04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4473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233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336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43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64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74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84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565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73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46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83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9218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0242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1266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51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6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93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BB66-BA1E-134B-9447-CDDE212D1265}" type="datetime1">
              <a:rPr lang="en-US" smtClean="0"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6238-5A67-364D-9D12-CF74E00A8485}" type="datetime1">
              <a:rPr lang="en-US" smtClean="0"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8D92-8745-174D-8078-3FC74D87B433}" type="datetime1">
              <a:rPr lang="en-US" smtClean="0"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40" y="568861"/>
            <a:ext cx="780624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8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CD618-5E04-D040-AB17-EE2A61B2E008}" type="datetime1">
              <a:rPr lang="en-US" smtClean="0"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997FE-EC62-BD4E-A2BB-D04A254DC022}" type="datetime1">
              <a:rPr lang="en-US" smtClean="0"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D87C-65A5-496D-87B3-2194CD173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059D5-C0D7-EE4B-A46B-BDDD17C317CE}" type="datetime1">
              <a:rPr lang="en-US" smtClean="0"/>
              <a:t>6/21/22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5B9CB-3BF0-814A-BCBB-149A8166D799}" type="datetime1">
              <a:rPr lang="en-US" smtClean="0"/>
              <a:t>6/21/22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6BF2-C143-544C-9D77-BAD2BCAE16A7}" type="datetime1">
              <a:rPr lang="en-US" smtClean="0"/>
              <a:t>6/21/22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F34E2-01F3-6146-870C-DD111CB2868C}" type="datetime1">
              <a:rPr lang="en-US" smtClean="0"/>
              <a:t>6/21/22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5391-F99D-AF42-9E70-A9A5EF0CDBD1}" type="datetime1">
              <a:rPr lang="en-US" smtClean="0"/>
              <a:t>6/21/22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18CE-29E6-4645-B05A-30C0CDC33380}" type="datetime1">
              <a:rPr lang="en-US" smtClean="0"/>
              <a:t>6/21/22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5F928-5B98-C94E-BB38-1D9A7F2C7B8B}" type="datetime1">
              <a:rPr lang="en-US" smtClean="0"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53998" y="6568016"/>
            <a:ext cx="3965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3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4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5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9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01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0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1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5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0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8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8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9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6"/>
            <a:ext cx="9143999" cy="139175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660066"/>
                </a:solidFill>
              </a:rPr>
              <a:t>T</a:t>
            </a:r>
            <a:r>
              <a:rPr lang="en-US" sz="3600" dirty="0" smtClean="0">
                <a:solidFill>
                  <a:srgbClr val="660066"/>
                </a:solidFill>
              </a:rPr>
              <a:t>he Higgs is Not Enough </a:t>
            </a:r>
            <a:r>
              <a:rPr lang="en-US" sz="3600" dirty="0">
                <a:solidFill>
                  <a:schemeClr val="accent6"/>
                </a:solidFill>
              </a:rPr>
              <a:t/>
            </a:r>
            <a:br>
              <a:rPr lang="en-US" sz="3600" dirty="0">
                <a:solidFill>
                  <a:schemeClr val="accent6"/>
                </a:solidFill>
              </a:rPr>
            </a:br>
            <a:r>
              <a:rPr lang="en-US" sz="3600" dirty="0" smtClean="0">
                <a:solidFill>
                  <a:schemeClr val="accent6"/>
                </a:solidFill>
              </a:rPr>
              <a:t>Verdict from the Heavyweight W boson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04968" y="1143037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Ashutosh Kotwal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Duke University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science_0408_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309" y="1961444"/>
            <a:ext cx="3280514" cy="4176887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789259" y="6135511"/>
            <a:ext cx="6206095" cy="637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008000"/>
                </a:solidFill>
              </a:rPr>
              <a:t>National Physical Laboratory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008000"/>
                </a:solidFill>
              </a:rPr>
              <a:t>New Delhi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3"/>
            <a:ext cx="7807680" cy="764720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Quantum Corrections to Higgs Self-Coupling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1041" y="897214"/>
            <a:ext cx="9040320" cy="4320454"/>
          </a:xfrm>
          <a:ln/>
        </p:spPr>
        <p:txBody>
          <a:bodyPr tIns="176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>
                <a:cs typeface="Lucida Grande" charset="0"/>
              </a:rPr>
              <a:t>             receives quantum corrections from Higgs and top-quark loops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>
              <a:cs typeface="Lucida Grande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61" y="816566"/>
            <a:ext cx="912960" cy="43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7614720" y="635107"/>
            <a:ext cx="388800" cy="57030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7511040" y="1195326"/>
            <a:ext cx="492480" cy="51701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8003520" y="957701"/>
            <a:ext cx="578880" cy="495412"/>
          </a:xfrm>
          <a:prstGeom prst="ellipse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8579520" y="1201086"/>
            <a:ext cx="388800" cy="57030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 flipV="1">
            <a:off x="8579520" y="707115"/>
            <a:ext cx="492480" cy="51701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" y="2102621"/>
            <a:ext cx="7047360" cy="474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7187040" y="4388142"/>
            <a:ext cx="1912320" cy="91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44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600"/>
              <a:t>(from Paul Steinhardt)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3"/>
            <a:ext cx="7807680" cy="7647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Stability of  Vacuum Ground State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21" y="1009547"/>
            <a:ext cx="5784480" cy="548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4564"/>
            <a:ext cx="8228160" cy="646628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900" dirty="0">
                <a:solidFill>
                  <a:srgbClr val="C5000B"/>
                </a:solidFill>
              </a:rPr>
              <a:t>Dark Matter Particles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99" r="-17799"/>
          <a:stretch>
            <a:fillRect/>
          </a:stretch>
        </p:blipFill>
        <p:spPr bwMode="auto">
          <a:xfrm>
            <a:off x="-424800" y="734477"/>
            <a:ext cx="5938561" cy="315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17799" r="-177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961" y="681192"/>
            <a:ext cx="2939040" cy="362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97" r="-15697"/>
          <a:stretch>
            <a:fillRect/>
          </a:stretch>
        </p:blipFill>
        <p:spPr bwMode="auto">
          <a:xfrm>
            <a:off x="138240" y="3993540"/>
            <a:ext cx="4792320" cy="285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15697" r="-156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919040" y="5077065"/>
            <a:ext cx="3705120" cy="12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FF3333"/>
                </a:solidFill>
              </a:rPr>
              <a:t>A consistent hypothesis is the </a:t>
            </a:r>
          </a:p>
          <a:p>
            <a:r>
              <a:rPr lang="en-US" dirty="0">
                <a:solidFill>
                  <a:srgbClr val="FF3333"/>
                </a:solidFill>
              </a:rPr>
              <a:t>existence of </a:t>
            </a:r>
            <a:r>
              <a:rPr lang="en-US" dirty="0" smtClean="0">
                <a:solidFill>
                  <a:srgbClr val="FF3333"/>
                </a:solidFill>
              </a:rPr>
              <a:t>new </a:t>
            </a:r>
            <a:r>
              <a:rPr lang="en-US" dirty="0">
                <a:solidFill>
                  <a:srgbClr val="FF3333"/>
                </a:solidFill>
              </a:rPr>
              <a:t>particles beyond the Standard Model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sp>
        <p:nvSpPr>
          <p:cNvPr id="19457" name="AutoShape 1"/>
          <p:cNvSpPr>
            <a:spLocks noChangeArrowheads="1"/>
          </p:cNvSpPr>
          <p:nvPr/>
        </p:nvSpPr>
        <p:spPr bwMode="auto">
          <a:xfrm>
            <a:off x="1317601" y="4284451"/>
            <a:ext cx="1045440" cy="828086"/>
          </a:xfrm>
          <a:prstGeom prst="roundRect">
            <a:avLst>
              <a:gd name="adj" fmla="val 17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" y="532856"/>
            <a:ext cx="9142560" cy="575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59" name="AutoShape 3"/>
          <p:cNvSpPr>
            <a:spLocks noChangeArrowheads="1"/>
          </p:cNvSpPr>
          <p:nvPr/>
        </p:nvSpPr>
        <p:spPr bwMode="auto">
          <a:xfrm>
            <a:off x="866881" y="553019"/>
            <a:ext cx="7296480" cy="527095"/>
          </a:xfrm>
          <a:prstGeom prst="roundRect">
            <a:avLst>
              <a:gd name="adj" fmla="val 273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102251"/>
            <a:ext cx="7807680" cy="917377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Origin of Matter-Antimatter Asymmetry</a:t>
            </a:r>
          </a:p>
        </p:txBody>
      </p:sp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7410241" y="4848990"/>
            <a:ext cx="1104480" cy="1093074"/>
          </a:xfrm>
          <a:prstGeom prst="roundRect">
            <a:avLst>
              <a:gd name="adj" fmla="val 13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idx="10"/>
          </p:nvPr>
        </p:nvSpPr>
        <p:spPr>
          <a:xfrm>
            <a:off x="5647" y="6539793"/>
            <a:ext cx="3465689" cy="365125"/>
          </a:xfrm>
        </p:spPr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 dirty="0"/>
          </a:p>
        </p:txBody>
      </p:sp>
      <p:sp>
        <p:nvSpPr>
          <p:cNvPr id="20481" name="AutoShape 1"/>
          <p:cNvSpPr>
            <a:spLocks noChangeArrowheads="1"/>
          </p:cNvSpPr>
          <p:nvPr/>
        </p:nvSpPr>
        <p:spPr bwMode="auto">
          <a:xfrm>
            <a:off x="1317601" y="4284451"/>
            <a:ext cx="1045440" cy="828086"/>
          </a:xfrm>
          <a:prstGeom prst="roundRect">
            <a:avLst>
              <a:gd name="adj" fmla="val 17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0" y="1553924"/>
            <a:ext cx="9142560" cy="404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3" name="AutoShape 3"/>
          <p:cNvSpPr>
            <a:spLocks noChangeArrowheads="1"/>
          </p:cNvSpPr>
          <p:nvPr/>
        </p:nvSpPr>
        <p:spPr bwMode="auto">
          <a:xfrm>
            <a:off x="-131041" y="1425750"/>
            <a:ext cx="308161" cy="1009546"/>
          </a:xfrm>
          <a:prstGeom prst="roundRect">
            <a:avLst>
              <a:gd name="adj" fmla="val 463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442880" y="226104"/>
            <a:ext cx="60307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FF420E"/>
                </a:solidFill>
              </a:rPr>
              <a:t>Baryon Asymmetry and Higgs Phase Transition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40005" y="5579184"/>
            <a:ext cx="8471520" cy="61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6600"/>
                </a:solidFill>
              </a:rPr>
              <a:t>Beyond Standard Model </a:t>
            </a:r>
            <a:r>
              <a:rPr lang="en-US" dirty="0" smtClean="0">
                <a:solidFill>
                  <a:srgbClr val="006600"/>
                </a:solidFill>
              </a:rPr>
              <a:t>physics</a:t>
            </a:r>
            <a:r>
              <a:rPr lang="en-US" dirty="0" smtClean="0"/>
              <a:t>                    </a:t>
            </a:r>
            <a:r>
              <a:rPr lang="en-US" dirty="0" smtClean="0">
                <a:solidFill>
                  <a:srgbClr val="C5000B"/>
                </a:solidFill>
              </a:rPr>
              <a:t>Standard </a:t>
            </a:r>
            <a:r>
              <a:rPr lang="en-US" dirty="0">
                <a:solidFill>
                  <a:srgbClr val="C5000B"/>
                </a:solidFill>
              </a:rPr>
              <a:t>Model</a:t>
            </a:r>
          </a:p>
          <a:p>
            <a:r>
              <a:rPr lang="en-US" dirty="0">
                <a:solidFill>
                  <a:srgbClr val="006600"/>
                </a:solidFill>
              </a:rPr>
              <a:t>needed to create matter excess</a:t>
            </a:r>
            <a:r>
              <a:rPr lang="en-US" dirty="0">
                <a:solidFill>
                  <a:srgbClr val="C5000B"/>
                </a:solidFill>
              </a:rPr>
              <a:t>                        </a:t>
            </a:r>
            <a:r>
              <a:rPr lang="en-US" dirty="0" smtClean="0">
                <a:solidFill>
                  <a:srgbClr val="C5000B"/>
                </a:solidFill>
              </a:rPr>
              <a:t>cannot </a:t>
            </a:r>
            <a:r>
              <a:rPr lang="en-US" dirty="0">
                <a:solidFill>
                  <a:srgbClr val="C5000B"/>
                </a:solidFill>
              </a:rPr>
              <a:t>create matter excess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idx="10"/>
          </p:nvPr>
        </p:nvSpPr>
        <p:spPr>
          <a:xfrm>
            <a:off x="19758" y="6582126"/>
            <a:ext cx="3324575" cy="365125"/>
          </a:xfrm>
        </p:spPr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sp>
        <p:nvSpPr>
          <p:cNvPr id="27649" name="AutoShape 1"/>
          <p:cNvSpPr>
            <a:spLocks noChangeArrowheads="1"/>
          </p:cNvSpPr>
          <p:nvPr/>
        </p:nvSpPr>
        <p:spPr bwMode="auto">
          <a:xfrm>
            <a:off x="1317601" y="4414064"/>
            <a:ext cx="1045440" cy="828086"/>
          </a:xfrm>
          <a:prstGeom prst="roundRect">
            <a:avLst>
              <a:gd name="adj" fmla="val 17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442880" y="226105"/>
            <a:ext cx="6030720" cy="62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>
                <a:solidFill>
                  <a:srgbClr val="FF420E"/>
                </a:solidFill>
              </a:rPr>
              <a:t>1</a:t>
            </a:r>
            <a:r>
              <a:rPr lang="en-US" baseline="33000">
                <a:solidFill>
                  <a:srgbClr val="FF420E"/>
                </a:solidFill>
              </a:rPr>
              <a:t>st</a:t>
            </a:r>
            <a:r>
              <a:rPr lang="en-US">
                <a:solidFill>
                  <a:srgbClr val="FF420E"/>
                </a:solidFill>
              </a:rPr>
              <a:t> Order Electroweak Phase Transition Induced by </a:t>
            </a:r>
          </a:p>
          <a:p>
            <a:pPr algn="ctr"/>
            <a:r>
              <a:rPr lang="en-US">
                <a:solidFill>
                  <a:srgbClr val="FF420E"/>
                </a:solidFill>
              </a:rPr>
              <a:t>Additional Higgs-like Particle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93120" y="5878710"/>
            <a:ext cx="4677120" cy="61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Satisfies crucial Sakharov condition</a:t>
            </a:r>
          </a:p>
          <a:p>
            <a:r>
              <a:rPr lang="en-US" dirty="0">
                <a:solidFill>
                  <a:srgbClr val="009900"/>
                </a:solidFill>
              </a:rPr>
              <a:t>for creating excess matter in the Universe</a:t>
            </a:r>
            <a:r>
              <a:rPr lang="en-US" dirty="0"/>
              <a:t> 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0" y="1175164"/>
            <a:ext cx="9142560" cy="441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3" name="Line 5"/>
          <p:cNvSpPr>
            <a:spLocks noChangeShapeType="1"/>
          </p:cNvSpPr>
          <p:nvPr/>
        </p:nvSpPr>
        <p:spPr bwMode="auto">
          <a:xfrm flipH="1">
            <a:off x="3240001" y="1052751"/>
            <a:ext cx="488160" cy="682632"/>
          </a:xfrm>
          <a:prstGeom prst="line">
            <a:avLst/>
          </a:prstGeom>
          <a:noFill/>
          <a:ln w="54720" cap="flat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 flipH="1">
            <a:off x="1850401" y="5282475"/>
            <a:ext cx="14400" cy="694153"/>
          </a:xfrm>
          <a:prstGeom prst="line">
            <a:avLst/>
          </a:prstGeom>
          <a:noFill/>
          <a:ln w="36720" cap="flat">
            <a:solidFill>
              <a:srgbClr val="66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7655" name="AutoShape 7"/>
          <p:cNvSpPr>
            <a:spLocks noChangeArrowheads="1"/>
          </p:cNvSpPr>
          <p:nvPr/>
        </p:nvSpPr>
        <p:spPr bwMode="auto">
          <a:xfrm>
            <a:off x="0" y="1131959"/>
            <a:ext cx="308160" cy="1901000"/>
          </a:xfrm>
          <a:prstGeom prst="roundRect">
            <a:avLst>
              <a:gd name="adj" fmla="val 463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sp>
        <p:nvSpPr>
          <p:cNvPr id="993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62737"/>
            <a:ext cx="7807680" cy="114492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>CDF M</a:t>
            </a:r>
            <a:r>
              <a:rPr lang="en-US" sz="2900" baseline="-33000">
                <a:solidFill>
                  <a:srgbClr val="DC2300"/>
                </a:solidFill>
              </a:rPr>
              <a:t>W</a:t>
            </a:r>
            <a:r>
              <a:rPr lang="en-US" sz="2900">
                <a:solidFill>
                  <a:srgbClr val="DC2300"/>
                </a:solidFill>
              </a:rPr>
              <a:t> </a:t>
            </a:r>
            <a:r>
              <a:rPr lang="en-US" sz="2900" i="1">
                <a:solidFill>
                  <a:srgbClr val="DC2300"/>
                </a:solidFill>
              </a:rPr>
              <a:t>vs</a:t>
            </a:r>
            <a:r>
              <a:rPr lang="en-US" sz="2900">
                <a:solidFill>
                  <a:srgbClr val="DC2300"/>
                </a:solidFill>
              </a:rPr>
              <a:t> m</a:t>
            </a:r>
            <a:r>
              <a:rPr lang="en-US" sz="2900" baseline="-33000">
                <a:solidFill>
                  <a:srgbClr val="DC2300"/>
                </a:solidFill>
              </a:rPr>
              <a:t>top</a:t>
            </a:r>
          </a:p>
        </p:txBody>
      </p:sp>
      <p:sp>
        <p:nvSpPr>
          <p:cNvPr id="99330" name="AutoShape 2"/>
          <p:cNvSpPr>
            <a:spLocks noChangeArrowheads="1"/>
          </p:cNvSpPr>
          <p:nvPr/>
        </p:nvSpPr>
        <p:spPr bwMode="auto">
          <a:xfrm>
            <a:off x="902881" y="5845574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60" y="727277"/>
            <a:ext cx="6023520" cy="560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239040" y="6270419"/>
            <a:ext cx="8657280" cy="28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Understanding Tevatron-LHC correlations and combination with ATLAS in progress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531201" y="4949801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1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17279" y="6497460"/>
            <a:ext cx="3552831" cy="365125"/>
          </a:xfrm>
        </p:spPr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 dirty="0"/>
          </a:p>
        </p:txBody>
      </p:sp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DC2300"/>
                </a:solidFill>
              </a:rPr>
              <a:t>Single Scalar Extension of Higgs Sector</a:t>
            </a:r>
          </a:p>
        </p:txBody>
      </p:sp>
      <p:sp>
        <p:nvSpPr>
          <p:cNvPr id="26626" name="AutoShape 2"/>
          <p:cNvSpPr>
            <a:spLocks noChangeArrowheads="1"/>
          </p:cNvSpPr>
          <p:nvPr/>
        </p:nvSpPr>
        <p:spPr bwMode="auto">
          <a:xfrm>
            <a:off x="1143360" y="4090029"/>
            <a:ext cx="2678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521280" y="6041435"/>
            <a:ext cx="8280000" cy="65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112000"/>
              </a:lnSpc>
            </a:pPr>
            <a:r>
              <a:rPr lang="en-US" sz="1500">
                <a:solidFill>
                  <a:srgbClr val="434343"/>
                </a:solidFill>
                <a:latin typeface="ProximaNova-Regular" charset="0"/>
                <a:cs typeface="ProximaNova-Regular" charset="0"/>
              </a:rPr>
              <a:t>D. López-Val and T. Robens, Phys. Rev. D 90, 114018 (2014)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920" y="1890920"/>
            <a:ext cx="4638240" cy="420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" y="1938443"/>
            <a:ext cx="4656960" cy="410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22721" y="1142041"/>
            <a:ext cx="8280000" cy="65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Inclusion of an additional scalar particle with no SM charges, which mixes with the Higgs boson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2" y="6483349"/>
            <a:ext cx="3245557" cy="365125"/>
          </a:xfrm>
        </p:spPr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 dirty="0"/>
          </a:p>
        </p:txBody>
      </p:sp>
      <p:sp>
        <p:nvSpPr>
          <p:cNvPr id="1003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31054"/>
            <a:ext cx="7807680" cy="83816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DC2300"/>
                </a:solidFill>
              </a:rPr>
              <a:t>W Boson Mass Measurements from Different Experiments</a:t>
            </a:r>
          </a:p>
        </p:txBody>
      </p:sp>
      <p:sp>
        <p:nvSpPr>
          <p:cNvPr id="100354" name="AutoShape 2"/>
          <p:cNvSpPr>
            <a:spLocks noChangeArrowheads="1"/>
          </p:cNvSpPr>
          <p:nvPr/>
        </p:nvSpPr>
        <p:spPr bwMode="auto">
          <a:xfrm>
            <a:off x="3461761" y="4212443"/>
            <a:ext cx="816480" cy="326914"/>
          </a:xfrm>
          <a:prstGeom prst="roundRect">
            <a:avLst>
              <a:gd name="adj" fmla="val 44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00355" name="AutoShape 3"/>
          <p:cNvSpPr>
            <a:spLocks noChangeArrowheads="1"/>
          </p:cNvSpPr>
          <p:nvPr/>
        </p:nvSpPr>
        <p:spPr bwMode="auto">
          <a:xfrm>
            <a:off x="4681440" y="4666090"/>
            <a:ext cx="781920" cy="335556"/>
          </a:xfrm>
          <a:prstGeom prst="roundRect">
            <a:avLst>
              <a:gd name="adj" fmla="val 4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847010" y="5884737"/>
            <a:ext cx="7693920" cy="78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SM expectation: M</a:t>
            </a:r>
            <a:r>
              <a:rPr lang="en-US" baseline="-33000" dirty="0">
                <a:solidFill>
                  <a:srgbClr val="800080"/>
                </a:solidFill>
              </a:rPr>
              <a:t>W</a:t>
            </a:r>
            <a:r>
              <a:rPr lang="en-US" dirty="0">
                <a:solidFill>
                  <a:srgbClr val="800080"/>
                </a:solidFill>
              </a:rPr>
              <a:t> = 80,357 </a:t>
            </a:r>
            <a:r>
              <a:rPr lang="en-US" sz="3300" dirty="0">
                <a:solidFill>
                  <a:srgbClr val="800080"/>
                </a:solidFill>
                <a:latin typeface="Gabriola" charset="0"/>
                <a:cs typeface="Gabriola" charset="0"/>
              </a:rPr>
              <a:t>±</a:t>
            </a:r>
            <a:r>
              <a:rPr lang="en-US" dirty="0">
                <a:solidFill>
                  <a:srgbClr val="800080"/>
                </a:solidFill>
              </a:rPr>
              <a:t> 4</a:t>
            </a:r>
            <a:r>
              <a:rPr lang="en-US" baseline="-33000" dirty="0">
                <a:solidFill>
                  <a:srgbClr val="800080"/>
                </a:solidFill>
              </a:rPr>
              <a:t>inputs</a:t>
            </a:r>
            <a:r>
              <a:rPr lang="en-US" dirty="0">
                <a:solidFill>
                  <a:srgbClr val="800080"/>
                </a:solidFill>
              </a:rPr>
              <a:t> </a:t>
            </a:r>
            <a:r>
              <a:rPr lang="en-US" sz="3300" dirty="0">
                <a:solidFill>
                  <a:srgbClr val="800080"/>
                </a:solidFill>
                <a:latin typeface="Gabriola" charset="0"/>
                <a:cs typeface="Gabriola" charset="0"/>
              </a:rPr>
              <a:t>±</a:t>
            </a:r>
            <a:r>
              <a:rPr lang="en-US" dirty="0">
                <a:solidFill>
                  <a:srgbClr val="800080"/>
                </a:solidFill>
              </a:rPr>
              <a:t> 4</a:t>
            </a:r>
            <a:r>
              <a:rPr lang="en-US" baseline="-33000" dirty="0">
                <a:solidFill>
                  <a:srgbClr val="800080"/>
                </a:solidFill>
              </a:rPr>
              <a:t>theory</a:t>
            </a:r>
            <a:r>
              <a:rPr lang="en-US" dirty="0">
                <a:solidFill>
                  <a:srgbClr val="800080"/>
                </a:solidFill>
              </a:rPr>
              <a:t> </a:t>
            </a:r>
            <a:r>
              <a:rPr lang="en-US" sz="1800" dirty="0" smtClean="0"/>
              <a:t>  </a:t>
            </a:r>
            <a:endParaRPr lang="en-US" sz="1800" dirty="0"/>
          </a:p>
        </p:txBody>
      </p:sp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80" y="612065"/>
            <a:ext cx="6528960" cy="517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7826400" y="4558079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DC2300"/>
                </a:solidFill>
              </a:rPr>
              <a:t>Consistency check of COT alignment procedure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-39762" y="1545851"/>
            <a:ext cx="2211840" cy="3404517"/>
          </a:xfrm>
          <a:ln/>
        </p:spPr>
        <p:txBody>
          <a:bodyPr tIns="19201"/>
          <a:lstStyle/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/>
              <a:t>track parameter bias versus azimuth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>
                <a:solidFill>
                  <a:srgbClr val="FF420E"/>
                </a:solidFill>
              </a:rPr>
              <a:t>solid = before alignment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>
              <a:solidFill>
                <a:srgbClr val="579D1C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>
                <a:solidFill>
                  <a:srgbClr val="579D1C"/>
                </a:solidFill>
              </a:rPr>
              <a:t>open = after alignment</a:t>
            </a:r>
            <a:r>
              <a:rPr lang="en-US" sz="2200">
                <a:solidFill>
                  <a:srgbClr val="004586"/>
                </a:solidFill>
              </a:rPr>
              <a:t> 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662720" y="568861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(AVK &amp; CH, </a:t>
            </a:r>
            <a:r>
              <a:rPr lang="en-US" sz="2000" i="1">
                <a:solidFill>
                  <a:srgbClr val="004586"/>
                </a:solidFill>
              </a:rPr>
              <a:t>NIM A</a:t>
            </a:r>
            <a:r>
              <a:rPr lang="en-US" sz="2000">
                <a:solidFill>
                  <a:srgbClr val="004586"/>
                </a:solidFill>
              </a:rPr>
              <a:t> 762 (2014)  pp 85-99)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01" y="1039789"/>
            <a:ext cx="6896160" cy="561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306400" y="2498663"/>
            <a:ext cx="891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3366"/>
                </a:solidFill>
              </a:rPr>
              <a:t>azimuth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241601" y="4458708"/>
            <a:ext cx="891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3366"/>
                </a:solidFill>
              </a:rPr>
              <a:t>azimuth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5273281" y="6450438"/>
            <a:ext cx="891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3366"/>
                </a:solidFill>
              </a:rPr>
              <a:t>azimuth</a:t>
            </a: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1794240" y="2174628"/>
            <a:ext cx="1330560" cy="1055631"/>
          </a:xfrm>
          <a:prstGeom prst="line">
            <a:avLst/>
          </a:prstGeom>
          <a:noFill/>
          <a:ln w="9525" cap="flat">
            <a:solidFill>
              <a:srgbClr val="F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V="1">
            <a:off x="1562401" y="3367073"/>
            <a:ext cx="1771200" cy="1090195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562401" y="4553759"/>
            <a:ext cx="2105280" cy="943299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9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>Tracking Momentum Scale Systematics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987840" y="648068"/>
            <a:ext cx="7724160" cy="61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80"/>
                </a:solidFill>
              </a:rPr>
              <a:t>Systematic uncertainties on momentum scale (parts per million)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2359" y="6063302"/>
            <a:ext cx="8233920" cy="70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Uncertainty dominated by magnetic field non-uniformity, passive material</a:t>
            </a:r>
          </a:p>
          <a:p>
            <a:r>
              <a:rPr lang="en-US" dirty="0">
                <a:solidFill>
                  <a:srgbClr val="008000"/>
                </a:solidFill>
              </a:rPr>
              <a:t>energy loss, low </a:t>
            </a:r>
            <a:r>
              <a:rPr lang="en-US" dirty="0" err="1">
                <a:solidFill>
                  <a:srgbClr val="008000"/>
                </a:solidFill>
              </a:rPr>
              <a:t>p</a:t>
            </a:r>
            <a:r>
              <a:rPr lang="en-US" baseline="-33000" dirty="0" err="1">
                <a:solidFill>
                  <a:srgbClr val="008000"/>
                </a:solidFill>
              </a:rPr>
              <a:t>T</a:t>
            </a:r>
            <a:r>
              <a:rPr lang="en-US" dirty="0">
                <a:solidFill>
                  <a:srgbClr val="008000"/>
                </a:solidFill>
              </a:rPr>
              <a:t> modeling and </a:t>
            </a:r>
            <a:r>
              <a:rPr lang="en-US" dirty="0" err="1">
                <a:solidFill>
                  <a:srgbClr val="0066CC"/>
                </a:solidFill>
                <a:latin typeface="Symbol" charset="0"/>
                <a:cs typeface="Symbol" charset="0"/>
              </a:rPr>
              <a:t>ϒ</a:t>
            </a:r>
            <a:r>
              <a:rPr lang="en-US" dirty="0">
                <a:solidFill>
                  <a:srgbClr val="0066CC"/>
                </a:solidFill>
                <a:latin typeface="Symbol" charset="0"/>
                <a:cs typeface="Symbol" charset="0"/>
              </a:rPr>
              <a:t> </a:t>
            </a:r>
            <a:r>
              <a:rPr lang="en-US" dirty="0">
                <a:solidFill>
                  <a:srgbClr val="0066CC"/>
                </a:solidFill>
              </a:rPr>
              <a:t>mass world average</a:t>
            </a:r>
            <a:r>
              <a:rPr lang="en-US" dirty="0">
                <a:solidFill>
                  <a:srgbClr val="008000"/>
                </a:solidFill>
              </a:rPr>
              <a:t> 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41" y="1068592"/>
            <a:ext cx="6943680" cy="455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086880" y="5590667"/>
            <a:ext cx="3663898" cy="42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3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5057" indent="-194403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 dirty="0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 dirty="0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 dirty="0">
                <a:solidFill>
                  <a:srgbClr val="800000"/>
                </a:solidFill>
                <a:latin typeface="Nimbus Roman" charset="0"/>
              </a:rPr>
              <a:t>W,Z </a:t>
            </a:r>
            <a:r>
              <a:rPr lang="en-GB" dirty="0">
                <a:solidFill>
                  <a:srgbClr val="800000"/>
                </a:solidFill>
                <a:latin typeface="Nimbus Roman" charset="0"/>
              </a:rPr>
              <a:t>= 2 MeV</a:t>
            </a: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flipH="1" flipV="1">
            <a:off x="5748481" y="5427930"/>
            <a:ext cx="1208160" cy="321153"/>
          </a:xfrm>
          <a:prstGeom prst="line">
            <a:avLst/>
          </a:prstGeom>
          <a:noFill/>
          <a:ln w="9525" cap="flat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7826401" y="2891824"/>
            <a:ext cx="826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S2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37280" y="-18722"/>
            <a:ext cx="7777440" cy="603424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DC2300"/>
                </a:solidFill>
              </a:rPr>
              <a:t> Tracker Linearity Cross-check &amp; Combination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9200" y="653829"/>
            <a:ext cx="8916480" cy="1689298"/>
          </a:xfrm>
          <a:ln/>
        </p:spPr>
        <p:txBody>
          <a:bodyPr tIns="19201">
            <a:normAutofit fontScale="92500" lnSpcReduction="20000"/>
          </a:bodyPr>
          <a:lstStyle/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>
                <a:solidFill>
                  <a:srgbClr val="008000"/>
                </a:solidFill>
              </a:rPr>
              <a:t>Final calibration using the J/</a:t>
            </a:r>
            <a:r>
              <a:rPr lang="en-US" sz="2200">
                <a:solidFill>
                  <a:srgbClr val="008000"/>
                </a:solidFill>
                <a:latin typeface="Symbol" charset="0"/>
                <a:cs typeface="Symbol" charset="0"/>
              </a:rPr>
              <a:t>ψ,</a:t>
            </a:r>
            <a:r>
              <a:rPr lang="en-US" sz="2200">
                <a:solidFill>
                  <a:srgbClr val="008000"/>
                </a:solidFill>
              </a:rPr>
              <a:t> </a:t>
            </a:r>
            <a:r>
              <a:rPr lang="en-US" sz="2200">
                <a:solidFill>
                  <a:srgbClr val="008000"/>
                </a:solidFill>
                <a:latin typeface="Symbol" charset="0"/>
                <a:cs typeface="Symbol" charset="0"/>
              </a:rPr>
              <a:t>ϒ </a:t>
            </a:r>
            <a:r>
              <a:rPr lang="en-US" sz="2200">
                <a:solidFill>
                  <a:srgbClr val="008000"/>
                </a:solidFill>
                <a:cs typeface="Times New Roman" charset="0"/>
              </a:rPr>
              <a:t>and Z bosons for calibration</a:t>
            </a: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2200"/>
              <a:t>Combined momentum scale correction</a:t>
            </a:r>
            <a:r>
              <a:rPr lang="en-GB" sz="2200">
                <a:latin typeface="Nimbus Roman" charset="0"/>
              </a:rPr>
              <a:t>:</a:t>
            </a:r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2400">
                <a:solidFill>
                  <a:srgbClr val="000080"/>
                </a:solidFill>
                <a:cs typeface="Symbol" charset="0"/>
              </a:rPr>
              <a:t>Δ</a:t>
            </a:r>
            <a:r>
              <a:rPr lang="en-GB" sz="2400">
                <a:solidFill>
                  <a:srgbClr val="000080"/>
                </a:solidFill>
              </a:rPr>
              <a:t>p/p = ( -1389 </a:t>
            </a:r>
            <a:r>
              <a:rPr lang="en-GB" sz="2400">
                <a:solidFill>
                  <a:srgbClr val="000080"/>
                </a:solidFill>
                <a:cs typeface="Times New Roman" charset="0"/>
              </a:rPr>
              <a:t>±</a:t>
            </a:r>
            <a:r>
              <a:rPr lang="en-GB" sz="2400">
                <a:solidFill>
                  <a:srgbClr val="000080"/>
                </a:solidFill>
              </a:rPr>
              <a:t> 25</a:t>
            </a:r>
            <a:r>
              <a:rPr lang="en-GB" sz="2400" baseline="-33000">
                <a:solidFill>
                  <a:srgbClr val="000080"/>
                </a:solidFill>
              </a:rPr>
              <a:t>syst </a:t>
            </a:r>
            <a:r>
              <a:rPr lang="en-GB" sz="2400">
                <a:solidFill>
                  <a:srgbClr val="000080"/>
                </a:solidFill>
              </a:rPr>
              <a:t>) parts per million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315841" y="2945109"/>
            <a:ext cx="2976480" cy="7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3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5057" indent="-194403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>
                <a:solidFill>
                  <a:srgbClr val="800000"/>
                </a:solidFill>
                <a:latin typeface="Nimbus Roman" charset="0"/>
              </a:rPr>
              <a:t>W 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= 2 MeV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60" y="2376516"/>
            <a:ext cx="6528960" cy="442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703841" y="5635312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7E0021"/>
                </a:solidFill>
              </a:rPr>
              <a:t>Fig. 2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 rot="16140000">
            <a:off x="130229" y="2238733"/>
            <a:ext cx="1754104" cy="32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44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600">
                <a:solidFill>
                  <a:srgbClr val="280099"/>
                </a:solidFill>
              </a:rPr>
              <a:t>per mille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  <p:sp>
        <p:nvSpPr>
          <p:cNvPr id="5" name="Donut 4"/>
          <p:cNvSpPr/>
          <p:nvPr/>
        </p:nvSpPr>
        <p:spPr>
          <a:xfrm>
            <a:off x="4148670" y="2525893"/>
            <a:ext cx="832559" cy="860780"/>
          </a:xfrm>
          <a:prstGeom prst="donut">
            <a:avLst>
              <a:gd name="adj" fmla="val 50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3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Initiated by Paul Dirac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6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Properties of Electrons</a:t>
            </a:r>
            <a:endParaRPr lang="en-US" dirty="0"/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2" y="1515534"/>
            <a:ext cx="8944505" cy="4919133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Complete Rotation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Quantum Mechanics + Special Relativity =&gt; </a:t>
            </a:r>
            <a:r>
              <a:rPr lang="en-US" sz="2800" dirty="0" smtClean="0"/>
              <a:t>Dirac and others showed mathematically that electron can be the type of particle that becomes negative of itself under a complete rotation</a:t>
            </a:r>
            <a:endParaRPr lang="en-US" sz="2800" dirty="0"/>
          </a:p>
        </p:txBody>
      </p:sp>
      <p:pic>
        <p:nvPicPr>
          <p:cNvPr id="5" name="Picture 4" descr="wave3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6" y="4049891"/>
            <a:ext cx="6350000" cy="2540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3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Identical Particles are Indistinguishable</a:t>
            </a:r>
            <a:endParaRPr lang="en-US" dirty="0"/>
          </a:p>
        </p:txBody>
      </p:sp>
      <p:pic>
        <p:nvPicPr>
          <p:cNvPr id="6" name="Picture 5" descr="SatyenBose19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11" y="1827173"/>
            <a:ext cx="3414889" cy="4522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3451" y="6402450"/>
            <a:ext cx="395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Satyendra</a:t>
            </a:r>
            <a:r>
              <a:rPr lang="en-US" sz="2400" dirty="0" smtClean="0"/>
              <a:t> </a:t>
            </a:r>
            <a:r>
              <a:rPr lang="en-US" sz="2400" dirty="0" err="1" smtClean="0"/>
              <a:t>Nath</a:t>
            </a:r>
            <a:r>
              <a:rPr lang="en-US" sz="2400" dirty="0" smtClean="0"/>
              <a:t> Bose in 1920’s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73133" cy="4525963"/>
          </a:xfrm>
        </p:spPr>
        <p:txBody>
          <a:bodyPr/>
          <a:lstStyle/>
          <a:p>
            <a:r>
              <a:rPr lang="en-US" dirty="0" smtClean="0"/>
              <a:t>Bose solved a major puzzle in quantum mechanics by proving that particles of the same type are indistinguishable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9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Towards a Fundamental Theory of Matter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-14106" y="6096003"/>
            <a:ext cx="9327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Interchange between two electrons  </a:t>
            </a:r>
            <a:r>
              <a:rPr lang="en-US" sz="2800" dirty="0" smtClean="0">
                <a:sym typeface="Wingdings"/>
              </a:rPr>
              <a:t> rotate one by 360 deg.</a:t>
            </a:r>
            <a:endParaRPr lang="en-US" sz="2800" dirty="0"/>
          </a:p>
        </p:txBody>
      </p:sp>
      <p:pic>
        <p:nvPicPr>
          <p:cNvPr id="8" name="quarter-rotate-animated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Matter </a:t>
            </a:r>
            <a:r>
              <a:rPr lang="en-US" dirty="0"/>
              <a:t>O</a:t>
            </a:r>
            <a:r>
              <a:rPr lang="en-US" dirty="0" smtClean="0"/>
              <a:t>ccupies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77751"/>
            <a:ext cx="9144000" cy="5680249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) =  -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) </a:t>
            </a:r>
          </a:p>
          <a:p>
            <a:r>
              <a:rPr lang="en-US" dirty="0" smtClean="0"/>
              <a:t>But if two electrons occupied the same spot in space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) =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Wave that both equal to itself and equal to negative of itself must be ZERO</a:t>
            </a:r>
          </a:p>
          <a:p>
            <a:r>
              <a:rPr lang="en-US" dirty="0" smtClean="0"/>
              <a:t>Pauli Exclusion Principle – identical particles like electrons, protons, neutrons cannot be at the same point in space at the same time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 This is a fundamental explanation for why matter is made up of fermions and why matter occupies volume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645" y="274638"/>
            <a:ext cx="8610598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Dirac’s Theory of Matter Particles (Fermions)</a:t>
            </a:r>
            <a:endParaRPr lang="en-US" sz="3600" dirty="0"/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2" y="1515534"/>
            <a:ext cx="8944505" cy="4919133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57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6640" y="989385"/>
            <a:ext cx="7807680" cy="203349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Search for the constituents of matter has been one of the central themes of physics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Aristotle's “elements”        earth, air, fire &amp; water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Chemists understood that molecules were the units carrying chemical properties of materials</a:t>
            </a: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689849" y="1949687"/>
            <a:ext cx="37296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28320" y="3115048"/>
            <a:ext cx="11520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Molecules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053601" y="3679587"/>
            <a:ext cx="73872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Atoms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784960" y="4267169"/>
            <a:ext cx="327888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Positive and negative charges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4404961" y="3471333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404961" y="4096069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85440" y="4791384"/>
            <a:ext cx="7807680" cy="6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 smtClean="0">
                <a:solidFill>
                  <a:srgbClr val="0000FF"/>
                </a:solidFill>
              </a:rPr>
              <a:t>Ernest Rutherford</a:t>
            </a:r>
            <a:r>
              <a:rPr lang="en-US" dirty="0">
                <a:solidFill>
                  <a:srgbClr val="0000FF"/>
                </a:solidFill>
              </a:rPr>
              <a:t>: scattering of probe particles off matter as a means of investigating substructure</a:t>
            </a: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3816000" y="5694358"/>
            <a:ext cx="1440" cy="878492"/>
          </a:xfrm>
          <a:prstGeom prst="line">
            <a:avLst/>
          </a:prstGeom>
          <a:noFill/>
          <a:ln w="36000" cap="flat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1699200" y="6195530"/>
            <a:ext cx="1758240" cy="144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 flipV="1">
            <a:off x="2200321" y="5615150"/>
            <a:ext cx="1427040" cy="48389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370880" y="5978068"/>
            <a:ext cx="21888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1658" rIns="0" bIns="0"/>
          <a:lstStyle/>
          <a:p>
            <a:pPr>
              <a:lnSpc>
                <a:spcPct val="83000"/>
              </a:lnSpc>
            </a:pPr>
            <a:r>
              <a:rPr lang="en-US" sz="3200" dirty="0" smtClean="0">
                <a:solidFill>
                  <a:srgbClr val="000000"/>
                </a:solidFill>
                <a:latin typeface="Standard Symbols L" charset="0"/>
              </a:rPr>
              <a:t>α</a:t>
            </a:r>
            <a:endParaRPr lang="en-US" sz="3200" dirty="0">
              <a:solidFill>
                <a:srgbClr val="000000"/>
              </a:solidFill>
              <a:latin typeface="Standard Symbols L" charset="0"/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3879360" y="6457639"/>
            <a:ext cx="3398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000000"/>
                </a:solidFill>
              </a:rPr>
              <a:t>Au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410081" y="5619470"/>
            <a:ext cx="3342240" cy="99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Scattering at large </a:t>
            </a:r>
            <a:r>
              <a:rPr lang="en-US" dirty="0" smtClean="0"/>
              <a:t>angle</a:t>
            </a:r>
          </a:p>
          <a:p>
            <a:r>
              <a:rPr lang="en-US" dirty="0" smtClean="0"/>
              <a:t>due </a:t>
            </a:r>
            <a:r>
              <a:rPr lang="en-US" dirty="0"/>
              <a:t>to small, heavy</a:t>
            </a:r>
          </a:p>
          <a:p>
            <a:r>
              <a:rPr lang="en-US" dirty="0"/>
              <a:t>charged core: </a:t>
            </a:r>
            <a:r>
              <a:rPr lang="en-US" dirty="0">
                <a:solidFill>
                  <a:srgbClr val="FF3366"/>
                </a:solidFill>
              </a:rPr>
              <a:t>atomic nucleus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9780" y="6497460"/>
            <a:ext cx="3126998" cy="365125"/>
          </a:xfrm>
        </p:spPr>
        <p:txBody>
          <a:bodyPr/>
          <a:lstStyle/>
          <a:p>
            <a:r>
              <a:rPr lang="en-US" dirty="0" smtClean="0"/>
              <a:t>A. V. Kotwal, NPL, 21 June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Predict Fundamental Forces</a:t>
            </a:r>
            <a:endParaRPr lang="en-US" dirty="0"/>
          </a:p>
        </p:txBody>
      </p:sp>
      <p:pic>
        <p:nvPicPr>
          <p:cNvPr id="4" name="Content Placeholder 3" descr="coriolis-effec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3088" r="-4308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98782" y="6180669"/>
            <a:ext cx="9188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“fictitious” forces observed in accelerating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924805"/>
          </a:xfrm>
        </p:spPr>
        <p:txBody>
          <a:bodyPr/>
          <a:lstStyle/>
          <a:p>
            <a:r>
              <a:rPr lang="en-US" dirty="0" smtClean="0"/>
              <a:t>Manifestation of </a:t>
            </a:r>
            <a:r>
              <a:rPr lang="en-US" dirty="0" err="1" smtClean="0"/>
              <a:t>Coriolis</a:t>
            </a:r>
            <a:r>
              <a:rPr lang="en-US" dirty="0" smtClean="0"/>
              <a:t> Force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30" y="1390653"/>
            <a:ext cx="4992512" cy="4605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867" y="6166559"/>
            <a:ext cx="843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Hurricanes appear to rotate in Earth’s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Mechanics</a:t>
            </a:r>
            <a:br>
              <a:rPr lang="en-US" dirty="0" smtClean="0"/>
            </a:br>
            <a:r>
              <a:rPr lang="en-US" dirty="0" smtClean="0"/>
              <a:t>force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particle exchange</a:t>
            </a:r>
            <a:endParaRPr lang="en-US" dirty="0"/>
          </a:p>
        </p:txBody>
      </p:sp>
      <p:pic>
        <p:nvPicPr>
          <p:cNvPr id="5" name="Picture 4" descr="baseb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568" y="1533085"/>
            <a:ext cx="3419299" cy="513829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pic>
        <p:nvPicPr>
          <p:cNvPr id="5" name="Picture 4" descr="feynman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1" y="1254011"/>
            <a:ext cx="3382968" cy="5026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3223" y="6209778"/>
            <a:ext cx="234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Richard Feynman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169332" y="6553904"/>
            <a:ext cx="3810000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1115" y="1227674"/>
            <a:ext cx="47836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most  precisely tested theory, ever:</a:t>
            </a:r>
          </a:p>
          <a:p>
            <a:endParaRPr lang="en-US" sz="2400" dirty="0" smtClean="0"/>
          </a:p>
          <a:p>
            <a:r>
              <a:rPr lang="en-US" sz="2400" dirty="0" smtClean="0"/>
              <a:t>The quantum theory of the electric and magnetic forces, radio waves, light and  X-rays: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6600"/>
                </a:solidFill>
              </a:rPr>
              <a:t>Measured and predicted magnetic moment of an electron agree within 0.3 parts per trillion accuracy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Homi</a:t>
            </a:r>
            <a:r>
              <a:rPr lang="en-US" sz="3600" dirty="0" smtClean="0"/>
              <a:t> </a:t>
            </a:r>
            <a:r>
              <a:rPr lang="en-US" sz="3600" dirty="0" err="1" smtClean="0"/>
              <a:t>Bhabha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electron-positron scattering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pic>
        <p:nvPicPr>
          <p:cNvPr id="7" name="Content Placeholder 6" descr="BhabhaScatter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26" r="-23826"/>
          <a:stretch>
            <a:fillRect/>
          </a:stretch>
        </p:blipFill>
        <p:spPr>
          <a:xfrm>
            <a:off x="-297134" y="1394627"/>
            <a:ext cx="9398801" cy="5168978"/>
          </a:xfrm>
        </p:spPr>
      </p:pic>
    </p:spTree>
    <p:extLst>
      <p:ext uri="{BB962C8B-B14F-4D97-AF65-F5344CB8AC3E}">
        <p14:creationId xmlns:p14="http://schemas.microsoft.com/office/powerpoint/2010/main" val="5222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1143000"/>
          </a:xfrm>
        </p:spPr>
        <p:txBody>
          <a:bodyPr/>
          <a:lstStyle/>
          <a:p>
            <a:r>
              <a:rPr lang="en-US" dirty="0" smtClean="0"/>
              <a:t>Weak Nuclear Decay</a:t>
            </a:r>
            <a:endParaRPr lang="en-US" dirty="0"/>
          </a:p>
        </p:txBody>
      </p:sp>
      <p:pic>
        <p:nvPicPr>
          <p:cNvPr id="4" name="Content Placeholder 3" descr="Beta-minus_Decay.sv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26" r="-12126"/>
          <a:stretch>
            <a:fillRect/>
          </a:stretch>
        </p:blipFill>
        <p:spPr>
          <a:xfrm>
            <a:off x="307382" y="1436360"/>
            <a:ext cx="3384082" cy="1983331"/>
          </a:xfrm>
        </p:spPr>
      </p:pic>
      <p:pic>
        <p:nvPicPr>
          <p:cNvPr id="6" name="Picture 5" descr="Beta_Negative_Decay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07" y="1633302"/>
            <a:ext cx="2091288" cy="1820255"/>
          </a:xfrm>
          <a:prstGeom prst="rect">
            <a:avLst/>
          </a:prstGeom>
        </p:spPr>
      </p:pic>
      <p:pic>
        <p:nvPicPr>
          <p:cNvPr id="5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-386639" y="4107011"/>
            <a:ext cx="3979333" cy="2188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475" y="3605954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42207" y="6163745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</a:t>
            </a:r>
            <a:endParaRPr lang="en-US" sz="2800" dirty="0"/>
          </a:p>
        </p:txBody>
      </p:sp>
      <p:pic>
        <p:nvPicPr>
          <p:cNvPr id="9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5613312" y="4123947"/>
            <a:ext cx="3979333" cy="2188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4426" y="3622890"/>
            <a:ext cx="398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n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2158" y="6180681"/>
            <a:ext cx="44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e</a:t>
            </a:r>
            <a:endParaRPr lang="en-US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62111" y="4278221"/>
            <a:ext cx="3160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force causing this interaction is described by particles making transitions on a “mathematical sphere</a:t>
            </a:r>
            <a:r>
              <a:rPr lang="en-US" dirty="0" smtClean="0"/>
              <a:t>”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592694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Nuclear Fusion in Sun’s Core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pp_chai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1" r="-6881"/>
          <a:stretch>
            <a:fillRect/>
          </a:stretch>
        </p:blipFill>
        <p:spPr>
          <a:xfrm>
            <a:off x="457200" y="1261536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5114" y="6110113"/>
            <a:ext cx="8416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hydrogen -&gt; helium fusion in Sun’s core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9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935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What Keeps the Earth’s Core Molten?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114" y="5827893"/>
            <a:ext cx="8525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keeping Earth core molten and generate</a:t>
            </a:r>
          </a:p>
          <a:p>
            <a:r>
              <a:rPr lang="en-US" sz="2400" dirty="0">
                <a:solidFill>
                  <a:srgbClr val="660066"/>
                </a:solidFill>
              </a:rPr>
              <a:t>p</a:t>
            </a:r>
            <a:r>
              <a:rPr lang="en-US" sz="2400" dirty="0" smtClean="0">
                <a:solidFill>
                  <a:srgbClr val="660066"/>
                </a:solidFill>
              </a:rPr>
              <a:t>rotective magnetic shield against harmful solar radiation</a:t>
            </a:r>
            <a:endParaRPr lang="en-US" sz="2400" dirty="0">
              <a:solidFill>
                <a:srgbClr val="660066"/>
              </a:solidFill>
            </a:endParaRPr>
          </a:p>
        </p:txBody>
      </p:sp>
      <p:pic>
        <p:nvPicPr>
          <p:cNvPr id="4" name="Content Placeholder 3" descr="EarthCor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34" r="-52734"/>
          <a:stretch>
            <a:fillRect/>
          </a:stretch>
        </p:blipFill>
        <p:spPr>
          <a:xfrm>
            <a:off x="-2139225" y="1247425"/>
            <a:ext cx="9039562" cy="4525963"/>
          </a:xfrm>
        </p:spPr>
      </p:pic>
      <p:pic>
        <p:nvPicPr>
          <p:cNvPr id="7" name="Picture 6" descr="decay-chain-uranium-internachi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55" y="1086558"/>
            <a:ext cx="3029719" cy="468683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5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935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E. C. George </a:t>
            </a:r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Sudarshan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559" y="5827893"/>
            <a:ext cx="8668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contributions of the pre-eminent Indian theoretical physicist, </a:t>
            </a:r>
          </a:p>
          <a:p>
            <a:r>
              <a:rPr lang="en-US" sz="2400" dirty="0">
                <a:solidFill>
                  <a:srgbClr val="660066"/>
                </a:solidFill>
              </a:rPr>
              <a:t>i</a:t>
            </a:r>
            <a:r>
              <a:rPr lang="en-US" sz="2400" dirty="0" smtClean="0">
                <a:solidFill>
                  <a:srgbClr val="660066"/>
                </a:solidFill>
              </a:rPr>
              <a:t>ncluding the prediction of a vital aspect of the weak nuclear force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pic>
        <p:nvPicPr>
          <p:cNvPr id="8" name="Content Placeholder 7" descr="SudarshanWeak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6" r="-1426"/>
          <a:stretch>
            <a:fillRect/>
          </a:stretch>
        </p:blipFill>
        <p:spPr>
          <a:xfrm>
            <a:off x="151842" y="903110"/>
            <a:ext cx="8831289" cy="4856869"/>
          </a:xfrm>
        </p:spPr>
      </p:pic>
    </p:spTree>
    <p:extLst>
      <p:ext uri="{BB962C8B-B14F-4D97-AF65-F5344CB8AC3E}">
        <p14:creationId xmlns:p14="http://schemas.microsoft.com/office/powerpoint/2010/main" val="1077434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>
                <a:solidFill>
                  <a:srgbClr val="DC2300"/>
                </a:solidFill>
              </a:rPr>
              <a:t>Origin of Particle </a:t>
            </a:r>
            <a:r>
              <a:rPr lang="en-US" sz="3300" dirty="0" smtClean="0">
                <a:solidFill>
                  <a:srgbClr val="DC2300"/>
                </a:solidFill>
              </a:rPr>
              <a:t>Physics </a:t>
            </a:r>
            <a:r>
              <a:rPr lang="en-US" sz="3300" dirty="0">
                <a:solidFill>
                  <a:srgbClr val="DC2300"/>
                </a:solidFill>
              </a:rPr>
              <a:t>	</a:t>
            </a:r>
          </a:p>
        </p:txBody>
      </p:sp>
      <p:pic>
        <p:nvPicPr>
          <p:cNvPr id="5" name="Content Placeholder 4" descr="goldFoi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81" r="-8981"/>
          <a:stretch>
            <a:fillRect/>
          </a:stretch>
        </p:blipFill>
        <p:spPr>
          <a:xfrm>
            <a:off x="457200" y="117687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1297984" y="5969003"/>
            <a:ext cx="650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0066"/>
                </a:solidFill>
              </a:rPr>
              <a:t>Rutherford’s scattering experiment of 1911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238" y="6497460"/>
            <a:ext cx="3733802" cy="365125"/>
          </a:xfrm>
        </p:spPr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7012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Success and Problem of Force Theory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757" y="1205091"/>
            <a:ext cx="8686800" cy="58081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Success</a:t>
            </a:r>
            <a:r>
              <a:rPr lang="en-US" dirty="0" smtClean="0"/>
              <a:t>: correct mathematical description of all properties of electromagnetic force and the weak nuclear force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Another prediction</a:t>
            </a:r>
            <a:r>
              <a:rPr lang="en-US" dirty="0" smtClean="0"/>
              <a:t>: force-mediating particles must be </a:t>
            </a:r>
            <a:r>
              <a:rPr lang="en-US" dirty="0" err="1" smtClean="0"/>
              <a:t>massless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Correct prediction for photon – mediator particle of electric and magnetic forces and all electromagnetic waves: radio, light, microwave, x-rays described by </a:t>
            </a:r>
            <a:r>
              <a:rPr lang="en-US" dirty="0" err="1" smtClean="0">
                <a:solidFill>
                  <a:srgbClr val="008000"/>
                </a:solidFill>
              </a:rPr>
              <a:t>massless</a:t>
            </a:r>
            <a:r>
              <a:rPr lang="en-US" dirty="0" smtClean="0">
                <a:solidFill>
                  <a:srgbClr val="008000"/>
                </a:solidFill>
              </a:rPr>
              <a:t> photons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Problem: for the weak nuclear force causing nuclear beta-decay, the mediator particle, “W boson” is very heavy</a:t>
            </a:r>
          </a:p>
          <a:p>
            <a:endParaRPr lang="en-US" dirty="0" smtClean="0"/>
          </a:p>
          <a:p>
            <a:r>
              <a:rPr lang="en-US" dirty="0" smtClean="0"/>
              <a:t>Question: How can we preserve the original theory and simultaneously  impart mass to the W boson?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25682"/>
            <a:ext cx="4247444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How does the W boson Acquire Mass?</a:t>
            </a:r>
            <a:br>
              <a:rPr lang="en-US" sz="3600" dirty="0" smtClean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Fill all of space with “Higgs” field</a:t>
            </a:r>
          </a:p>
          <a:p>
            <a:endParaRPr lang="en-US" dirty="0" smtClean="0"/>
          </a:p>
          <a:p>
            <a:r>
              <a:rPr lang="en-US" dirty="0" smtClean="0"/>
              <a:t>Particles propagating through “empty space” </a:t>
            </a:r>
          </a:p>
          <a:p>
            <a:pPr>
              <a:buNone/>
            </a:pPr>
            <a:r>
              <a:rPr lang="en-US" dirty="0" smtClean="0"/>
              <a:t>	actually propagating though Higgs field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Interaction of particles with Higgs field slows down the particle </a:t>
            </a:r>
            <a:r>
              <a:rPr lang="en-US" dirty="0" smtClean="0">
                <a:sym typeface="Wingdings"/>
              </a:rPr>
              <a:t> </a:t>
            </a:r>
            <a:r>
              <a:rPr lang="en-US" dirty="0" smtClean="0">
                <a:solidFill>
                  <a:srgbClr val="008000"/>
                </a:solidFill>
              </a:rPr>
              <a:t>imparting the property of mass to it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/>
          <a:lstStyle/>
          <a:p>
            <a:r>
              <a:rPr lang="en-US" dirty="0" smtClean="0"/>
              <a:t>The “Sticky” Higgs Field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64" y="1205243"/>
            <a:ext cx="7404100" cy="52576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Implications of Higgs Discovery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192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Empty space is not really empty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Filled with the Higgs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All fundamental particles interacting with the Higgs field “slow down” </a:t>
            </a:r>
          </a:p>
          <a:p>
            <a:pPr lvl="1"/>
            <a:r>
              <a:rPr lang="en-US" dirty="0" smtClean="0"/>
              <a:t> appear to be massive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2602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Light versus Heavy Particles – </a:t>
            </a:r>
            <a:br>
              <a:rPr lang="en-US" sz="3600" dirty="0" smtClean="0"/>
            </a:br>
            <a:r>
              <a:rPr lang="en-US" sz="3111" dirty="0" smtClean="0"/>
              <a:t>like moving through water</a:t>
            </a:r>
            <a:endParaRPr lang="en-US" sz="3111" dirty="0"/>
          </a:p>
        </p:txBody>
      </p:sp>
      <p:pic>
        <p:nvPicPr>
          <p:cNvPr id="5" name="Content Placeholder 4" descr="smoothFis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004" r="-6004"/>
          <a:stretch>
            <a:fillRect/>
          </a:stretch>
        </p:blipFill>
        <p:spPr>
          <a:xfrm>
            <a:off x="-248349" y="1016015"/>
            <a:ext cx="5427130" cy="2984713"/>
          </a:xfrm>
        </p:spPr>
      </p:pic>
      <p:pic>
        <p:nvPicPr>
          <p:cNvPr id="7" name="Picture 6" descr="lobste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05" y="4000729"/>
            <a:ext cx="4257896" cy="2857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6448" y="1340555"/>
            <a:ext cx="378821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fast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light particle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3998" y="5147704"/>
            <a:ext cx="437444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slowly 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heavy particle 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did we confirm the existence of the Higgs?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4979"/>
            <a:ext cx="8229600" cy="4525963"/>
          </a:xfrm>
        </p:spPr>
        <p:txBody>
          <a:bodyPr/>
          <a:lstStyle/>
          <a:p>
            <a:r>
              <a:rPr lang="en-US" dirty="0" smtClean="0"/>
              <a:t>Create ripples in the Higgs field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waterRip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49" y="2340947"/>
            <a:ext cx="3960455" cy="3238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1374" y="5911313"/>
            <a:ext cx="40300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Ripples </a:t>
            </a:r>
            <a:r>
              <a:rPr lang="en-US" sz="3200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 smtClean="0">
                <a:solidFill>
                  <a:srgbClr val="008000"/>
                </a:solidFill>
                <a:sym typeface="Wingdings"/>
              </a:rPr>
              <a:t> Higgs boson 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0" y="6568015"/>
            <a:ext cx="3993444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4"/>
            <a:ext cx="7807680" cy="917376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98401" y="881372"/>
            <a:ext cx="8193600" cy="4320454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1: discovery of 6 quarks and 6 leptons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/>
              <a:t>12 fundamental fermions: matter particles (and their antimatter counterparts) derived by combining quantum mechanics and special relativity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04" y="2419454"/>
            <a:ext cx="5392800" cy="395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6444" y="4076840"/>
            <a:ext cx="3937000" cy="166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But the intriguing pattern </a:t>
            </a:r>
          </a:p>
          <a:p>
            <a:r>
              <a:rPr lang="en-US" dirty="0">
                <a:solidFill>
                  <a:srgbClr val="800080"/>
                </a:solidFill>
              </a:rPr>
              <a:t>of mass values is not e</a:t>
            </a:r>
            <a:r>
              <a:rPr lang="en-US" dirty="0" smtClean="0">
                <a:solidFill>
                  <a:srgbClr val="800080"/>
                </a:solidFill>
              </a:rPr>
              <a:t>xplained </a:t>
            </a:r>
          </a:p>
          <a:p>
            <a:r>
              <a:rPr lang="mr-IN" dirty="0" smtClean="0">
                <a:solidFill>
                  <a:srgbClr val="800080"/>
                </a:solidFill>
              </a:rPr>
              <a:t>–</a:t>
            </a:r>
            <a:r>
              <a:rPr lang="en-US" dirty="0" smtClean="0">
                <a:solidFill>
                  <a:srgbClr val="800080"/>
                </a:solidFill>
              </a:rPr>
              <a:t> just blamed on </a:t>
            </a:r>
          </a:p>
          <a:p>
            <a:r>
              <a:rPr lang="en-US" dirty="0" smtClean="0">
                <a:solidFill>
                  <a:srgbClr val="800080"/>
                </a:solidFill>
              </a:rPr>
              <a:t>Higgs boson interactions</a:t>
            </a:r>
            <a:endParaRPr lang="en-US" dirty="0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28220" y="6553904"/>
            <a:ext cx="4007558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1"/>
            <a:ext cx="7807680" cy="1026828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1520" y="1273094"/>
            <a:ext cx="8593920" cy="5520100"/>
          </a:xfrm>
          <a:ln/>
        </p:spPr>
        <p:txBody>
          <a:bodyPr tIns="19201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2: principle of gauge invariance for </a:t>
            </a:r>
            <a:r>
              <a:rPr lang="en-US" sz="2200" i="1">
                <a:solidFill>
                  <a:srgbClr val="008000"/>
                </a:solidFill>
              </a:rPr>
              <a:t>predicting</a:t>
            </a:r>
            <a:r>
              <a:rPr lang="en-US" sz="2200">
                <a:solidFill>
                  <a:srgbClr val="008000"/>
                </a:solidFill>
              </a:rPr>
              <a:t> the nature of fundamental forces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/>
              <a:t>matter particles (quarks and leptons) transform in </a:t>
            </a:r>
            <a:r>
              <a:rPr lang="en-US" sz="2000" i="1"/>
              <a:t>curved</a:t>
            </a:r>
            <a:r>
              <a:rPr lang="en-US" sz="2000"/>
              <a:t> internal spaces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>
                <a:solidFill>
                  <a:srgbClr val="DC2300"/>
                </a:solidFill>
              </a:rPr>
              <a:t>The equations of motion predict terms that describe particle interactions with force fields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281" y="3560054"/>
            <a:ext cx="3425760" cy="31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1" y="4673292"/>
            <a:ext cx="4425120" cy="59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is a Quantum Foam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Implication of Heisenberg Uncertainty Principle </a:t>
            </a:r>
            <a:endParaRPr lang="en-US" sz="3600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1372"/>
            <a:ext cx="8229600" cy="500662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Nature can “borrow” energy of amount </a:t>
            </a:r>
            <a:r>
              <a:rPr lang="en-US" sz="7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>
                <a:ln>
                  <a:solidFill>
                    <a:srgbClr val="3366FF"/>
                  </a:solidFill>
                </a:ln>
              </a:rPr>
              <a:t>E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 </a:t>
            </a:r>
            <a:r>
              <a:rPr lang="en-US" dirty="0" smtClean="0">
                <a:ln>
                  <a:solidFill>
                    <a:srgbClr val="3366FF"/>
                  </a:solidFill>
                </a:ln>
              </a:rPr>
              <a:t>for a short time </a:t>
            </a:r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 err="1" smtClean="0">
                <a:ln>
                  <a:solidFill>
                    <a:srgbClr val="3366FF"/>
                  </a:solidFill>
                </a:ln>
              </a:rPr>
              <a:t>t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 shorter the time period of this “energy loan”, the larger the amount of the loaned energy that is available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Therefore the vacuum is a bubbling foam with high-energy particles popping up and disappearing  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711221" y="1171224"/>
            <a:ext cx="31326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4000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~ 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/ </a:t>
            </a:r>
            <a:r>
              <a:rPr lang="en-US" sz="4000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4000" i="1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t</a:t>
            </a:r>
            <a:endParaRPr lang="en-US" sz="4000" i="1" dirty="0">
              <a:ln>
                <a:solidFill>
                  <a:srgbClr val="3366FF"/>
                </a:solidFill>
              </a:ln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2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pic>
        <p:nvPicPr>
          <p:cNvPr id="3" name="Content Placeholder 2" descr="rutherfor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23" b="-4823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668" y="6497460"/>
            <a:ext cx="3987776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9959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eini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2017894" y="310447"/>
            <a:ext cx="56979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Vacuum </a:t>
            </a:r>
            <a:r>
              <a:rPr lang="en-US" sz="3200" dirty="0" smtClean="0">
                <a:solidFill>
                  <a:srgbClr val="FF0000"/>
                </a:solidFill>
              </a:rPr>
              <a:t>as </a:t>
            </a:r>
            <a:r>
              <a:rPr lang="en-US" sz="3200" dirty="0">
                <a:solidFill>
                  <a:srgbClr val="FF0000"/>
                </a:solidFill>
              </a:rPr>
              <a:t>a Quantum Foam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6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0"/>
            <a:ext cx="7807680" cy="1052751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Detecting New Physics through Precision Measurements</a:t>
            </a: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04641" y="992265"/>
            <a:ext cx="8439840" cy="5101016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/>
              <a:t>Willis Lamb (Nobel Prize 1955) measured the difference between energies of </a:t>
            </a:r>
            <a:r>
              <a:rPr lang="en-US" sz="2200" baseline="33000" dirty="0"/>
              <a:t>2</a:t>
            </a:r>
            <a:r>
              <a:rPr lang="en-US" sz="2200" dirty="0"/>
              <a:t>S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200" dirty="0">
                <a:cs typeface="Lucida Grande" charset="0"/>
              </a:rPr>
              <a:t> and </a:t>
            </a:r>
            <a:r>
              <a:rPr lang="en-US" sz="2200" baseline="33000" dirty="0">
                <a:cs typeface="Lucida Grande" charset="0"/>
              </a:rPr>
              <a:t>2</a:t>
            </a:r>
            <a:r>
              <a:rPr lang="en-US" sz="2200" dirty="0">
                <a:cs typeface="Lucida Grande" charset="0"/>
              </a:rPr>
              <a:t>P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000" baseline="-33000" dirty="0">
                <a:latin typeface="Lucida Grande" charset="0"/>
                <a:cs typeface="Lucida Grande" charset="0"/>
              </a:rPr>
              <a:t> </a:t>
            </a:r>
            <a:r>
              <a:rPr lang="en-US" sz="2000" dirty="0">
                <a:latin typeface="Lucida Grande" charset="0"/>
                <a:cs typeface="Lucida Grande" charset="0"/>
              </a:rPr>
              <a:t>states of hydrogen atom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Observed one part per million </a:t>
            </a:r>
            <a:r>
              <a:rPr lang="en-US" sz="2000" dirty="0">
                <a:solidFill>
                  <a:srgbClr val="008000"/>
                </a:solidFill>
                <a:cs typeface="Lucida Grande" charset="0"/>
              </a:rPr>
              <a:t>difference </a:t>
            </a: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in their energies </a:t>
            </a:r>
            <a:endParaRPr lang="en-US" sz="2000" dirty="0">
              <a:solidFill>
                <a:srgbClr val="008000"/>
              </a:solidFill>
              <a:cs typeface="Lucida Grande" charset="0"/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States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should have the same </a:t>
            </a: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energy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in the absence of vacuum fluctuations</a:t>
            </a:r>
            <a:endParaRPr lang="en-US" sz="2000" dirty="0">
              <a:solidFill>
                <a:srgbClr val="660066"/>
              </a:solidFill>
              <a:cs typeface="Lucida Grande" charset="0"/>
            </a:endParaRP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Harbinger of vacuum fluctuations to be calculated by Feynman diagrams containing quantum fluctuations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993366"/>
                </a:solidFill>
              </a:rPr>
              <a:t>Modern quantum field theory of electrodynamics followed ( Nobel Prize 1965 for Schwinger, </a:t>
            </a:r>
            <a:r>
              <a:rPr lang="en-US" sz="2000" dirty="0" smtClean="0">
                <a:solidFill>
                  <a:srgbClr val="993366"/>
                </a:solidFill>
              </a:rPr>
              <a:t>Feynman &amp; </a:t>
            </a:r>
            <a:r>
              <a:rPr lang="en-US" sz="2000" dirty="0" err="1">
                <a:solidFill>
                  <a:srgbClr val="993366"/>
                </a:solidFill>
              </a:rPr>
              <a:t>Tomonaga</a:t>
            </a:r>
            <a:r>
              <a:rPr lang="en-US" sz="2000" dirty="0">
                <a:solidFill>
                  <a:srgbClr val="993366"/>
                </a:solidFill>
              </a:rPr>
              <a:t>)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80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00"/>
              </a:solidFill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61" y="4473160"/>
            <a:ext cx="4887360" cy="213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5983113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937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Test </a:t>
            </a:r>
            <a:r>
              <a:rPr lang="en-US" sz="2500" dirty="0">
                <a:solidFill>
                  <a:srgbClr val="DC2300"/>
                </a:solidFill>
              </a:rPr>
              <a:t>of </a:t>
            </a:r>
            <a:r>
              <a:rPr lang="en-US" sz="2500" dirty="0" smtClean="0">
                <a:solidFill>
                  <a:srgbClr val="DC2300"/>
                </a:solidFill>
              </a:rPr>
              <a:t>Quantum Fluctuations </a:t>
            </a:r>
            <a:r>
              <a:rPr lang="en-US" sz="2500" dirty="0">
                <a:solidFill>
                  <a:srgbClr val="DC2300"/>
                </a:solidFill>
              </a:rPr>
              <a:t>at High Energy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2197671"/>
            <a:ext cx="3277440" cy="109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" y="3417480"/>
            <a:ext cx="3218400" cy="123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92160" y="4768341"/>
            <a:ext cx="3964320" cy="91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008000"/>
                </a:solidFill>
              </a:rPr>
              <a:t>Changing strength of the strong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f</a:t>
            </a:r>
            <a:r>
              <a:rPr lang="en-US" dirty="0" smtClean="0">
                <a:solidFill>
                  <a:srgbClr val="008000"/>
                </a:solidFill>
              </a:rPr>
              <a:t>orce with energy has </a:t>
            </a:r>
            <a:r>
              <a:rPr lang="en-US" dirty="0">
                <a:solidFill>
                  <a:srgbClr val="008000"/>
                </a:solidFill>
              </a:rPr>
              <a:t>been 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confirmed </a:t>
            </a:r>
            <a:r>
              <a:rPr lang="en-US" dirty="0">
                <a:solidFill>
                  <a:srgbClr val="008000"/>
                </a:solidFill>
              </a:rPr>
              <a:t>experimentally 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20" y="1600008"/>
            <a:ext cx="4392000" cy="457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297920" y="1758426"/>
            <a:ext cx="627840" cy="175698"/>
          </a:xfrm>
          <a:prstGeom prst="roundRect">
            <a:avLst>
              <a:gd name="adj" fmla="val 81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7544160" y="1744024"/>
            <a:ext cx="1042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Dark Matter, Galaxy Formation and the Quantum Foam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1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750"/>
            <a:ext cx="9144000" cy="769583"/>
          </a:xfrm>
        </p:spPr>
        <p:txBody>
          <a:bodyPr>
            <a:noAutofit/>
          </a:bodyPr>
          <a:lstStyle/>
          <a:p>
            <a:r>
              <a:rPr lang="en-US" sz="3600" dirty="0" smtClean="0"/>
              <a:t>Halo of Invisible Dark Matter around Galaxies</a:t>
            </a:r>
            <a:endParaRPr lang="en-US" sz="3600" dirty="0"/>
          </a:p>
        </p:txBody>
      </p:sp>
      <p:pic>
        <p:nvPicPr>
          <p:cNvPr id="4" name="Content Placeholder 3" descr="The-Galactic-Dark-Matter-Halo-Is-Shaped-Like-a-Ball-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154" r="-33154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03111" y="6152444"/>
            <a:ext cx="7291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Four times as much dark matter as visible matter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31775" y="1311275"/>
            <a:ext cx="3810000" cy="46910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A lot</a:t>
            </a:r>
            <a:r>
              <a:rPr lang="en-US" sz="2400" dirty="0"/>
              <a:t> of dark matter is required to hold galaxies together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3333FF"/>
                </a:solidFill>
              </a:rPr>
              <a:t>It cannot all be made of protons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E00"/>
                </a:solidFill>
              </a:rPr>
              <a:t>It must be neutral, stable, heavy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It must be some new form of matter</a:t>
            </a:r>
            <a:r>
              <a:rPr lang="en-US" dirty="0" smtClean="0">
                <a:solidFill>
                  <a:srgbClr val="FF0000"/>
                </a:solidFill>
              </a:rPr>
              <a:t> – new fundamental particles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6678" name="Picture 6" descr="img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138" y="1123950"/>
            <a:ext cx="4471987" cy="47799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47322" y="197557"/>
            <a:ext cx="5711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Mapping out the Dark Matter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14474"/>
            <a:ext cx="7772400" cy="1143000"/>
          </a:xfrm>
        </p:spPr>
        <p:txBody>
          <a:bodyPr/>
          <a:lstStyle/>
          <a:p>
            <a:r>
              <a:rPr lang="en-US" dirty="0"/>
              <a:t>Albert </a:t>
            </a:r>
            <a:r>
              <a:rPr lang="en-US" dirty="0" smtClean="0"/>
              <a:t>Einstein</a:t>
            </a:r>
            <a:endParaRPr lang="en-US" dirty="0"/>
          </a:p>
        </p:txBody>
      </p:sp>
      <p:pic>
        <p:nvPicPr>
          <p:cNvPr id="122886" name="Picture 6" descr="1916_genr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7450" y="963263"/>
            <a:ext cx="5068888" cy="3821112"/>
          </a:xfrm>
          <a:prstGeom prst="rect">
            <a:avLst/>
          </a:prstGeom>
          <a:noFill/>
        </p:spPr>
      </p:pic>
      <p:pic>
        <p:nvPicPr>
          <p:cNvPr id="122887" name="Picture 7" descr="einst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" y="957971"/>
            <a:ext cx="2755900" cy="3889375"/>
          </a:xfrm>
          <a:prstGeom prst="rect">
            <a:avLst/>
          </a:prstGeom>
          <a:noFill/>
        </p:spPr>
      </p:pic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460375" y="4844525"/>
            <a:ext cx="852564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3333FF"/>
                </a:solidFill>
              </a:rPr>
              <a:t>1915: </a:t>
            </a:r>
            <a:r>
              <a:rPr lang="en-US" sz="2800" dirty="0" err="1">
                <a:solidFill>
                  <a:srgbClr val="3333FF"/>
                </a:solidFill>
              </a:rPr>
              <a:t>Spacetime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smtClean="0">
                <a:solidFill>
                  <a:srgbClr val="3333FF"/>
                </a:solidFill>
              </a:rPr>
              <a:t>is active: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smtClean="0">
                <a:solidFill>
                  <a:srgbClr val="3333FF"/>
                </a:solidFill>
              </a:rPr>
              <a:t>curves</a:t>
            </a:r>
            <a:r>
              <a:rPr lang="en-US" sz="2800" dirty="0">
                <a:solidFill>
                  <a:srgbClr val="3333FF"/>
                </a:solidFill>
              </a:rPr>
              <a:t>, expands, shrinks, </a:t>
            </a:r>
            <a:r>
              <a:rPr lang="en-US" sz="2800" dirty="0" smtClean="0">
                <a:solidFill>
                  <a:srgbClr val="3333FF"/>
                </a:solidFill>
              </a:rPr>
              <a:t>…</a:t>
            </a:r>
          </a:p>
          <a:p>
            <a:endParaRPr lang="en-US" sz="2800" dirty="0" smtClean="0">
              <a:solidFill>
                <a:srgbClr val="3333FF"/>
              </a:solidFill>
            </a:endParaRPr>
          </a:p>
          <a:p>
            <a:r>
              <a:rPr lang="en-US" sz="2800" dirty="0" smtClean="0"/>
              <a:t>3-space directions and time direction are combined into a single 4-dimensional </a:t>
            </a:r>
            <a:r>
              <a:rPr lang="en-US" sz="2800" dirty="0" err="1" smtClean="0"/>
              <a:t>spacetime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568015"/>
            <a:ext cx="3727450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Matter and Energy Curves Space</a:t>
            </a:r>
            <a:endParaRPr lang="en-US" sz="4000" dirty="0"/>
          </a:p>
        </p:txBody>
      </p:sp>
      <p:pic>
        <p:nvPicPr>
          <p:cNvPr id="4" name="Content Placeholder 3" descr="GPB_circling_earth3_5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1148648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6481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660066"/>
                </a:solidFill>
              </a:rPr>
              <a:t>Light bends in curved space</a:t>
            </a:r>
            <a:endParaRPr lang="en-US" sz="3600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Newly Discovered Dark Matter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magclouds_telescopes_des_sa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9" r="-9209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9375" y="786348"/>
            <a:ext cx="7807680" cy="78200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 dirty="0"/>
              <a:t>Technique of scattering exploited repeatedly with beams of higher energy to probe smaller distances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37775" y="4815032"/>
            <a:ext cx="8494559" cy="182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S</a:t>
            </a:r>
            <a:r>
              <a:rPr lang="en-US" dirty="0" smtClean="0"/>
              <a:t>cattering </a:t>
            </a:r>
            <a:r>
              <a:rPr lang="en-US" dirty="0"/>
              <a:t>of electrons at </a:t>
            </a:r>
            <a:r>
              <a:rPr lang="en-US" dirty="0" smtClean="0"/>
              <a:t>high energy </a:t>
            </a:r>
            <a:r>
              <a:rPr lang="en-US" dirty="0"/>
              <a:t>(early 1970's at Stanford Linear Accelerator Center) provided evidence of nucleon constituents: </a:t>
            </a:r>
            <a:r>
              <a:rPr lang="en-US" dirty="0">
                <a:solidFill>
                  <a:srgbClr val="FF3366"/>
                </a:solidFill>
              </a:rPr>
              <a:t>quarks</a:t>
            </a:r>
          </a:p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94006B"/>
                </a:solidFill>
              </a:rPr>
              <a:t>Many particles </a:t>
            </a:r>
            <a:r>
              <a:rPr lang="en-US" dirty="0" smtClean="0">
                <a:solidFill>
                  <a:srgbClr val="94006B"/>
                </a:solidFill>
              </a:rPr>
              <a:t>explained </a:t>
            </a:r>
            <a:r>
              <a:rPr lang="en-US" dirty="0">
                <a:solidFill>
                  <a:srgbClr val="94006B"/>
                </a:solidFill>
              </a:rPr>
              <a:t>as different </a:t>
            </a:r>
            <a:r>
              <a:rPr lang="en-US" dirty="0" smtClean="0">
                <a:solidFill>
                  <a:srgbClr val="94006B"/>
                </a:solidFill>
              </a:rPr>
              <a:t>combinations </a:t>
            </a:r>
            <a:r>
              <a:rPr lang="en-US" dirty="0">
                <a:solidFill>
                  <a:srgbClr val="94006B"/>
                </a:solidFill>
              </a:rPr>
              <a:t>of </a:t>
            </a:r>
            <a:r>
              <a:rPr lang="en-US" dirty="0" smtClean="0">
                <a:solidFill>
                  <a:srgbClr val="94006B"/>
                </a:solidFill>
              </a:rPr>
              <a:t>few </a:t>
            </a:r>
            <a:r>
              <a:rPr lang="en-US" dirty="0">
                <a:solidFill>
                  <a:srgbClr val="94006B"/>
                </a:solidFill>
              </a:rPr>
              <a:t>quarks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481936" y="1529465"/>
            <a:ext cx="153936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3200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r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~ 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hc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/ 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32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677775" y="1971592"/>
            <a:ext cx="1267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 sz="2500" u="sng">
                <a:solidFill>
                  <a:srgbClr val="0000FF"/>
                </a:solidFill>
              </a:rPr>
              <a:t>r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654896" y="2010477"/>
            <a:ext cx="799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u="sng">
                <a:solidFill>
                  <a:srgbClr val="0000FF"/>
                </a:solidFill>
              </a:rPr>
              <a:t>Energy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333456" y="2517410"/>
            <a:ext cx="63072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 sz="2400" dirty="0">
                <a:solidFill>
                  <a:srgbClr val="008000"/>
                </a:solidFill>
              </a:rPr>
              <a:t>Atom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294575" y="3081949"/>
            <a:ext cx="907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Nucleus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77615" y="3668091"/>
            <a:ext cx="172224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Proton, neutron</a:t>
            </a: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645935" y="2829922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1645935" y="3440547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1654575" y="4069893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200975" y="4321919"/>
            <a:ext cx="9144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'partons'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362415" y="2491487"/>
            <a:ext cx="819360" cy="33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-10</a:t>
            </a:r>
            <a:r>
              <a:rPr lang="en-US"/>
              <a:t> m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395536" y="3080509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-15</a:t>
            </a:r>
            <a:r>
              <a:rPr lang="en-US"/>
              <a:t> m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3395536" y="3668090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3395536" y="4321919"/>
            <a:ext cx="97488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&lt;10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5256015" y="2524611"/>
            <a:ext cx="250416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 electron-Volts (eV)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5256015" y="3080509"/>
            <a:ext cx="158832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6</a:t>
            </a:r>
            <a:r>
              <a:rPr lang="en-US"/>
              <a:t> eV (MeV)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5256016" y="3701214"/>
            <a:ext cx="19670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1000 MeV (GeV)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5256015" y="4321919"/>
            <a:ext cx="7488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&gt; GeV</a:t>
            </a:r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4367520" y="1711784"/>
            <a:ext cx="103680" cy="1440"/>
          </a:xfrm>
          <a:prstGeom prst="line">
            <a:avLst/>
          </a:prstGeom>
          <a:noFill/>
          <a:ln w="9525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111" y="6497460"/>
            <a:ext cx="3663664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3D Distribution of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sdss_pi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28" r="-41328"/>
          <a:stretch>
            <a:fillRect/>
          </a:stretch>
        </p:blipFill>
        <p:spPr>
          <a:xfrm>
            <a:off x="-197152" y="1199441"/>
            <a:ext cx="9702390" cy="533594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9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Cosmic Microwave Background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penziasWiso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2842331" y="1304751"/>
            <a:ext cx="9892260" cy="5440362"/>
          </a:xfrm>
        </p:spPr>
      </p:pic>
      <p:sp>
        <p:nvSpPr>
          <p:cNvPr id="7" name="TextBox 6"/>
          <p:cNvSpPr txBox="1"/>
          <p:nvPr/>
        </p:nvSpPr>
        <p:spPr>
          <a:xfrm>
            <a:off x="4318008" y="1580446"/>
            <a:ext cx="4825992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Penzias and Wilson (Bell Labs) </a:t>
            </a:r>
          </a:p>
          <a:p>
            <a:r>
              <a:rPr lang="en-US" sz="2800" dirty="0"/>
              <a:t>d</a:t>
            </a:r>
            <a:r>
              <a:rPr lang="en-US" sz="2800" dirty="0" smtClean="0"/>
              <a:t>iscovered in 1964 a constant microwave radiation coming uniformly from all points in the sky</a:t>
            </a:r>
          </a:p>
          <a:p>
            <a:endParaRPr lang="en-US" sz="2800" dirty="0"/>
          </a:p>
          <a:p>
            <a:r>
              <a:rPr lang="en-US" sz="2800" dirty="0" smtClean="0"/>
              <a:t>This radiation was emitted at the beginning  of the Universe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Nobel-prize winning discovery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91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16089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0999" y="5362194"/>
            <a:ext cx="86501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microwave radiation 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0.001% variation with direction in sky, measured by COBE satellite </a:t>
            </a:r>
            <a:r>
              <a:rPr lang="en-US" sz="2400" dirty="0" smtClean="0"/>
              <a:t>(Nobel-prize winning discovery)</a:t>
            </a:r>
          </a:p>
        </p:txBody>
      </p:sp>
      <p:pic>
        <p:nvPicPr>
          <p:cNvPr id="4" name="Content Placeholder 3" descr="cobe_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14867" y="809984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795889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59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494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Improved direction precision measured by WMAP satellite</a:t>
            </a:r>
          </a:p>
        </p:txBody>
      </p:sp>
      <p:pic>
        <p:nvPicPr>
          <p:cNvPr id="6" name="Content Placeholder 5" descr="wmapRevealsFullsk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1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74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Further improved direction precision measured by PLANCK satellite</a:t>
            </a:r>
          </a:p>
        </p:txBody>
      </p:sp>
      <p:pic>
        <p:nvPicPr>
          <p:cNvPr id="4" name="Content Placeholder 3" descr="Planck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7" b="-4137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0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Origin of Galaxies Requires Dark Matter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7556"/>
            <a:ext cx="8390467" cy="52352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Quantum fluctuations at the Big Bang cause density variations</a:t>
            </a:r>
          </a:p>
          <a:p>
            <a:pPr lvl="1"/>
            <a:r>
              <a:rPr lang="en-US" dirty="0" smtClean="0"/>
              <a:t>We are seeing the imprint of these density variations on the earliest light </a:t>
            </a:r>
          </a:p>
          <a:p>
            <a:r>
              <a:rPr lang="en-US" dirty="0" smtClean="0"/>
              <a:t>Density variations seeded the accretion of dark matter </a:t>
            </a:r>
          </a:p>
          <a:p>
            <a:r>
              <a:rPr lang="en-US" dirty="0" smtClean="0"/>
              <a:t>Dark matter accretion causes accretion of visible matter</a:t>
            </a:r>
          </a:p>
          <a:p>
            <a:pPr lvl="1"/>
            <a:r>
              <a:rPr lang="en-US" dirty="0" smtClean="0"/>
              <a:t>Leading to galaxies we see today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1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Origin of Galaxies Requires Dark Matter and Quantum Foam at Big Bang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bigbang-CMB_Timeline300_no_W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5" r="-9095"/>
          <a:stretch>
            <a:fillRect/>
          </a:stretch>
        </p:blipFill>
        <p:spPr>
          <a:xfrm>
            <a:off x="781789" y="1622780"/>
            <a:ext cx="7778012" cy="4277607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79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Quantum Foam and the W boson Mass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1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idx="10"/>
          </p:nvPr>
        </p:nvSpPr>
        <p:spPr>
          <a:xfrm>
            <a:off x="14110" y="6553904"/>
            <a:ext cx="3894667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65600" y="694153"/>
            <a:ext cx="8956800" cy="5137020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Quantum fluctuations due to </a:t>
            </a:r>
            <a:r>
              <a:rPr lang="en-US" sz="2400" dirty="0" smtClean="0">
                <a:solidFill>
                  <a:srgbClr val="008000"/>
                </a:solidFill>
              </a:rPr>
              <a:t>top </a:t>
            </a:r>
            <a:r>
              <a:rPr lang="en-US" sz="2400" dirty="0">
                <a:solidFill>
                  <a:srgbClr val="008000"/>
                </a:solidFill>
              </a:rPr>
              <a:t>quark and Higgs </a:t>
            </a:r>
            <a:r>
              <a:rPr lang="en-US" sz="2400" dirty="0" smtClean="0">
                <a:solidFill>
                  <a:srgbClr val="008000"/>
                </a:solidFill>
              </a:rPr>
              <a:t>boson </a:t>
            </a:r>
            <a:r>
              <a:rPr lang="en-US" sz="2400" dirty="0">
                <a:solidFill>
                  <a:srgbClr val="008000"/>
                </a:solidFill>
              </a:rPr>
              <a:t>and (potentially) undiscovered particles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83529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1143360" y="3469324"/>
            <a:ext cx="2678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21280" y="4408304"/>
            <a:ext cx="8280000" cy="8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Standard Model </a:t>
            </a:r>
            <a:r>
              <a:rPr lang="en-US" dirty="0" smtClean="0"/>
              <a:t>calculation of the quantum fluctuations: </a:t>
            </a:r>
            <a:endParaRPr lang="en-US" baseline="-33000" dirty="0">
              <a:solidFill>
                <a:srgbClr val="0000FF"/>
              </a:solidFill>
              <a:cs typeface="Times New Roman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80" y="2240875"/>
            <a:ext cx="2579040" cy="13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40" y="1723862"/>
            <a:ext cx="2684160" cy="97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61" y="2239436"/>
            <a:ext cx="2881440" cy="9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520" y="2743489"/>
            <a:ext cx="2759040" cy="146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77120" y="5069685"/>
            <a:ext cx="8966880" cy="99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</a:rPr>
              <a:t> Since we know top quark and Higgs boson masses, comparing </a:t>
            </a:r>
            <a:r>
              <a:rPr lang="en-US" dirty="0" smtClean="0">
                <a:solidFill>
                  <a:srgbClr val="008000"/>
                </a:solidFill>
              </a:rPr>
              <a:t>measured and </a:t>
            </a:r>
            <a:r>
              <a:rPr lang="en-US" dirty="0">
                <a:solidFill>
                  <a:srgbClr val="008000"/>
                </a:solidFill>
              </a:rPr>
              <a:t>calculated values of W boson mass tells us about new particles “X” </a:t>
            </a:r>
            <a:r>
              <a:rPr lang="en-US" dirty="0" smtClean="0">
                <a:solidFill>
                  <a:srgbClr val="008000"/>
                </a:solidFill>
              </a:rPr>
              <a:t>beyond </a:t>
            </a:r>
            <a:r>
              <a:rPr lang="en-US" dirty="0">
                <a:solidFill>
                  <a:srgbClr val="008000"/>
                </a:solidFill>
              </a:rPr>
              <a:t>the Standard Model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14110" y="6539793"/>
            <a:ext cx="4120446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31040" y="986820"/>
            <a:ext cx="8956800" cy="5717400"/>
          </a:xfrm>
          <a:ln/>
        </p:spPr>
        <p:txBody>
          <a:bodyPr tIns="20802">
            <a:normAutofit/>
          </a:bodyPr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</a:rPr>
              <a:t>The mass of the W boson is </a:t>
            </a:r>
            <a:r>
              <a:rPr lang="en-US" sz="2800" dirty="0" smtClean="0">
                <a:solidFill>
                  <a:srgbClr val="008000"/>
                </a:solidFill>
              </a:rPr>
              <a:t>precisely calculable in Standard Model theory </a:t>
            </a:r>
            <a:endParaRPr lang="en-US" sz="2800" dirty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The Higgs boson was the last missing component of the </a:t>
            </a:r>
            <a:r>
              <a:rPr lang="en-US" sz="2400" dirty="0" smtClean="0"/>
              <a:t>model</a:t>
            </a:r>
            <a:endParaRPr lang="en-US" sz="2400" dirty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660066"/>
                </a:solidFill>
              </a:rPr>
              <a:t>The W boson mass is </a:t>
            </a:r>
            <a:r>
              <a:rPr lang="en-US" sz="2800" dirty="0" smtClean="0">
                <a:solidFill>
                  <a:srgbClr val="660066"/>
                </a:solidFill>
              </a:rPr>
              <a:t>calculated to accuracy </a:t>
            </a:r>
            <a:r>
              <a:rPr lang="en-US" sz="2800" dirty="0">
                <a:solidFill>
                  <a:srgbClr val="660066"/>
                </a:solidFill>
              </a:rPr>
              <a:t>of 0.01</a:t>
            </a:r>
            <a:r>
              <a:rPr lang="en-US" sz="2800" dirty="0" smtClean="0">
                <a:solidFill>
                  <a:srgbClr val="660066"/>
                </a:solidFill>
              </a:rPr>
              <a:t>%</a:t>
            </a:r>
            <a:endParaRPr lang="en-US" sz="2400" dirty="0"/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Standard Model </a:t>
            </a:r>
            <a:r>
              <a:rPr lang="en-US" dirty="0">
                <a:solidFill>
                  <a:srgbClr val="008000"/>
                </a:solidFill>
              </a:rPr>
              <a:t>expectation </a:t>
            </a:r>
            <a:endParaRPr lang="en-US" dirty="0" smtClean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M</a:t>
            </a:r>
            <a:r>
              <a:rPr lang="en-US" baseline="-33000" dirty="0" smtClean="0">
                <a:solidFill>
                  <a:srgbClr val="008000"/>
                </a:solidFill>
              </a:rPr>
              <a:t>W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= 80,357 ± 4</a:t>
            </a:r>
            <a:r>
              <a:rPr lang="en-US" baseline="-33000" dirty="0">
                <a:solidFill>
                  <a:srgbClr val="008000"/>
                </a:solidFill>
              </a:rPr>
              <a:t>inputs</a:t>
            </a:r>
            <a:r>
              <a:rPr lang="en-US" dirty="0">
                <a:solidFill>
                  <a:srgbClr val="008000"/>
                </a:solidFill>
              </a:rPr>
              <a:t> ± 4</a:t>
            </a:r>
            <a:r>
              <a:rPr lang="en-US" baseline="-33000" dirty="0">
                <a:solidFill>
                  <a:srgbClr val="008000"/>
                </a:solidFill>
              </a:rPr>
              <a:t>theory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MeV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dirty="0">
              <a:solidFill>
                <a:srgbClr val="008000"/>
              </a:solidFill>
            </a:endParaRPr>
          </a:p>
          <a:p>
            <a:pPr marL="1166693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smtClean="0">
                <a:solidFill>
                  <a:srgbClr val="0000FF"/>
                </a:solidFill>
              </a:rPr>
              <a:t>A target for comparison to experimental measurement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Pauli, Heisenberg and Fermi</a:t>
            </a:r>
            <a:endParaRPr lang="en-US" dirty="0"/>
          </a:p>
        </p:txBody>
      </p:sp>
      <p:pic>
        <p:nvPicPr>
          <p:cNvPr id="6" name="Content Placeholder 5" descr="pauli-heisenberg-ferm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22" r="-13722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0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idx="10"/>
          </p:nvPr>
        </p:nvSpPr>
        <p:spPr>
          <a:xfrm>
            <a:off x="1" y="6511571"/>
            <a:ext cx="3640666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39" y="112332"/>
            <a:ext cx="8233071" cy="728717"/>
          </a:xfrm>
          <a:ln/>
        </p:spPr>
        <p:txBody>
          <a:bodyPr tIns="22401"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800" dirty="0" smtClean="0">
                <a:solidFill>
                  <a:srgbClr val="DC2300"/>
                </a:solidFill>
              </a:rPr>
              <a:t>Quantum Fluctuations </a:t>
            </a:r>
            <a:r>
              <a:rPr lang="en-US" sz="2800" dirty="0">
                <a:solidFill>
                  <a:srgbClr val="DC2300"/>
                </a:solidFill>
              </a:rPr>
              <a:t>from </a:t>
            </a:r>
            <a:r>
              <a:rPr lang="en-US" sz="2800" dirty="0" err="1">
                <a:solidFill>
                  <a:srgbClr val="DC2300"/>
                </a:solidFill>
              </a:rPr>
              <a:t>Supersymmetric</a:t>
            </a:r>
            <a:r>
              <a:rPr lang="en-US" sz="2800" dirty="0">
                <a:solidFill>
                  <a:srgbClr val="DC2300"/>
                </a:solidFill>
              </a:rPr>
              <a:t> Particles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1120" y="4446266"/>
            <a:ext cx="8879040" cy="1790843"/>
          </a:xfrm>
          <a:ln/>
        </p:spPr>
        <p:txBody>
          <a:bodyPr tIns="19201">
            <a:normAutofit lnSpcReduction="10000"/>
          </a:bodyPr>
          <a:lstStyle/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Quantum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fluctuations involving </a:t>
            </a:r>
            <a:r>
              <a:rPr lang="en-US" sz="2800" dirty="0" err="1" smtClean="0">
                <a:solidFill>
                  <a:srgbClr val="008000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 particles contribute to the </a:t>
            </a: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W boson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mass</a:t>
            </a: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err="1" smtClean="0">
                <a:solidFill>
                  <a:srgbClr val="993366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993366"/>
                </a:solidFill>
                <a:cs typeface="Times New Roman" charset="0"/>
              </a:rPr>
              <a:t> </a:t>
            </a:r>
            <a:r>
              <a:rPr lang="en-US" sz="2800" dirty="0">
                <a:solidFill>
                  <a:srgbClr val="993366"/>
                </a:solidFill>
                <a:cs typeface="Times New Roman" charset="0"/>
              </a:rPr>
              <a:t>particle could constitute dark matter  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baseline="-33000" dirty="0">
              <a:solidFill>
                <a:srgbClr val="DC2300"/>
              </a:solidFill>
              <a:cs typeface="Times New Roman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1" y="1241411"/>
            <a:ext cx="7863840" cy="280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idx="10"/>
          </p:nvPr>
        </p:nvSpPr>
        <p:spPr>
          <a:xfrm>
            <a:off x="-1" y="6539793"/>
            <a:ext cx="4360333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  <p:sp>
        <p:nvSpPr>
          <p:cNvPr id="29697" name="AutoShape 1"/>
          <p:cNvSpPr>
            <a:spLocks noChangeArrowheads="1"/>
          </p:cNvSpPr>
          <p:nvPr/>
        </p:nvSpPr>
        <p:spPr bwMode="auto">
          <a:xfrm>
            <a:off x="90288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>1998 Status of  M</a:t>
            </a:r>
            <a:r>
              <a:rPr lang="en-US" sz="2900" baseline="-33000">
                <a:solidFill>
                  <a:srgbClr val="DC2300"/>
                </a:solidFill>
              </a:rPr>
              <a:t>W</a:t>
            </a:r>
            <a:r>
              <a:rPr lang="en-US" sz="2900">
                <a:solidFill>
                  <a:srgbClr val="DC2300"/>
                </a:solidFill>
              </a:rPr>
              <a:t> </a:t>
            </a:r>
            <a:r>
              <a:rPr lang="en-US" sz="2900" i="1">
                <a:solidFill>
                  <a:srgbClr val="DC2300"/>
                </a:solidFill>
              </a:rPr>
              <a:t>vs</a:t>
            </a:r>
            <a:r>
              <a:rPr lang="en-US" sz="2900">
                <a:solidFill>
                  <a:srgbClr val="DC2300"/>
                </a:solidFill>
              </a:rPr>
              <a:t> M</a:t>
            </a:r>
            <a:r>
              <a:rPr lang="en-US" sz="2900" baseline="-33000">
                <a:solidFill>
                  <a:srgbClr val="DC2300"/>
                </a:solidFill>
              </a:rPr>
              <a:t>top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1998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400" dirty="0">
              <a:solidFill>
                <a:srgbClr val="7E0021"/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idx="10"/>
          </p:nvPr>
        </p:nvSpPr>
        <p:spPr>
          <a:xfrm>
            <a:off x="-1" y="6539793"/>
            <a:ext cx="4360333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3"/>
          <p:cNvSpPr>
            <a:spLocks noGrp="1"/>
          </p:cNvSpPr>
          <p:nvPr>
            <p:ph type="ftr" idx="10"/>
          </p:nvPr>
        </p:nvSpPr>
        <p:spPr>
          <a:xfrm>
            <a:off x="-1" y="6539793"/>
            <a:ext cx="4360333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4945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to Measure the W boson Mass to 0.01% accuracy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72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2"/>
            <a:ext cx="7807680" cy="843929"/>
          </a:xfrm>
          <a:ln/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W Boson Production </a:t>
            </a:r>
            <a:r>
              <a:rPr lang="en-US" sz="2900" dirty="0" smtClean="0">
                <a:solidFill>
                  <a:srgbClr val="DC2300"/>
                </a:solidFill>
              </a:rPr>
              <a:t>in Proton-Antiproton Collisions</a:t>
            </a:r>
            <a:endParaRPr lang="en-US" sz="2900" dirty="0">
              <a:solidFill>
                <a:srgbClr val="DC230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20" y="731597"/>
            <a:ext cx="4235040" cy="42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668160" y="1225569"/>
            <a:ext cx="13219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988641" y="1239971"/>
            <a:ext cx="1440" cy="109019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668160" y="2335925"/>
            <a:ext cx="132192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988640" y="1212607"/>
            <a:ext cx="1008000" cy="1441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988641" y="2343127"/>
            <a:ext cx="953280" cy="1440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2941921" y="1837633"/>
            <a:ext cx="843840" cy="50693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2956320" y="2343127"/>
            <a:ext cx="708480" cy="69415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 rot="2640000">
            <a:off x="2738213" y="2488799"/>
            <a:ext cx="1551027" cy="79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" tIns="35529" rIns="16328" bIns="16328" anchor="ctr" anchorCtr="1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dirty="0"/>
          </a:p>
          <a:p>
            <a:r>
              <a:rPr lang="en-US" dirty="0"/>
              <a:t>Neutrino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840481" y="1716660"/>
            <a:ext cx="7848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Lepton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47841" y="1827553"/>
            <a:ext cx="531360" cy="5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2002" rIns="0" bIns="0"/>
          <a:lstStyle/>
          <a:p>
            <a:r>
              <a:rPr lang="en-US" sz="3600" i="1">
                <a:solidFill>
                  <a:srgbClr val="FF3366"/>
                </a:solidFill>
              </a:rPr>
              <a:t>W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064321" y="1035469"/>
            <a:ext cx="799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Gluons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44320" y="847971"/>
            <a:ext cx="6926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50081" y="1955738"/>
            <a:ext cx="1121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Antiquark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344160" y="3513969"/>
            <a:ext cx="321840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Quark-antiquark annihilation</a:t>
            </a:r>
          </a:p>
          <a:p>
            <a:r>
              <a:rPr lang="en-US" dirty="0"/>
              <a:t>p</a:t>
            </a:r>
            <a:r>
              <a:rPr lang="en-US" dirty="0" smtClean="0"/>
              <a:t>roduces W boson</a:t>
            </a:r>
          </a:p>
          <a:p>
            <a:endParaRPr lang="en-US" dirty="0"/>
          </a:p>
          <a:p>
            <a:r>
              <a:rPr lang="en-US" dirty="0" smtClean="0"/>
              <a:t>W boson decays to neutrino, </a:t>
            </a:r>
          </a:p>
          <a:p>
            <a:r>
              <a:rPr lang="en-US" dirty="0"/>
              <a:t>a</a:t>
            </a:r>
            <a:r>
              <a:rPr lang="en-US" dirty="0" smtClean="0"/>
              <a:t>ccompanied by electron or 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77921" y="5462066"/>
            <a:ext cx="8480160" cy="95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Lepton </a:t>
            </a:r>
            <a:r>
              <a:rPr lang="en-US" dirty="0" smtClean="0">
                <a:solidFill>
                  <a:srgbClr val="008000"/>
                </a:solidFill>
              </a:rPr>
              <a:t>(electron or </a:t>
            </a:r>
            <a:r>
              <a:rPr lang="en-US" dirty="0" err="1" smtClean="0">
                <a:solidFill>
                  <a:srgbClr val="008000"/>
                </a:solidFill>
              </a:rPr>
              <a:t>muon</a:t>
            </a:r>
            <a:r>
              <a:rPr lang="en-US" dirty="0" smtClean="0">
                <a:solidFill>
                  <a:srgbClr val="008000"/>
                </a:solidFill>
              </a:rPr>
              <a:t>) momentum carries </a:t>
            </a:r>
            <a:r>
              <a:rPr lang="en-US" dirty="0">
                <a:solidFill>
                  <a:srgbClr val="008000"/>
                </a:solidFill>
              </a:rPr>
              <a:t>most of </a:t>
            </a:r>
            <a:r>
              <a:rPr lang="en-US" i="1" dirty="0">
                <a:solidFill>
                  <a:srgbClr val="008000"/>
                </a:solidFill>
              </a:rPr>
              <a:t>W</a:t>
            </a:r>
            <a:r>
              <a:rPr lang="en-US" dirty="0">
                <a:solidFill>
                  <a:srgbClr val="008000"/>
                </a:solidFill>
              </a:rPr>
              <a:t> mass </a:t>
            </a:r>
          </a:p>
          <a:p>
            <a:r>
              <a:rPr lang="en-US" dirty="0">
                <a:solidFill>
                  <a:srgbClr val="008000"/>
                </a:solidFill>
              </a:rPr>
              <a:t>information, can be measured precisely </a:t>
            </a:r>
            <a:r>
              <a:rPr lang="en-US" dirty="0">
                <a:solidFill>
                  <a:srgbClr val="800000"/>
                </a:solidFill>
              </a:rPr>
              <a:t>(achieved 0.004%)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sp>
        <p:nvSpPr>
          <p:cNvPr id="20" name="Footer Placeholder 3"/>
          <p:cNvSpPr txBox="1">
            <a:spLocks/>
          </p:cNvSpPr>
          <p:nvPr/>
        </p:nvSpPr>
        <p:spPr>
          <a:xfrm>
            <a:off x="-1" y="6539793"/>
            <a:ext cx="43603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A. V. Kotwal, National Physical Laboratory, 21 June 22</a:t>
            </a:r>
            <a:endParaRPr lang="en-US" sz="14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790700"/>
            <a:ext cx="4089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Concentric cylinders of different kinds of detector technologies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Decay products of unstable particles identified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1831484"/>
            <a:ext cx="4800600" cy="479345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33869" y="6483349"/>
            <a:ext cx="4185357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Collider Detector at Fermilab (CDF)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1" y="1352303"/>
            <a:ext cx="7086240" cy="493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765920" y="281261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</a:t>
            </a:r>
          </a:p>
          <a:p>
            <a:r>
              <a:rPr lang="en-US" sz="2000"/>
              <a:t>hadronic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 flipV="1">
            <a:off x="5042881" y="2671481"/>
            <a:ext cx="2659680" cy="6307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790400" y="1528001"/>
            <a:ext cx="81936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Muon</a:t>
            </a:r>
          </a:p>
          <a:p>
            <a:r>
              <a:rPr lang="en-US" sz="2000"/>
              <a:t>detector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 flipV="1">
            <a:off x="6078241" y="1579847"/>
            <a:ext cx="1638720" cy="241945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776001" y="5586347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/>
              <a:t>Drift </a:t>
            </a:r>
          </a:p>
          <a:p>
            <a:r>
              <a:rPr lang="en-US" sz="2000" dirty="0" smtClean="0"/>
              <a:t>chamber</a:t>
            </a:r>
            <a:endParaRPr lang="en-US" sz="2000" dirty="0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H="1" flipV="1">
            <a:off x="5148001" y="3204337"/>
            <a:ext cx="2479680" cy="13911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7734241" y="4347817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EM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 flipH="1" flipV="1">
            <a:off x="5146560" y="3609019"/>
            <a:ext cx="2593440" cy="2127104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66721" y="1618730"/>
            <a:ext cx="7807680" cy="104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spcBef>
                <a:spcPts val="1032"/>
              </a:spcBef>
              <a:spcAft>
                <a:spcPts val="1032"/>
              </a:spcAft>
            </a:pPr>
            <a:r>
              <a:rPr lang="en-US">
                <a:solidFill>
                  <a:srgbClr val="94476B"/>
                </a:solidFill>
              </a:rPr>
              <a:t/>
            </a:r>
            <a:br>
              <a:rPr lang="en-US">
                <a:solidFill>
                  <a:srgbClr val="94476B"/>
                </a:solidFill>
              </a:rPr>
            </a:br>
            <a:endParaRPr lang="en-US">
              <a:solidFill>
                <a:srgbClr val="94476B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34080" y="2947990"/>
            <a:ext cx="1157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fld id="{FB0C8F02-B924-784C-AECB-6B5D2695A189}" type="slidenum">
              <a:rPr lang="en-US"/>
              <a:pPr/>
              <a:t>68</a:t>
            </a:fld>
            <a:endParaRPr lang="en-US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8782561" y="6513805"/>
            <a:ext cx="360000" cy="377320"/>
          </a:xfrm>
          <a:prstGeom prst="roundRect">
            <a:avLst>
              <a:gd name="adj" fmla="val 39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>
            <a:outerShdw blurRad="63500" dist="152735" dir="2700000" algn="ctr" rotWithShape="0">
              <a:srgbClr val="808080"/>
            </a:outerShdw>
          </a:effec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34" y="1326444"/>
            <a:ext cx="6905816" cy="466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/>
              <a:t> </a:t>
            </a:r>
            <a:r>
              <a:rPr lang="en-US" sz="2900" dirty="0">
                <a:solidFill>
                  <a:srgbClr val="DC2300"/>
                </a:solidFill>
              </a:rPr>
              <a:t>Collider Detector at </a:t>
            </a:r>
            <a:r>
              <a:rPr lang="en-US" sz="2900" dirty="0" err="1">
                <a:solidFill>
                  <a:srgbClr val="DC2300"/>
                </a:solidFill>
              </a:rPr>
              <a:t>Fermilab</a:t>
            </a:r>
            <a:r>
              <a:rPr lang="en-US" sz="2900" dirty="0">
                <a:solidFill>
                  <a:srgbClr val="DC2300"/>
                </a:solidFill>
              </a:rPr>
              <a:t> (CDF)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"/>
          <p:cNvSpPr>
            <a:spLocks noGrp="1"/>
          </p:cNvSpPr>
          <p:nvPr>
            <p:ph type="ftr" idx="10"/>
          </p:nvPr>
        </p:nvSpPr>
        <p:spPr>
          <a:xfrm>
            <a:off x="19759" y="6511571"/>
            <a:ext cx="4058356" cy="365125"/>
          </a:xfrm>
        </p:spPr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671040" y="-116653"/>
            <a:ext cx="7807680" cy="97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Quadrant of Collider Detector at Fermilab (CDF)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41" y="1317739"/>
            <a:ext cx="6276960" cy="438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447521" y="2439616"/>
            <a:ext cx="619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>
                <a:solidFill>
                  <a:srgbClr val="000000"/>
                </a:solidFill>
                <a:latin typeface="Symbol" charset="0"/>
                <a:cs typeface="Symbol" charset="0"/>
              </a:rPr>
              <a:t>η</a:t>
            </a:r>
            <a:r>
              <a:rPr lang="en-US">
                <a:solidFill>
                  <a:srgbClr val="000000"/>
                </a:solidFill>
              </a:rPr>
              <a:t> =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3679200" y="2243756"/>
            <a:ext cx="67680" cy="553018"/>
          </a:xfrm>
          <a:prstGeom prst="roundRect">
            <a:avLst>
              <a:gd name="adj" fmla="val 2171"/>
            </a:avLst>
          </a:prstGeom>
          <a:solidFill>
            <a:srgbClr val="CCCCFF"/>
          </a:solidFill>
          <a:ln w="9525" cap="flat">
            <a:solidFill>
              <a:srgbClr val="CC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2685600" y="2024853"/>
            <a:ext cx="3755520" cy="355718"/>
          </a:xfrm>
          <a:prstGeom prst="roundRect">
            <a:avLst>
              <a:gd name="adj" fmla="val 403"/>
            </a:avLst>
          </a:prstGeom>
          <a:solidFill>
            <a:srgbClr val="FF3333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757601" y="2091099"/>
            <a:ext cx="3659040" cy="3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electromagnetic calorimeter</a:t>
            </a: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2701440" y="1396947"/>
            <a:ext cx="3732480" cy="594783"/>
          </a:xfrm>
          <a:prstGeom prst="roundRect">
            <a:avLst>
              <a:gd name="adj" fmla="val 241"/>
            </a:avLst>
          </a:prstGeom>
          <a:solidFill>
            <a:srgbClr val="00B8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 anchorCtr="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>
                <a:solidFill>
                  <a:srgbClr val="000000"/>
                </a:solidFill>
              </a:rPr>
              <a:t>Central hadronic calorimeter</a:t>
            </a: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H="1">
            <a:off x="3597120" y="2442496"/>
            <a:ext cx="20880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217441" y="3132330"/>
            <a:ext cx="18734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4C1900"/>
                </a:solidFill>
              </a:rPr>
              <a:t>d</a:t>
            </a:r>
            <a:r>
              <a:rPr lang="en-US" sz="2000" dirty="0" smtClean="0">
                <a:solidFill>
                  <a:srgbClr val="4C1900"/>
                </a:solidFill>
              </a:rPr>
              <a:t>rift chamber </a:t>
            </a:r>
            <a:r>
              <a:rPr lang="en-US" sz="2000" dirty="0">
                <a:solidFill>
                  <a:srgbClr val="4C1900"/>
                </a:solidFill>
              </a:rPr>
              <a:t>provides</a:t>
            </a:r>
          </a:p>
          <a:p>
            <a:r>
              <a:rPr lang="en-US" sz="2000" dirty="0">
                <a:solidFill>
                  <a:srgbClr val="4C1900"/>
                </a:solidFill>
              </a:rPr>
              <a:t>p</a:t>
            </a:r>
            <a:r>
              <a:rPr lang="en-US" sz="2000" dirty="0" smtClean="0">
                <a:solidFill>
                  <a:srgbClr val="4C1900"/>
                </a:solidFill>
              </a:rPr>
              <a:t>recise particle </a:t>
            </a:r>
            <a:r>
              <a:rPr lang="en-US" sz="2000" dirty="0">
                <a:solidFill>
                  <a:srgbClr val="4C1900"/>
                </a:solidFill>
              </a:rPr>
              <a:t>momentum</a:t>
            </a:r>
          </a:p>
          <a:p>
            <a:r>
              <a:rPr lang="en-US" sz="2000" dirty="0">
                <a:solidFill>
                  <a:srgbClr val="4C1900"/>
                </a:solidFill>
              </a:rPr>
              <a:t>measurement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239040" y="1656174"/>
            <a:ext cx="16646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>
                <a:solidFill>
                  <a:srgbClr val="EB613D"/>
                </a:solidFill>
              </a:rPr>
              <a:t>calorimeter </a:t>
            </a:r>
            <a:endParaRPr lang="en-US" sz="2000" dirty="0">
              <a:solidFill>
                <a:srgbClr val="EB613D"/>
              </a:solidFill>
            </a:endParaRPr>
          </a:p>
          <a:p>
            <a:r>
              <a:rPr lang="en-US" sz="2000" dirty="0">
                <a:solidFill>
                  <a:srgbClr val="EB613D"/>
                </a:solidFill>
              </a:rPr>
              <a:t>provides precise</a:t>
            </a:r>
          </a:p>
          <a:p>
            <a:r>
              <a:rPr lang="en-US" sz="2000" dirty="0">
                <a:solidFill>
                  <a:srgbClr val="EB613D"/>
                </a:solidFill>
              </a:rPr>
              <a:t>electron energy</a:t>
            </a:r>
          </a:p>
          <a:p>
            <a:r>
              <a:rPr lang="en-US" sz="2000" dirty="0">
                <a:solidFill>
                  <a:srgbClr val="EB613D"/>
                </a:solidFill>
              </a:rPr>
              <a:t>measurement</a:t>
            </a:r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 flipV="1">
            <a:off x="1861921" y="2206311"/>
            <a:ext cx="732960" cy="5904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>
            <a:off x="1833120" y="3617660"/>
            <a:ext cx="1353600" cy="1440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480001" y="5324239"/>
            <a:ext cx="245808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7FF"/>
                </a:solidFill>
              </a:rPr>
              <a:t>Calorimeters measure </a:t>
            </a:r>
          </a:p>
          <a:p>
            <a:r>
              <a:rPr lang="en-US" sz="2000" dirty="0">
                <a:solidFill>
                  <a:srgbClr val="0047FF"/>
                </a:solidFill>
              </a:rPr>
              <a:t>a</a:t>
            </a:r>
            <a:r>
              <a:rPr lang="en-US" sz="2000" dirty="0" smtClean="0">
                <a:solidFill>
                  <a:srgbClr val="0047FF"/>
                </a:solidFill>
              </a:rPr>
              <a:t>ll other </a:t>
            </a:r>
            <a:r>
              <a:rPr lang="en-US" sz="2000" dirty="0">
                <a:solidFill>
                  <a:srgbClr val="0047FF"/>
                </a:solidFill>
              </a:rPr>
              <a:t>particles</a:t>
            </a: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H="1" flipV="1">
            <a:off x="6331680" y="3516850"/>
            <a:ext cx="1681920" cy="1864996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H="1" flipV="1">
            <a:off x="6190560" y="1880837"/>
            <a:ext cx="1837440" cy="347364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7518241" y="1029709"/>
            <a:ext cx="1556640" cy="84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Axial magnetic</a:t>
            </a:r>
          </a:p>
          <a:p>
            <a:r>
              <a:rPr lang="en-US" sz="2000">
                <a:solidFill>
                  <a:srgbClr val="993366"/>
                </a:solidFill>
              </a:rPr>
              <a:t>field from </a:t>
            </a:r>
          </a:p>
          <a:p>
            <a:r>
              <a:rPr lang="en-US" sz="2000">
                <a:solidFill>
                  <a:srgbClr val="993366"/>
                </a:solidFill>
              </a:rPr>
              <a:t>solenoid</a:t>
            </a:r>
          </a:p>
        </p:txBody>
      </p:sp>
      <p:sp>
        <p:nvSpPr>
          <p:cNvPr id="32786" name="Line 18"/>
          <p:cNvSpPr>
            <a:spLocks noChangeShapeType="1"/>
          </p:cNvSpPr>
          <p:nvPr/>
        </p:nvSpPr>
        <p:spPr bwMode="auto">
          <a:xfrm flipH="1">
            <a:off x="6246720" y="1169403"/>
            <a:ext cx="1195200" cy="14934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6152445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996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CDF Particle Detector – Drift Chamber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 descr="COT_Ins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93" y="802003"/>
            <a:ext cx="7550235" cy="604717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Drift Chamber Operation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pic>
        <p:nvPicPr>
          <p:cNvPr id="4" name="Picture 3" descr="driftChamberOpe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337"/>
            <a:ext cx="9144000" cy="4299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3" y="5023561"/>
            <a:ext cx="85920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Records the position of the charged particle as it passes near the high-voltage sense wire</a:t>
            </a:r>
          </a:p>
          <a:p>
            <a:endParaRPr lang="en-US" dirty="0"/>
          </a:p>
          <a:p>
            <a:pPr algn="ctr"/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time  x  drift velocity = </a:t>
            </a:r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distance 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1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-193802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 smtClean="0">
                <a:solidFill>
                  <a:srgbClr val="FF0000"/>
                </a:solidFill>
              </a:rPr>
              <a:t>Charged Particle in Magnetic Field</a:t>
            </a:r>
            <a:endParaRPr lang="en-US" sz="2900" dirty="0">
              <a:solidFill>
                <a:srgbClr val="FF0000"/>
              </a:solidFill>
            </a:endParaRPr>
          </a:p>
        </p:txBody>
      </p:sp>
      <p:pic>
        <p:nvPicPr>
          <p:cNvPr id="2" name="Picture 1" descr="chargedParticleInBfie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8" y="714726"/>
            <a:ext cx="7154333" cy="5108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0779" y="5771449"/>
            <a:ext cx="7126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Circular trajectory of a charged particle in a </a:t>
            </a:r>
          </a:p>
          <a:p>
            <a:r>
              <a:rPr lang="en-US" sz="2800" dirty="0">
                <a:solidFill>
                  <a:srgbClr val="660066"/>
                </a:solidFill>
              </a:rPr>
              <a:t>p</a:t>
            </a:r>
            <a:r>
              <a:rPr lang="en-US" sz="2800" dirty="0" smtClean="0">
                <a:solidFill>
                  <a:srgbClr val="660066"/>
                </a:solidFill>
              </a:rPr>
              <a:t>erpendicular  magnetic field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253998" y="6568016"/>
            <a:ext cx="3965222" cy="365125"/>
          </a:xfrm>
        </p:spPr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2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4227686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1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3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1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1" y="4837469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7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49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39793"/>
            <a:ext cx="3705578" cy="365125"/>
          </a:xfrm>
        </p:spPr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 dirty="0"/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12332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Measurement of Drift Chamber Wire Positions 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3440" y="822327"/>
            <a:ext cx="8694720" cy="890013"/>
          </a:xfrm>
          <a:ln/>
        </p:spPr>
        <p:txBody>
          <a:bodyPr tIns="20802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Use </a:t>
            </a:r>
            <a:r>
              <a:rPr lang="en-US" sz="2400" dirty="0" smtClean="0"/>
              <a:t>cosmic </a:t>
            </a:r>
            <a:r>
              <a:rPr lang="en-US" sz="2400" dirty="0"/>
              <a:t>rays for </a:t>
            </a:r>
            <a:r>
              <a:rPr lang="en-US" sz="2400" dirty="0" smtClean="0"/>
              <a:t>wire-</a:t>
            </a:r>
            <a:r>
              <a:rPr lang="en-US" sz="2400" dirty="0"/>
              <a:t>by</a:t>
            </a:r>
            <a:r>
              <a:rPr lang="en-US" sz="2400" dirty="0" smtClean="0"/>
              <a:t>-wire position measurements</a:t>
            </a:r>
            <a:endParaRPr lang="en-US" sz="2400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1" y="1713781"/>
            <a:ext cx="5775840" cy="470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706721" y="2585072"/>
            <a:ext cx="3055680" cy="315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 marL="863600" indent="-287338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Fit </a:t>
            </a:r>
            <a:r>
              <a:rPr lang="en-US" dirty="0" smtClean="0"/>
              <a:t>points </a:t>
            </a:r>
            <a:r>
              <a:rPr lang="en-US" dirty="0"/>
              <a:t>on both sides simultaneously to a single helix </a:t>
            </a:r>
            <a:r>
              <a:rPr lang="en-US" sz="1800" dirty="0"/>
              <a:t>(</a:t>
            </a:r>
            <a:r>
              <a:rPr lang="en-US" sz="1800" dirty="0" smtClean="0"/>
              <a:t>Ashutosh V. Kotwal ,        H</a:t>
            </a:r>
            <a:r>
              <a:rPr lang="en-US" sz="1800" dirty="0"/>
              <a:t>. </a:t>
            </a:r>
            <a:r>
              <a:rPr lang="en-US" sz="1800" dirty="0" err="1"/>
              <a:t>Gerberich</a:t>
            </a:r>
            <a:r>
              <a:rPr lang="en-US" sz="1800" dirty="0"/>
              <a:t> and C. Hays, NIMA 506, 110 (2003</a:t>
            </a:r>
            <a:r>
              <a:rPr lang="en-US" sz="1800" dirty="0" smtClean="0"/>
              <a:t>)</a:t>
            </a:r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69" y="6539793"/>
            <a:ext cx="3620911" cy="365125"/>
          </a:xfrm>
        </p:spPr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 dirty="0"/>
          </a:p>
        </p:txBody>
      </p:sp>
      <p:sp>
        <p:nvSpPr>
          <p:cNvPr id="430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414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Accuracy of Position Measurements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96320" y="6221454"/>
            <a:ext cx="8484480" cy="419084"/>
          </a:xfrm>
          <a:ln/>
        </p:spPr>
        <p:txBody>
          <a:bodyPr tIns="19201">
            <a:noAutofit/>
          </a:bodyPr>
          <a:lstStyle/>
          <a:p>
            <a:pPr marL="391686" indent="-292325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Final </a:t>
            </a:r>
            <a:r>
              <a:rPr lang="en-US" sz="2400" dirty="0" smtClean="0">
                <a:solidFill>
                  <a:srgbClr val="008000"/>
                </a:solidFill>
              </a:rPr>
              <a:t>position accuracy of 1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initially 50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5074561" y="2976793"/>
            <a:ext cx="20030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184356" y="666791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586"/>
                </a:solidFill>
              </a:rPr>
              <a:t>(</a:t>
            </a:r>
            <a:r>
              <a:rPr lang="en-US" sz="2000" dirty="0" smtClean="0">
                <a:solidFill>
                  <a:srgbClr val="004586"/>
                </a:solidFill>
              </a:rPr>
              <a:t>Ashutosh V. Kotwal  </a:t>
            </a:r>
            <a:r>
              <a:rPr lang="en-US" sz="2000" dirty="0">
                <a:solidFill>
                  <a:srgbClr val="004586"/>
                </a:solidFill>
              </a:rPr>
              <a:t>&amp; </a:t>
            </a:r>
            <a:r>
              <a:rPr lang="en-US" sz="2000" dirty="0" smtClean="0">
                <a:solidFill>
                  <a:srgbClr val="004586"/>
                </a:solidFill>
              </a:rPr>
              <a:t>Chris Hays,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40" y="957701"/>
            <a:ext cx="8416800" cy="255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61" y="3493807"/>
            <a:ext cx="8246880" cy="277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644171" y="1234210"/>
            <a:ext cx="19281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before alignment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6686644" y="3846644"/>
            <a:ext cx="1683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after alignment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6176160" y="3234580"/>
            <a:ext cx="367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6143041" y="5978068"/>
            <a:ext cx="40176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 rot="16260000">
            <a:off x="-383178" y="2351787"/>
            <a:ext cx="2635477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008000"/>
                </a:solidFill>
              </a:rPr>
              <a:t>Residual (microns)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DC2300"/>
                </a:solidFill>
              </a:rPr>
              <a:t>Consistency check of COT alignment procedure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-338666" y="2194957"/>
            <a:ext cx="2423785" cy="3689667"/>
          </a:xfrm>
          <a:ln/>
        </p:spPr>
        <p:txBody>
          <a:bodyPr tIns="19201">
            <a:normAutofit lnSpcReduction="10000"/>
          </a:bodyPr>
          <a:lstStyle/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 smtClean="0"/>
              <a:t>     Fit separate helices </a:t>
            </a:r>
            <a:r>
              <a:rPr lang="en-US" sz="2200" dirty="0"/>
              <a:t>to cosmic ray tracks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 smtClean="0"/>
              <a:t>  </a:t>
            </a: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 smtClean="0">
                <a:solidFill>
                  <a:srgbClr val="007826"/>
                </a:solidFill>
              </a:rPr>
              <a:t>     Compare </a:t>
            </a:r>
            <a:r>
              <a:rPr lang="en-US" sz="2200" dirty="0">
                <a:solidFill>
                  <a:srgbClr val="007826"/>
                </a:solidFill>
              </a:rPr>
              <a:t>track parameters of the two tracks: </a:t>
            </a:r>
            <a:r>
              <a:rPr lang="en-US" sz="2200" dirty="0" smtClean="0">
                <a:solidFill>
                  <a:srgbClr val="007826"/>
                </a:solidFill>
              </a:rPr>
              <a:t>measure of  track parameter  </a:t>
            </a:r>
            <a:r>
              <a:rPr lang="en-US" sz="2200" dirty="0">
                <a:solidFill>
                  <a:srgbClr val="007826"/>
                </a:solidFill>
              </a:rPr>
              <a:t>bias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662720" y="666791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(AVK &amp; CH, </a:t>
            </a:r>
            <a:r>
              <a:rPr lang="en-US" sz="2000" i="1">
                <a:solidFill>
                  <a:srgbClr val="004586"/>
                </a:solidFill>
              </a:rPr>
              <a:t>NIM A</a:t>
            </a:r>
            <a:r>
              <a:rPr lang="en-US" sz="2000">
                <a:solidFill>
                  <a:srgbClr val="004586"/>
                </a:solidFill>
              </a:rPr>
              <a:t> 762 (2014)  pp 85-99)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120" y="1088754"/>
            <a:ext cx="7018560" cy="549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25682"/>
            <a:ext cx="3762022" cy="365125"/>
          </a:xfrm>
        </p:spPr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 dirty="0"/>
          </a:p>
        </p:txBody>
      </p:sp>
      <p:sp>
        <p:nvSpPr>
          <p:cNvPr id="614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Momentum Calibration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663840" y="1648068"/>
            <a:ext cx="8370719" cy="68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808000"/>
                </a:solidFill>
              </a:rPr>
              <a:t> Achieved precision of 25 parts per million on momentum calibration</a:t>
            </a:r>
            <a:endParaRPr lang="en-US" dirty="0">
              <a:solidFill>
                <a:srgbClr val="808000"/>
              </a:solidFill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36960" y="822327"/>
            <a:ext cx="8697600" cy="2492901"/>
          </a:xfrm>
          <a:ln/>
        </p:spPr>
        <p:txBody>
          <a:bodyPr tIns="50517"/>
          <a:lstStyle/>
          <a:p>
            <a:pPr marL="0" indent="0"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cs typeface="Symbol" charset="0"/>
              </a:rPr>
              <a:t>Well-known</a:t>
            </a: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Symbol" charset="0"/>
                <a:cs typeface="Symbol" charset="0"/>
              </a:rPr>
              <a:t>ϒ</a:t>
            </a:r>
            <a:r>
              <a:rPr lang="en-US" sz="2400" dirty="0" smtClean="0">
                <a:solidFill>
                  <a:srgbClr val="008000"/>
                </a:solidFill>
                <a:latin typeface="Standard Symbols L" charset="0"/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Upsilon) particle mass is measured and compared to previously known mass value</a:t>
            </a:r>
            <a:endParaRPr lang="en-US" sz="2400" dirty="0">
              <a:solidFill>
                <a:srgbClr val="008000"/>
              </a:solidFill>
            </a:endParaRPr>
          </a:p>
          <a:p>
            <a:pPr marL="522728" lvl="1" indent="0">
              <a:spcBef>
                <a:spcPts val="261"/>
              </a:spcBef>
              <a:spcAft>
                <a:spcPts val="522"/>
              </a:spcAft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81" y="2544495"/>
            <a:ext cx="6171840" cy="393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2338520" y="3074723"/>
            <a:ext cx="583200" cy="31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61448" name="Oval 8"/>
          <p:cNvSpPr>
            <a:spLocks noChangeArrowheads="1"/>
          </p:cNvSpPr>
          <p:nvPr/>
        </p:nvSpPr>
        <p:spPr bwMode="auto">
          <a:xfrm>
            <a:off x="2201720" y="3123689"/>
            <a:ext cx="73440" cy="87849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>
            <a:off x="2000120" y="3371395"/>
            <a:ext cx="26352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2322681" y="3264823"/>
            <a:ext cx="1362240" cy="4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402667" y="2892778"/>
            <a:ext cx="2779888" cy="315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1" y="6525682"/>
            <a:ext cx="3509279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  <p:sp>
        <p:nvSpPr>
          <p:cNvPr id="634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15"/>
            <a:ext cx="7777440" cy="603424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Proof of Momentum and Energy Calibration  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2960" y="751759"/>
            <a:ext cx="8916480" cy="2275439"/>
          </a:xfrm>
          <a:ln/>
        </p:spPr>
        <p:txBody>
          <a:bodyPr tIns="19201">
            <a:normAutofit/>
          </a:bodyPr>
          <a:lstStyle/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</a:rPr>
              <a:t>We measure the Z boson mass and it agrees with previous measurement of </a:t>
            </a:r>
            <a:r>
              <a:rPr lang="en-US" sz="2400" dirty="0">
                <a:solidFill>
                  <a:srgbClr val="800080"/>
                </a:solidFill>
              </a:rPr>
              <a:t>91188 </a:t>
            </a:r>
            <a:r>
              <a:rPr lang="en-US" sz="2400" dirty="0" smtClean="0">
                <a:solidFill>
                  <a:srgbClr val="800080"/>
                </a:solidFill>
              </a:rPr>
              <a:t>MeV </a:t>
            </a:r>
            <a:r>
              <a:rPr lang="en-US" sz="2400" dirty="0" smtClean="0">
                <a:solidFill>
                  <a:srgbClr val="008000"/>
                </a:solidFill>
              </a:rPr>
              <a:t>from CERN electron-positron collider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endParaRPr lang="en-US" sz="2400" dirty="0" smtClean="0">
              <a:solidFill>
                <a:srgbClr val="008000"/>
              </a:solidFill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0080"/>
                </a:solidFill>
              </a:rPr>
              <a:t>We measure M</a:t>
            </a:r>
            <a:r>
              <a:rPr lang="en-US" sz="2400" baseline="-33000" dirty="0" smtClean="0">
                <a:solidFill>
                  <a:srgbClr val="000080"/>
                </a:solidFill>
              </a:rPr>
              <a:t>Z</a:t>
            </a:r>
            <a:r>
              <a:rPr lang="en-US" sz="2400" dirty="0" smtClean="0">
                <a:solidFill>
                  <a:srgbClr val="000080"/>
                </a:solidFill>
              </a:rPr>
              <a:t> </a:t>
            </a:r>
            <a:r>
              <a:rPr lang="en-US" sz="2400" dirty="0">
                <a:solidFill>
                  <a:srgbClr val="000080"/>
                </a:solidFill>
              </a:rPr>
              <a:t>= 91192.0 </a:t>
            </a:r>
            <a:r>
              <a:rPr lang="en-US" sz="24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400" dirty="0">
                <a:solidFill>
                  <a:srgbClr val="000080"/>
                </a:solidFill>
                <a:cs typeface="Lucida Grande" charset="0"/>
              </a:rPr>
              <a:t> </a:t>
            </a:r>
            <a:r>
              <a:rPr lang="en-US" sz="2400" dirty="0" smtClean="0">
                <a:solidFill>
                  <a:srgbClr val="000080"/>
                </a:solidFill>
                <a:cs typeface="Lucida Grande" charset="0"/>
              </a:rPr>
              <a:t>7.5</a:t>
            </a:r>
            <a:r>
              <a:rPr lang="en-US" sz="2400" baseline="-33000" dirty="0" smtClean="0">
                <a:solidFill>
                  <a:srgbClr val="000080"/>
                </a:solidFill>
                <a:cs typeface="Lucida Grande" charset="0"/>
              </a:rPr>
              <a:t>stat</a:t>
            </a:r>
            <a:r>
              <a:rPr lang="en-US" sz="2400" dirty="0" smtClean="0">
                <a:solidFill>
                  <a:srgbClr val="000080"/>
                </a:solidFill>
                <a:cs typeface="Lucida Grande" charset="0"/>
              </a:rPr>
              <a:t> MeV</a:t>
            </a:r>
            <a:endParaRPr lang="en-US" sz="2400" dirty="0">
              <a:solidFill>
                <a:srgbClr val="000080"/>
              </a:solidFill>
              <a:cs typeface="Lucida Grande" charset="0"/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60" y="2441650"/>
            <a:ext cx="6534720" cy="411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904480" y="3119368"/>
            <a:ext cx="604800" cy="36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>
            <a:off x="2652480" y="3194256"/>
            <a:ext cx="133920" cy="131054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2282401" y="3562934"/>
            <a:ext cx="486720" cy="1441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877120" y="3403078"/>
            <a:ext cx="1349280" cy="3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3834720" y="6326585"/>
            <a:ext cx="1883520" cy="43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280099"/>
                </a:solidFill>
              </a:rPr>
              <a:t>M(</a:t>
            </a:r>
            <a:r>
              <a:rPr lang="en-US">
                <a:solidFill>
                  <a:srgbClr val="280099"/>
                </a:solidFill>
                <a:latin typeface="Symbol" charset="0"/>
                <a:cs typeface="Symbol" charset="0"/>
              </a:rPr>
              <a:t>μμ</a:t>
            </a:r>
            <a:r>
              <a:rPr lang="en-US">
                <a:solidFill>
                  <a:srgbClr val="280099"/>
                </a:solidFill>
              </a:rPr>
              <a:t>) (GeV)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idx="10"/>
          </p:nvPr>
        </p:nvSpPr>
        <p:spPr>
          <a:xfrm>
            <a:off x="21600" y="6525682"/>
            <a:ext cx="4282560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Matching Calculated and Observed Distributions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1111"/>
            <a:ext cx="8864640" cy="6220013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We perform a very accurate calculation of the momentum of the electron or </a:t>
            </a:r>
            <a:r>
              <a:rPr lang="en-US" sz="24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muon</a:t>
            </a: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emanating from the W boson decay</a:t>
            </a:r>
          </a:p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We perform a very accurate comparison of this momentum distribution between the observed data and the calculation</a:t>
            </a:r>
            <a:r>
              <a:rPr lang="en-US" sz="20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  </a:t>
            </a:r>
            <a:endParaRPr lang="en-US" sz="2000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1600" y="5831198"/>
            <a:ext cx="8864640" cy="44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800000"/>
                </a:solidFill>
              </a:rPr>
              <a:t>We </a:t>
            </a:r>
            <a:r>
              <a:rPr lang="en-US" dirty="0" smtClean="0">
                <a:solidFill>
                  <a:srgbClr val="800000"/>
                </a:solidFill>
              </a:rPr>
              <a:t>used advanced statistical methods to quantify this comparison and infer the W boson mass 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01" y="2424393"/>
            <a:ext cx="5300640" cy="325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846880" y="4766079"/>
            <a:ext cx="1457280" cy="3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</a:t>
            </a:r>
            <a:r>
              <a:rPr lang="en-US" sz="2000" baseline="-33000"/>
              <a:t>W</a:t>
            </a:r>
            <a:r>
              <a:rPr lang="en-US" sz="2000"/>
              <a:t> = 80 GeV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6700321" y="3557792"/>
            <a:ext cx="2232000" cy="66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/>
              <a:t>M</a:t>
            </a:r>
            <a:r>
              <a:rPr lang="en-US" sz="2000" baseline="-33000" dirty="0"/>
              <a:t>W</a:t>
            </a:r>
            <a:r>
              <a:rPr lang="en-US" sz="2000" dirty="0"/>
              <a:t> = 81 </a:t>
            </a:r>
            <a:r>
              <a:rPr lang="en-US" sz="2000" dirty="0" err="1"/>
              <a:t>GeV</a:t>
            </a:r>
            <a:endParaRPr lang="en-US" sz="2000" dirty="0"/>
          </a:p>
          <a:p>
            <a:r>
              <a:rPr lang="en-US" sz="2000" dirty="0"/>
              <a:t>c</a:t>
            </a:r>
            <a:r>
              <a:rPr lang="en-US" sz="2000" dirty="0" smtClean="0"/>
              <a:t>alculation</a:t>
            </a:r>
            <a:endParaRPr lang="en-US" sz="2000" dirty="0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V="1">
            <a:off x="4278240" y="4456447"/>
            <a:ext cx="846720" cy="42052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>
            <a:off x="5094721" y="3746452"/>
            <a:ext cx="1582560" cy="28803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6990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20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Century Built on Quantum Mechanics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1622772"/>
            <a:ext cx="9129889" cy="5940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scientific advances of the 20</a:t>
            </a:r>
            <a:r>
              <a:rPr lang="en-US" baseline="30000" dirty="0" smtClean="0">
                <a:solidFill>
                  <a:srgbClr val="008000"/>
                </a:solidFill>
              </a:rPr>
              <a:t>th</a:t>
            </a:r>
            <a:r>
              <a:rPr lang="en-US" dirty="0" smtClean="0">
                <a:solidFill>
                  <a:srgbClr val="008000"/>
                </a:solidFill>
              </a:rPr>
              <a:t> century have transformed our lifestyle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Impact of Quantum Mechanics</a:t>
            </a:r>
          </a:p>
          <a:p>
            <a:pPr lvl="1"/>
            <a:r>
              <a:rPr lang="en-US" dirty="0" smtClean="0"/>
              <a:t>All electronics devices, computers and communication</a:t>
            </a:r>
          </a:p>
          <a:p>
            <a:pPr lvl="1"/>
            <a:r>
              <a:rPr lang="en-US" dirty="0" smtClean="0"/>
              <a:t>Nuclear power</a:t>
            </a:r>
          </a:p>
          <a:p>
            <a:pPr lvl="1"/>
            <a:r>
              <a:rPr lang="en-US" dirty="0" smtClean="0"/>
              <a:t>Atomic and molecular manipulation of materials for chemical and biological applications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-1" y="6553904"/>
            <a:ext cx="3922889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0" y="-131054"/>
            <a:ext cx="9143999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800" dirty="0">
                <a:solidFill>
                  <a:srgbClr val="DC2300"/>
                </a:solidFill>
              </a:rPr>
              <a:t>  </a:t>
            </a:r>
            <a:r>
              <a:rPr lang="en-US" sz="2800" dirty="0" smtClean="0">
                <a:solidFill>
                  <a:srgbClr val="DC2300"/>
                </a:solidFill>
              </a:rPr>
              <a:t>Fit to Electron Momentum Distribution from </a:t>
            </a:r>
            <a:r>
              <a:rPr lang="en-US" sz="2800" i="1" dirty="0" smtClean="0">
                <a:solidFill>
                  <a:srgbClr val="DC2300"/>
                </a:solidFill>
              </a:rPr>
              <a:t>W</a:t>
            </a:r>
            <a:r>
              <a:rPr lang="en-US" sz="2800" dirty="0" smtClean="0">
                <a:solidFill>
                  <a:srgbClr val="DC2300"/>
                </a:solidFill>
              </a:rPr>
              <a:t> boson decay</a:t>
            </a:r>
            <a:endParaRPr lang="en-US" sz="2800" dirty="0">
              <a:solidFill>
                <a:srgbClr val="DC2300"/>
              </a:solidFill>
            </a:endParaRPr>
          </a:p>
        </p:txBody>
      </p:sp>
      <p:sp>
        <p:nvSpPr>
          <p:cNvPr id="93186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" name="Picture 1" descr="electronM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780342"/>
            <a:ext cx="8610600" cy="5905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" y="986504"/>
            <a:ext cx="405781" cy="579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3"/>
          <p:cNvSpPr>
            <a:spLocks noGrp="1"/>
          </p:cNvSpPr>
          <p:nvPr>
            <p:ph type="ftr" idx="10"/>
          </p:nvPr>
        </p:nvSpPr>
        <p:spPr>
          <a:xfrm>
            <a:off x="-1" y="6539793"/>
            <a:ext cx="4360333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3081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25682"/>
            <a:ext cx="3903132" cy="365125"/>
          </a:xfrm>
        </p:spPr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 dirty="0"/>
          </a:p>
        </p:txBody>
      </p:sp>
      <p:sp>
        <p:nvSpPr>
          <p:cNvPr id="1024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651681" y="14401"/>
            <a:ext cx="5947200" cy="66967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900">
                <a:solidFill>
                  <a:srgbClr val="333333"/>
                </a:solidFill>
              </a:rPr>
              <a:t>Epilogue</a:t>
            </a:r>
          </a:p>
        </p:txBody>
      </p:sp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" y="1441592"/>
            <a:ext cx="9142560" cy="514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197280" y="705675"/>
            <a:ext cx="703728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080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Citations in 7 weeks since publication (April 8, 2022): </a:t>
            </a:r>
            <a:r>
              <a:rPr lang="en-US" dirty="0" smtClean="0">
                <a:solidFill>
                  <a:srgbClr val="993366"/>
                </a:solidFill>
              </a:rPr>
              <a:t>131</a:t>
            </a:r>
            <a:endParaRPr lang="en-US" dirty="0">
              <a:solidFill>
                <a:srgbClr val="993366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The Heavyweight W boson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&amp;</a:t>
            </a:r>
            <a:br>
              <a:rPr lang="en-US" dirty="0" smtClean="0"/>
            </a:br>
            <a:r>
              <a:rPr lang="en-US" dirty="0" smtClean="0"/>
              <a:t>      The Mystery of the Missing </a:t>
            </a:r>
            <a:br>
              <a:rPr lang="en-US" dirty="0" smtClean="0"/>
            </a:br>
            <a:r>
              <a:rPr lang="en-US" dirty="0" err="1" smtClean="0"/>
              <a:t>AntiMatter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7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Matter-</a:t>
            </a:r>
            <a:r>
              <a:rPr lang="en-US" dirty="0" err="1" smtClean="0"/>
              <a:t>AntiMatter</a:t>
            </a:r>
            <a:r>
              <a:rPr lang="en-US" dirty="0" smtClean="0"/>
              <a:t> Symmetry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89" y="1163640"/>
            <a:ext cx="8692444" cy="5595582"/>
          </a:xfrm>
        </p:spPr>
        <p:txBody>
          <a:bodyPr>
            <a:normAutofit/>
          </a:bodyPr>
          <a:lstStyle/>
          <a:p>
            <a:r>
              <a:rPr lang="en-US" dirty="0" smtClean="0"/>
              <a:t>Laws of nature have been proven to be (almost) exactly identical for matter and antimatter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There should be equal amounts of matter and antimatter in the Universe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Where is the </a:t>
            </a:r>
            <a:r>
              <a:rPr lang="en-US" i="1" dirty="0" smtClean="0">
                <a:solidFill>
                  <a:schemeClr val="accent2"/>
                </a:solidFill>
              </a:rPr>
              <a:t>MISSING</a:t>
            </a:r>
            <a:r>
              <a:rPr lang="en-US" dirty="0" smtClean="0">
                <a:solidFill>
                  <a:schemeClr val="accent2"/>
                </a:solidFill>
              </a:rPr>
              <a:t> antimatter?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i="1" dirty="0" smtClean="0"/>
              <a:t>WE</a:t>
            </a:r>
            <a:r>
              <a:rPr lang="en-US" dirty="0" smtClean="0"/>
              <a:t> need an excess of matter over antimatter in order for galaxies, stars, planets and </a:t>
            </a:r>
            <a:r>
              <a:rPr lang="en-US" i="1" dirty="0" smtClean="0"/>
              <a:t>us</a:t>
            </a:r>
            <a:r>
              <a:rPr lang="en-US" dirty="0" smtClean="0"/>
              <a:t> to exist…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7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494628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Andrei Sakharov calculated three conditions that must exist in early Universe for creation of matter excess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chemeClr val="accent2"/>
                </a:solidFill>
              </a:rPr>
              <a:t>The Standard Model of Particle Physics satisfies only </a:t>
            </a:r>
            <a:r>
              <a:rPr lang="en-US" sz="3600" dirty="0" smtClean="0">
                <a:solidFill>
                  <a:schemeClr val="accent2"/>
                </a:solidFill>
              </a:rPr>
              <a:t>one </a:t>
            </a:r>
            <a:r>
              <a:rPr lang="en-US" sz="2800" dirty="0" smtClean="0">
                <a:solidFill>
                  <a:schemeClr val="accent2"/>
                </a:solidFill>
              </a:rPr>
              <a:t>of these conditions</a:t>
            </a:r>
          </a:p>
          <a:p>
            <a:endParaRPr lang="en-US" sz="2000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6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505917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If the Higgs boson had a partner </a:t>
            </a:r>
          </a:p>
          <a:p>
            <a:endParaRPr lang="en-US" sz="2800" dirty="0">
              <a:solidFill>
                <a:srgbClr val="660066"/>
              </a:solidFill>
            </a:endParaRPr>
          </a:p>
          <a:p>
            <a:r>
              <a:rPr lang="en-US" sz="2800" dirty="0" smtClean="0">
                <a:solidFill>
                  <a:srgbClr val="660066"/>
                </a:solidFill>
              </a:rPr>
              <a:t>i.e. a second Higgs-like particle existed</a:t>
            </a:r>
            <a:r>
              <a:rPr lang="mr-IN" sz="2800" dirty="0" smtClean="0">
                <a:solidFill>
                  <a:srgbClr val="660066"/>
                </a:solidFill>
              </a:rPr>
              <a:t>…</a:t>
            </a:r>
            <a:endParaRPr lang="en-US" sz="2800" dirty="0" smtClean="0">
              <a:solidFill>
                <a:srgbClr val="660066"/>
              </a:solidFill>
            </a:endParaRP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8000"/>
                </a:solidFill>
              </a:rPr>
              <a:t>The second Sakharov condition can be satisfied  !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2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965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Higgs Condensation after Big Bang 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6600"/>
                </a:solidFill>
              </a:rPr>
              <a:t>aided by Higgs-like Partner</a:t>
            </a:r>
            <a:endParaRPr lang="en-US" sz="3600" dirty="0">
              <a:solidFill>
                <a:srgbClr val="FF6600"/>
              </a:solidFill>
            </a:endParaRPr>
          </a:p>
        </p:txBody>
      </p:sp>
      <p:pic>
        <p:nvPicPr>
          <p:cNvPr id="4" name="Content Placeholder 3" descr="higgsBubbl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2" r="-9122"/>
          <a:stretch>
            <a:fillRect/>
          </a:stretch>
        </p:blipFill>
        <p:spPr>
          <a:xfrm>
            <a:off x="457200" y="1501423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352780" y="1143001"/>
            <a:ext cx="75015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Higgs droplets form and expand, filling the whole Universe</a:t>
            </a:r>
          </a:p>
          <a:p>
            <a:endParaRPr lang="en-US" sz="2400" dirty="0" smtClean="0">
              <a:solidFill>
                <a:srgbClr val="660066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Satisfies second Sakharov Condition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965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Higgs Condensation after Big Bang 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6600"/>
                </a:solidFill>
              </a:rPr>
              <a:t>aided by Higgs-like Partner</a:t>
            </a:r>
            <a:endParaRPr lang="en-US" sz="3600" dirty="0">
              <a:solidFill>
                <a:srgbClr val="FF6600"/>
              </a:solidFill>
            </a:endParaRPr>
          </a:p>
        </p:txBody>
      </p:sp>
      <p:pic>
        <p:nvPicPr>
          <p:cNvPr id="4" name="Content Placeholder 3" descr="higgsBubbl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2" r="-9122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352780" y="1128890"/>
            <a:ext cx="75015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Higgs droplets form and expand, filling the whole Universe</a:t>
            </a:r>
          </a:p>
          <a:p>
            <a:endParaRPr lang="en-US" sz="2400" dirty="0" smtClean="0">
              <a:solidFill>
                <a:srgbClr val="660066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Satisfies second Sakharov Condition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444" y="5757332"/>
            <a:ext cx="8960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Higgs-like partner’s existence increases the W boson mass by the observed 0.1%  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8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69" y="6511571"/>
            <a:ext cx="3987797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96369"/>
            <a:ext cx="9144000" cy="504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The </a:t>
            </a:r>
            <a:r>
              <a:rPr lang="en-US" sz="2400" i="1" dirty="0">
                <a:solidFill>
                  <a:srgbClr val="008000"/>
                </a:solidFill>
              </a:rPr>
              <a:t>W</a:t>
            </a:r>
            <a:r>
              <a:rPr lang="en-US" sz="2400" dirty="0">
                <a:solidFill>
                  <a:srgbClr val="008000"/>
                </a:solidFill>
              </a:rPr>
              <a:t> boson mass is sensitive to new laws of nature through quantum </a:t>
            </a:r>
            <a:r>
              <a:rPr lang="en-US" sz="2400" dirty="0" smtClean="0">
                <a:solidFill>
                  <a:srgbClr val="008000"/>
                </a:solidFill>
              </a:rPr>
              <a:t>fluctuations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008000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New measurement is twice as precise as previous </a:t>
            </a:r>
            <a:r>
              <a:rPr lang="en-US" sz="2400" dirty="0" smtClean="0">
                <a:solidFill>
                  <a:srgbClr val="FF0000"/>
                </a:solidFill>
              </a:rPr>
              <a:t>measurements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FF0000"/>
              </a:solidFill>
            </a:endParaRPr>
          </a:p>
          <a:p>
            <a:pPr marL="800100" lvl="2" indent="-342900">
              <a:buFont typeface="Wingdings" charset="2"/>
              <a:buChar char="§"/>
            </a:pPr>
            <a:r>
              <a:rPr lang="en-US" sz="2400" dirty="0">
                <a:solidFill>
                  <a:srgbClr val="94006B"/>
                </a:solidFill>
              </a:rPr>
              <a:t>M</a:t>
            </a:r>
            <a:r>
              <a:rPr lang="en-US" sz="2400" baseline="-33000" dirty="0">
                <a:solidFill>
                  <a:srgbClr val="94006B"/>
                </a:solidFill>
              </a:rPr>
              <a:t>W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 = </a:t>
            </a:r>
            <a:r>
              <a:rPr lang="en-US" sz="2400" dirty="0">
                <a:solidFill>
                  <a:srgbClr val="94006B"/>
                </a:solidFill>
              </a:rPr>
              <a:t>80433.5 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± 9.4 MeV</a:t>
            </a:r>
            <a:r>
              <a:rPr lang="en-US" sz="2400" dirty="0">
                <a:solidFill>
                  <a:srgbClr val="94006B"/>
                </a:solidFill>
              </a:rPr>
              <a:t> </a:t>
            </a:r>
            <a:endParaRPr lang="en-US" sz="2400" dirty="0" smtClean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/>
              <a:t>Significant difference from Standard Model calculation </a:t>
            </a:r>
            <a:r>
              <a:rPr lang="en-US" sz="2400" dirty="0" smtClean="0"/>
              <a:t>of	        	 </a:t>
            </a:r>
            <a:r>
              <a:rPr lang="en-US" sz="2400" dirty="0"/>
              <a:t>M</a:t>
            </a:r>
            <a:r>
              <a:rPr lang="en-US" sz="2400" baseline="-33000" dirty="0"/>
              <a:t>W</a:t>
            </a:r>
            <a:r>
              <a:rPr lang="en-US" sz="2400" dirty="0"/>
              <a:t> = 80,357 ± 6 MeV</a:t>
            </a:r>
          </a:p>
          <a:p>
            <a:pPr marL="0" lvl="1"/>
            <a:endParaRPr lang="en-US" sz="2400" dirty="0" smtClean="0">
              <a:solidFill>
                <a:srgbClr val="94006B"/>
              </a:solidFill>
            </a:endParaRPr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significance of </a:t>
            </a:r>
            <a:r>
              <a:rPr lang="en-US" sz="2400" dirty="0" smtClean="0"/>
              <a:t>7.0σ  (&gt;5σ is considered scientific discovery)  </a:t>
            </a:r>
          </a:p>
          <a:p>
            <a:pPr marL="1046895" lvl="1">
              <a:lnSpc>
                <a:spcPct val="70000"/>
              </a:lnSpc>
              <a:buSzPct val="7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 smtClean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19497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671" r="-6671"/>
          <a:stretch>
            <a:fillRect/>
          </a:stretch>
        </p:blipFill>
        <p:spPr>
          <a:xfrm>
            <a:off x="221488" y="311713"/>
            <a:ext cx="4495800" cy="2472517"/>
          </a:xfrm>
        </p:spPr>
      </p:pic>
      <p:pic>
        <p:nvPicPr>
          <p:cNvPr id="9" name="Picture 8" descr="insulin_molecul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88" y="3118104"/>
            <a:ext cx="3410712" cy="3739896"/>
          </a:xfrm>
          <a:prstGeom prst="rect">
            <a:avLst/>
          </a:prstGeom>
        </p:spPr>
      </p:pic>
      <p:pic>
        <p:nvPicPr>
          <p:cNvPr id="10" name="Picture 9" descr="motorola-qa1-cell-pho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04" y="3204490"/>
            <a:ext cx="2692255" cy="3359710"/>
          </a:xfrm>
          <a:prstGeom prst="rect">
            <a:avLst/>
          </a:prstGeom>
        </p:spPr>
      </p:pic>
      <p:pic>
        <p:nvPicPr>
          <p:cNvPr id="11" name="Picture 10" descr="Gundremmingen_Nuclear_Power_Pla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944" y="0"/>
            <a:ext cx="4115056" cy="31884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6950" y="5968997"/>
            <a:ext cx="197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Molecule of Insulin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69" y="6511571"/>
            <a:ext cx="4072463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96369"/>
            <a:ext cx="9144000" cy="534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The </a:t>
            </a:r>
            <a:r>
              <a:rPr lang="en-US" sz="2400" i="1" dirty="0">
                <a:solidFill>
                  <a:srgbClr val="008000"/>
                </a:solidFill>
              </a:rPr>
              <a:t>W</a:t>
            </a:r>
            <a:r>
              <a:rPr lang="en-US" sz="2400" dirty="0">
                <a:solidFill>
                  <a:srgbClr val="008000"/>
                </a:solidFill>
              </a:rPr>
              <a:t> boson mass is sensitive to new laws of nature through quantum </a:t>
            </a:r>
            <a:r>
              <a:rPr lang="en-US" sz="2400" dirty="0" smtClean="0">
                <a:solidFill>
                  <a:srgbClr val="008000"/>
                </a:solidFill>
              </a:rPr>
              <a:t>fluctuations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008000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New measurement is twice as precise as previous </a:t>
            </a:r>
            <a:r>
              <a:rPr lang="en-US" sz="2400" dirty="0" smtClean="0">
                <a:solidFill>
                  <a:srgbClr val="FF0000"/>
                </a:solidFill>
              </a:rPr>
              <a:t>measurements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FF0000"/>
              </a:solidFill>
            </a:endParaRPr>
          </a:p>
          <a:p>
            <a:pPr marL="800100" lvl="2" indent="-342900">
              <a:buFont typeface="Wingdings" charset="2"/>
              <a:buChar char="§"/>
            </a:pPr>
            <a:r>
              <a:rPr lang="en-US" sz="2400" dirty="0">
                <a:solidFill>
                  <a:srgbClr val="94006B"/>
                </a:solidFill>
              </a:rPr>
              <a:t>M</a:t>
            </a:r>
            <a:r>
              <a:rPr lang="en-US" sz="2400" baseline="-33000" dirty="0">
                <a:solidFill>
                  <a:srgbClr val="94006B"/>
                </a:solidFill>
              </a:rPr>
              <a:t>W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 = </a:t>
            </a:r>
            <a:r>
              <a:rPr lang="en-US" sz="2400" dirty="0">
                <a:solidFill>
                  <a:srgbClr val="94006B"/>
                </a:solidFill>
              </a:rPr>
              <a:t>80433.5 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± 9.4 MeV</a:t>
            </a:r>
            <a:r>
              <a:rPr lang="en-US" sz="2400" dirty="0">
                <a:solidFill>
                  <a:srgbClr val="94006B"/>
                </a:solidFill>
              </a:rPr>
              <a:t> </a:t>
            </a:r>
            <a:endParaRPr lang="en-US" sz="2400" dirty="0" smtClean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/>
              <a:t>Significant difference from Standard Model calculation </a:t>
            </a:r>
            <a:r>
              <a:rPr lang="en-US" sz="2400" dirty="0" smtClean="0"/>
              <a:t>of	        	 </a:t>
            </a:r>
            <a:r>
              <a:rPr lang="en-US" sz="2400" dirty="0"/>
              <a:t>M</a:t>
            </a:r>
            <a:r>
              <a:rPr lang="en-US" sz="2400" baseline="-33000" dirty="0"/>
              <a:t>W</a:t>
            </a:r>
            <a:r>
              <a:rPr lang="en-US" sz="2400" dirty="0"/>
              <a:t> = 80,357 ± 6 MeV</a:t>
            </a:r>
          </a:p>
          <a:p>
            <a:pPr marL="0" lvl="1"/>
            <a:endParaRPr lang="en-US" sz="2400" dirty="0" smtClean="0">
              <a:solidFill>
                <a:srgbClr val="94006B"/>
              </a:solidFill>
            </a:endParaRPr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significance of </a:t>
            </a:r>
            <a:r>
              <a:rPr lang="en-US" sz="2400" dirty="0" smtClean="0"/>
              <a:t>7.0σ  (&gt;5σ is considered scientific discovery)  </a:t>
            </a:r>
          </a:p>
          <a:p>
            <a:pPr marL="1046895" lvl="1">
              <a:lnSpc>
                <a:spcPct val="70000"/>
              </a:lnSpc>
              <a:buSzPct val="7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FF6600"/>
                </a:solidFill>
              </a:rPr>
              <a:t>The Higgs boson is not the end of the story</a:t>
            </a:r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 algn="ctr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6600"/>
                </a:solidFill>
              </a:rPr>
              <a:t>Thank you for your attention ! </a:t>
            </a:r>
          </a:p>
        </p:txBody>
      </p:sp>
    </p:spTree>
    <p:extLst>
      <p:ext uri="{BB962C8B-B14F-4D97-AF65-F5344CB8AC3E}">
        <p14:creationId xmlns:p14="http://schemas.microsoft.com/office/powerpoint/2010/main" val="35501958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69" y="6511571"/>
            <a:ext cx="4044241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 smtClean="0">
                <a:solidFill>
                  <a:srgbClr val="DC2300"/>
                </a:solidFill>
              </a:rPr>
              <a:t>Thank You! </a:t>
            </a:r>
            <a:endParaRPr lang="en-US" sz="3300" dirty="0">
              <a:solidFill>
                <a:srgbClr val="DC2300"/>
              </a:solidFill>
            </a:endParaRPr>
          </a:p>
        </p:txBody>
      </p:sp>
      <p:pic>
        <p:nvPicPr>
          <p:cNvPr id="2" name="Picture 1" descr="w-treas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46" y="995146"/>
            <a:ext cx="7261465" cy="532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963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69" y="6511571"/>
            <a:ext cx="4749797" cy="365125"/>
          </a:xfrm>
        </p:spPr>
        <p:txBody>
          <a:bodyPr/>
          <a:lstStyle/>
          <a:p>
            <a:r>
              <a:rPr lang="en-US" dirty="0" smtClean="0"/>
              <a:t>A. V. Kotwal, National Physical Laboratory, 21 June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 smtClean="0">
                <a:solidFill>
                  <a:srgbClr val="DC2300"/>
                </a:solidFill>
              </a:rPr>
              <a:t>Thank You! </a:t>
            </a:r>
            <a:endParaRPr lang="en-US" sz="3300" dirty="0">
              <a:solidFill>
                <a:srgbClr val="DC2300"/>
              </a:solidFill>
            </a:endParaRPr>
          </a:p>
        </p:txBody>
      </p:sp>
      <p:pic>
        <p:nvPicPr>
          <p:cNvPr id="2" name="Picture 1" descr="w-treas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46" y="995146"/>
            <a:ext cx="7261465" cy="53274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43778" y="2779889"/>
            <a:ext cx="677334" cy="663222"/>
          </a:xfrm>
          <a:prstGeom prst="rect">
            <a:avLst/>
          </a:prstGeom>
          <a:solidFill>
            <a:srgbClr val="D289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19017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sp>
        <p:nvSpPr>
          <p:cNvPr id="116737" name="Text Box 1"/>
          <p:cNvSpPr txBox="1">
            <a:spLocks noChangeArrowheads="1"/>
          </p:cNvSpPr>
          <p:nvPr/>
        </p:nvSpPr>
        <p:spPr bwMode="auto">
          <a:xfrm>
            <a:off x="672481" y="-64807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24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500">
                <a:solidFill>
                  <a:srgbClr val="C5000B"/>
                </a:solidFill>
              </a:rPr>
              <a:t>New CDF Result (8.8 fb</a:t>
            </a:r>
            <a:r>
              <a:rPr lang="en-US" sz="2900" baseline="33000">
                <a:solidFill>
                  <a:srgbClr val="C5000B"/>
                </a:solidFill>
              </a:rPr>
              <a:t>-1</a:t>
            </a:r>
            <a:r>
              <a:rPr lang="en-US" sz="2500">
                <a:solidFill>
                  <a:srgbClr val="C5000B"/>
                </a:solidFill>
              </a:rPr>
              <a:t>)   </a:t>
            </a:r>
            <a:br>
              <a:rPr lang="en-US" sz="2500">
                <a:solidFill>
                  <a:srgbClr val="C5000B"/>
                </a:solidFill>
              </a:rPr>
            </a:br>
            <a:r>
              <a:rPr lang="en-US" sz="2500">
                <a:solidFill>
                  <a:srgbClr val="C5000B"/>
                </a:solidFill>
              </a:rPr>
              <a:t>Combined Fit Systematic Uncertainties</a:t>
            </a:r>
          </a:p>
        </p:txBody>
      </p:sp>
      <p:sp>
        <p:nvSpPr>
          <p:cNvPr id="116738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6739" name="AutoShape 3"/>
          <p:cNvSpPr>
            <a:spLocks noChangeArrowheads="1"/>
          </p:cNvSpPr>
          <p:nvPr/>
        </p:nvSpPr>
        <p:spPr bwMode="auto">
          <a:xfrm>
            <a:off x="7175520" y="4556639"/>
            <a:ext cx="1514880" cy="246266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6740" name="AutoShape 4"/>
          <p:cNvSpPr>
            <a:spLocks noChangeArrowheads="1"/>
          </p:cNvSpPr>
          <p:nvPr/>
        </p:nvSpPr>
        <p:spPr bwMode="auto">
          <a:xfrm>
            <a:off x="5800320" y="2648439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80" y="874172"/>
            <a:ext cx="5824800" cy="556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7401601" y="4884993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unk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22"/>
            <a:ext cx="9144000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unk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National Physical Laboratory, 21 June 22</a:t>
            </a:r>
            <a:endParaRPr lang="en-US"/>
          </a:p>
        </p:txBody>
      </p:sp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0"/>
            <a:ext cx="7807680" cy="1052751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Fine-tuning Problem of Higgs Boson Mass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90195"/>
            <a:ext cx="6210720" cy="5727481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/>
              <a:t>The large quantum corrections must be regulated by some very high-energy physics such as energy associated with quantum gravity, M</a:t>
            </a:r>
            <a:r>
              <a:rPr lang="en-US" sz="2200" baseline="-33000"/>
              <a:t>planck</a:t>
            </a:r>
            <a:r>
              <a:rPr lang="en-US" sz="2200"/>
              <a:t> ~ 10</a:t>
            </a:r>
            <a:r>
              <a:rPr lang="en-US" sz="2200" baseline="33000"/>
              <a:t>19</a:t>
            </a:r>
            <a:r>
              <a:rPr lang="en-US" sz="2200"/>
              <a:t> GeV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/>
              <a:t>Loop calculation gives Higgs boson mass correction ~ M</a:t>
            </a:r>
            <a:r>
              <a:rPr lang="en-US" sz="2200" baseline="33000"/>
              <a:t>2</a:t>
            </a:r>
            <a:r>
              <a:rPr lang="en-US" sz="2200" baseline="-33000"/>
              <a:t>planck</a:t>
            </a:r>
            <a:r>
              <a:rPr lang="en-US" sz="2200"/>
              <a:t>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/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>
                <a:solidFill>
                  <a:srgbClr val="008000"/>
                </a:solidFill>
              </a:rPr>
              <a:t>physical Higgs boson mass  ~ 125 GeV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>
              <a:solidFill>
                <a:srgbClr val="008000"/>
              </a:solidFill>
            </a:endParaRP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>
                <a:solidFill>
                  <a:srgbClr val="800000"/>
                </a:solidFill>
              </a:rPr>
              <a:t>Therefore need extreme “fine-tuning” of  theoretical parameters at high energy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>
                <a:solidFill>
                  <a:srgbClr val="660066"/>
                </a:solidFill>
              </a:rPr>
              <a:t>Conceptual weakness of Higgs theory as a quantum theory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>
              <a:solidFill>
                <a:srgbClr val="00800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881" y="2129985"/>
            <a:ext cx="3165120" cy="24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135201" y="1820351"/>
            <a:ext cx="17064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/>
              <a:t>Top quark loop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986880" y="4284450"/>
            <a:ext cx="16142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/>
              <a:t>SUSY top loop</a:t>
            </a: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6104161" y="3290746"/>
            <a:ext cx="2921760" cy="1437271"/>
          </a:xfrm>
          <a:prstGeom prst="roundRect">
            <a:avLst>
              <a:gd name="adj" fmla="val 97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58241" y="4235486"/>
            <a:ext cx="946080" cy="213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11570</TotalTime>
  <Words>4280</Words>
  <Application>Microsoft Macintosh PowerPoint</Application>
  <PresentationFormat>On-screen Show (4:3)</PresentationFormat>
  <Paragraphs>594</Paragraphs>
  <Slides>111</Slides>
  <Notes>49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2" baseType="lpstr">
      <vt:lpstr>Office Theme</vt:lpstr>
      <vt:lpstr>The Higgs is Not Enough  Verdict from the Heavyweight W boson</vt:lpstr>
      <vt:lpstr>Origin of Particle Physics </vt:lpstr>
      <vt:lpstr>Origin of Particle Physics  </vt:lpstr>
      <vt:lpstr>Origin of Particle Physics </vt:lpstr>
      <vt:lpstr>From Atoms to Quarks </vt:lpstr>
      <vt:lpstr>Pauli, Heisenberg and Fermi</vt:lpstr>
      <vt:lpstr>From Atoms to Quarks </vt:lpstr>
      <vt:lpstr>20th Century Built on Quantum Mechanics</vt:lpstr>
      <vt:lpstr>PowerPoint Presentation</vt:lpstr>
      <vt:lpstr>Foundations of 20th Century Physics</vt:lpstr>
      <vt:lpstr>Founders of 20th Century Physics</vt:lpstr>
      <vt:lpstr>Founders of 20th Century Physics</vt:lpstr>
      <vt:lpstr>Foundations of 20th Century Physics</vt:lpstr>
      <vt:lpstr>Fundamental Properties of Electrons</vt:lpstr>
      <vt:lpstr>Effect of Complete Rotation</vt:lpstr>
      <vt:lpstr>Identical Particles are Indistinguishable</vt:lpstr>
      <vt:lpstr>Towards a Fundamental Theory of Matter</vt:lpstr>
      <vt:lpstr>Why Matter Occupies Volume</vt:lpstr>
      <vt:lpstr>Dirac’s Theory of Matter Particles (Fermions)</vt:lpstr>
      <vt:lpstr>How to Predict Fundamental Forces</vt:lpstr>
      <vt:lpstr>Manifestation of Coriolis Force</vt:lpstr>
      <vt:lpstr>Quantum Mechanics force  particle exchange</vt:lpstr>
      <vt:lpstr>Feynman Diagram: Force by Particle Exchange</vt:lpstr>
      <vt:lpstr>Feynman Diagram: Force by Particle Exchange</vt:lpstr>
      <vt:lpstr>Homi Bhabha electron-positron scattering</vt:lpstr>
      <vt:lpstr>Weak Nuclear Decay</vt:lpstr>
      <vt:lpstr>Nuclear Fusion in Sun’s Core</vt:lpstr>
      <vt:lpstr>What Keeps the Earth’s Core Molten? </vt:lpstr>
      <vt:lpstr>E. C. George Sudarshan </vt:lpstr>
      <vt:lpstr>Success and Problem of Force Theory </vt:lpstr>
      <vt:lpstr>How does the W boson Acquire Mass? </vt:lpstr>
      <vt:lpstr>The “Sticky” Higgs Field</vt:lpstr>
      <vt:lpstr>Implications of Higgs Discovery</vt:lpstr>
      <vt:lpstr>Light versus Heavy Particles –  like moving through water</vt:lpstr>
      <vt:lpstr>How did we confirm the existence of the Higgs? </vt:lpstr>
      <vt:lpstr>A Century of Particle Physics</vt:lpstr>
      <vt:lpstr>A Century of Particle Physics</vt:lpstr>
      <vt:lpstr>The Vacuum is a Quantum Foam</vt:lpstr>
      <vt:lpstr>Implication of Heisenberg Uncertainty Principle </vt:lpstr>
      <vt:lpstr>PowerPoint Presentation</vt:lpstr>
      <vt:lpstr>Detecting New Physics through Precision Measurements</vt:lpstr>
      <vt:lpstr>From Atoms to Quarks </vt:lpstr>
      <vt:lpstr>Test of Quantum Fluctuations at High Energy</vt:lpstr>
      <vt:lpstr>  Dark Matter, Galaxy Formation and the Quantum Foam</vt:lpstr>
      <vt:lpstr>Halo of Invisible Dark Matter around Galaxies</vt:lpstr>
      <vt:lpstr>PowerPoint Presentation</vt:lpstr>
      <vt:lpstr>Albert Einstein</vt:lpstr>
      <vt:lpstr>Matter and Energy Curves Space</vt:lpstr>
      <vt:lpstr>Newly Discovered Dark Matter Galaxies</vt:lpstr>
      <vt:lpstr>3D Distribution of Galaxies</vt:lpstr>
      <vt:lpstr>Cosmic Microwave Background</vt:lpstr>
      <vt:lpstr>Cosmic Microwave Background Fluctuations</vt:lpstr>
      <vt:lpstr>Cosmic Microwave Background Fluctuations</vt:lpstr>
      <vt:lpstr>Cosmic Microwave Background Fluctuations</vt:lpstr>
      <vt:lpstr>Origin of Galaxies Requires Dark Matter</vt:lpstr>
      <vt:lpstr>Origin of Galaxies Requires Dark Matter and Quantum Foam at Big Bang</vt:lpstr>
      <vt:lpstr>The Vacuum Quantum Foam and the W boson Mass</vt:lpstr>
      <vt:lpstr>Motivation for Precision Measurement of W boson Mass</vt:lpstr>
      <vt:lpstr>Motivation for Precision Measurement of W boson Mass</vt:lpstr>
      <vt:lpstr>Quantum Fluctuations from Supersymmetric Particles</vt:lpstr>
      <vt:lpstr>1998 Status of  MW vs Mtop</vt:lpstr>
      <vt:lpstr>1998 Status of  MW vs Mtop</vt:lpstr>
      <vt:lpstr>2022 Status of  MW vs Mtop</vt:lpstr>
      <vt:lpstr>How to Measure the W boson Mass to 0.01% accuracy</vt:lpstr>
      <vt:lpstr>W Boson Production in Proton-Antiproton Collisions</vt:lpstr>
      <vt:lpstr>Particle Detector Design</vt:lpstr>
      <vt:lpstr>PowerPoint Presentation</vt:lpstr>
      <vt:lpstr>PowerPoint Presentation</vt:lpstr>
      <vt:lpstr>PowerPoint Presentation</vt:lpstr>
      <vt:lpstr>CDF Particle Detector – Drift Chamber</vt:lpstr>
      <vt:lpstr>Drift Chamber Operation</vt:lpstr>
      <vt:lpstr>PowerPoint Presentation</vt:lpstr>
      <vt:lpstr>PowerPoint Presentation</vt:lpstr>
      <vt:lpstr>Measurement of Drift Chamber Wire Positions </vt:lpstr>
      <vt:lpstr>Accuracy of Position Measurements</vt:lpstr>
      <vt:lpstr>Consistency check of COT alignment procedure</vt:lpstr>
      <vt:lpstr>Momentum Calibration</vt:lpstr>
      <vt:lpstr>Proof of Momentum and Energy Calibration  </vt:lpstr>
      <vt:lpstr>Matching Calculated and Observed Distributions</vt:lpstr>
      <vt:lpstr>PowerPoint Presentation</vt:lpstr>
      <vt:lpstr>2022 Status of  MW vs Mtop</vt:lpstr>
      <vt:lpstr>Epilogue</vt:lpstr>
      <vt:lpstr>The Heavyweight W boson  &amp;       The Mystery of the Missing  AntiMatter</vt:lpstr>
      <vt:lpstr>Matter-AntiMatter Symmetry </vt:lpstr>
      <vt:lpstr>Sakharov Conditions for Matter Excess </vt:lpstr>
      <vt:lpstr>Sakharov Conditions for Matter Excess </vt:lpstr>
      <vt:lpstr>Higgs Condensation after Big Bang  aided by Higgs-like Partner</vt:lpstr>
      <vt:lpstr>Higgs Condensation after Big Bang  aided by Higgs-like Partner</vt:lpstr>
      <vt:lpstr>Summary</vt:lpstr>
      <vt:lpstr>Summary</vt:lpstr>
      <vt:lpstr>Thank You! </vt:lpstr>
      <vt:lpstr>Thank You!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Fine-tuning Problem of Higgs Boson Mass</vt:lpstr>
      <vt:lpstr>Quantum Corrections to Higgs Self-Coupling</vt:lpstr>
      <vt:lpstr>Stability of  Vacuum Ground State</vt:lpstr>
      <vt:lpstr>Dark Matter Particles</vt:lpstr>
      <vt:lpstr>Origin of Matter-Antimatter Asymmetry</vt:lpstr>
      <vt:lpstr>PowerPoint Presentation</vt:lpstr>
      <vt:lpstr>PowerPoint Presentation</vt:lpstr>
      <vt:lpstr>CDF MW vs mtop</vt:lpstr>
      <vt:lpstr>Single Scalar Extension of Higgs Sector</vt:lpstr>
      <vt:lpstr>W Boson Mass Measurements from Different Experiments</vt:lpstr>
      <vt:lpstr>Consistency check of COT alignment procedure</vt:lpstr>
      <vt:lpstr>Tracking Momentum Scale Systematics</vt:lpstr>
      <vt:lpstr> Tracker Linearity Cross-check &amp; Combination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Ashutosh Kotwal</dc:creator>
  <cp:lastModifiedBy>Ashutosh Kotwal</cp:lastModifiedBy>
  <cp:revision>202</cp:revision>
  <cp:lastPrinted>2016-02-12T17:34:37Z</cp:lastPrinted>
  <dcterms:created xsi:type="dcterms:W3CDTF">2013-04-01T13:45:51Z</dcterms:created>
  <dcterms:modified xsi:type="dcterms:W3CDTF">2022-06-21T06:57:24Z</dcterms:modified>
</cp:coreProperties>
</file>