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gif" ContentType="video/unknown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</p:sldMasterIdLst>
  <p:notesMasterIdLst>
    <p:notesMasterId r:id="rId77"/>
  </p:notesMasterIdLst>
  <p:sldIdLst>
    <p:sldId id="480" r:id="rId2"/>
    <p:sldId id="262" r:id="rId3"/>
    <p:sldId id="345" r:id="rId4"/>
    <p:sldId id="346" r:id="rId5"/>
    <p:sldId id="347" r:id="rId6"/>
    <p:sldId id="348" r:id="rId7"/>
    <p:sldId id="264" r:id="rId8"/>
    <p:sldId id="349" r:id="rId9"/>
    <p:sldId id="342" r:id="rId10"/>
    <p:sldId id="350" r:id="rId11"/>
    <p:sldId id="441" r:id="rId12"/>
    <p:sldId id="351" r:id="rId13"/>
    <p:sldId id="442" r:id="rId14"/>
    <p:sldId id="479" r:id="rId15"/>
    <p:sldId id="491" r:id="rId16"/>
    <p:sldId id="443" r:id="rId17"/>
    <p:sldId id="477" r:id="rId18"/>
    <p:sldId id="481" r:id="rId19"/>
    <p:sldId id="444" r:id="rId20"/>
    <p:sldId id="446" r:id="rId21"/>
    <p:sldId id="266" r:id="rId22"/>
    <p:sldId id="448" r:id="rId23"/>
    <p:sldId id="445" r:id="rId24"/>
    <p:sldId id="259" r:id="rId25"/>
    <p:sldId id="268" r:id="rId26"/>
    <p:sldId id="269" r:id="rId27"/>
    <p:sldId id="353" r:id="rId28"/>
    <p:sldId id="267" r:id="rId29"/>
    <p:sldId id="271" r:id="rId30"/>
    <p:sldId id="449" r:id="rId31"/>
    <p:sldId id="451" r:id="rId32"/>
    <p:sldId id="483" r:id="rId33"/>
    <p:sldId id="452" r:id="rId34"/>
    <p:sldId id="493" r:id="rId35"/>
    <p:sldId id="272" r:id="rId36"/>
    <p:sldId id="260" r:id="rId37"/>
    <p:sldId id="494" r:id="rId38"/>
    <p:sldId id="273" r:id="rId39"/>
    <p:sldId id="495" r:id="rId40"/>
    <p:sldId id="352" r:id="rId41"/>
    <p:sldId id="274" r:id="rId42"/>
    <p:sldId id="275" r:id="rId43"/>
    <p:sldId id="421" r:id="rId44"/>
    <p:sldId id="276" r:id="rId45"/>
    <p:sldId id="354" r:id="rId46"/>
    <p:sldId id="423" r:id="rId47"/>
    <p:sldId id="503" r:id="rId48"/>
    <p:sldId id="425" r:id="rId49"/>
    <p:sldId id="521" r:id="rId50"/>
    <p:sldId id="522" r:id="rId51"/>
    <p:sldId id="520" r:id="rId52"/>
    <p:sldId id="501" r:id="rId53"/>
    <p:sldId id="498" r:id="rId54"/>
    <p:sldId id="499" r:id="rId55"/>
    <p:sldId id="518" r:id="rId56"/>
    <p:sldId id="519" r:id="rId57"/>
    <p:sldId id="516" r:id="rId58"/>
    <p:sldId id="515" r:id="rId59"/>
    <p:sldId id="514" r:id="rId60"/>
    <p:sldId id="513" r:id="rId61"/>
    <p:sldId id="512" r:id="rId62"/>
    <p:sldId id="511" r:id="rId63"/>
    <p:sldId id="510" r:id="rId64"/>
    <p:sldId id="509" r:id="rId65"/>
    <p:sldId id="453" r:id="rId66"/>
    <p:sldId id="426" r:id="rId67"/>
    <p:sldId id="507" r:id="rId68"/>
    <p:sldId id="508" r:id="rId69"/>
    <p:sldId id="506" r:id="rId70"/>
    <p:sldId id="505" r:id="rId71"/>
    <p:sldId id="502" r:id="rId72"/>
    <p:sldId id="523" r:id="rId73"/>
    <p:sldId id="524" r:id="rId74"/>
    <p:sldId id="504" r:id="rId75"/>
    <p:sldId id="356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97" autoAdjust="0"/>
    <p:restoredTop sz="94660"/>
  </p:normalViewPr>
  <p:slideViewPr>
    <p:cSldViewPr snapToGrid="0" snapToObjects="1">
      <p:cViewPr>
        <p:scale>
          <a:sx n="105" d="100"/>
          <a:sy n="105" d="100"/>
        </p:scale>
        <p:origin x="-186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A9961-0918-A142-987A-1690A493CB8E}" type="datetimeFigureOut">
              <a:rPr lang="en-US" smtClean="0"/>
              <a:t>11/4/19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52FAB-1738-0B4E-9066-6B6349C14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26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65A1BC-D14A-D946-A4DE-E6450BE3952D}" type="slidenum">
              <a:rPr lang="en-US"/>
              <a:pPr/>
              <a:t>34</a:t>
            </a:fld>
            <a:endParaRPr lang="en-US"/>
          </a:p>
        </p:txBody>
      </p:sp>
      <p:sp>
        <p:nvSpPr>
          <p:cNvPr id="153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53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43B357-566D-7D4F-927F-1797CA5EF3BD}" type="slidenum">
              <a:rPr lang="en-US"/>
              <a:pPr/>
              <a:t>37</a:t>
            </a:fld>
            <a:endParaRPr lang="en-US"/>
          </a:p>
        </p:txBody>
      </p:sp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3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638DC4-B2A0-2C4D-AE40-214DBFAB9441}" type="slidenum">
              <a:rPr lang="en-US"/>
              <a:pPr/>
              <a:t>39</a:t>
            </a:fld>
            <a:endParaRPr lang="en-US"/>
          </a:p>
        </p:txBody>
      </p:sp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4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BB0ECD-6110-104C-9A37-48CF45B27B27}" type="slidenum">
              <a:rPr lang="en-US"/>
              <a:pPr/>
              <a:t>53</a:t>
            </a:fld>
            <a:endParaRPr lang="en-US"/>
          </a:p>
        </p:txBody>
      </p:sp>
      <p:sp>
        <p:nvSpPr>
          <p:cNvPr id="204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4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4A54EC-CD95-8545-B1A2-1744BC16849B}" type="slidenum">
              <a:rPr lang="en-US"/>
              <a:pPr/>
              <a:t>54</a:t>
            </a:fld>
            <a:endParaRPr lang="en-US"/>
          </a:p>
        </p:txBody>
      </p:sp>
      <p:sp>
        <p:nvSpPr>
          <p:cNvPr id="215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15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D87C-65A5-496D-87B3-2194CD173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11/4/19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11/4/19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11/4/19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11/4/19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11/4/19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11/4/19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EB6F7-36C7-E74C-8F89-8EF629C0D696}" type="datetimeFigureOut">
              <a:rPr lang="en-US" smtClean="0"/>
              <a:pPr/>
              <a:t>11/4/19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nWithLH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64422"/>
            <a:ext cx="9162322" cy="561764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987434"/>
            <a:ext cx="9143999" cy="1391757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Higgs boson Physics at ATLAS </a:t>
            </a:r>
            <a:r>
              <a:rPr lang="en-US" sz="3600" dirty="0">
                <a:solidFill>
                  <a:schemeClr val="accent2"/>
                </a:solidFill>
              </a:rPr>
              <a:t/>
            </a:r>
            <a:br>
              <a:rPr lang="en-US" sz="3600" dirty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/>
            </a:r>
            <a:br>
              <a:rPr lang="en-US" sz="3600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rgbClr val="008000"/>
                </a:solidFill>
              </a:rPr>
              <a:t>South-Eastern Section of the </a:t>
            </a:r>
            <a:br>
              <a:rPr lang="en-US" sz="3600" dirty="0" smtClean="0">
                <a:solidFill>
                  <a:srgbClr val="008000"/>
                </a:solidFill>
              </a:rPr>
            </a:br>
            <a:r>
              <a:rPr lang="en-US" sz="3600" dirty="0" smtClean="0">
                <a:solidFill>
                  <a:srgbClr val="008000"/>
                </a:solidFill>
              </a:rPr>
              <a:t>American Physical Society</a:t>
            </a:r>
            <a:br>
              <a:rPr lang="en-US" sz="3600" dirty="0" smtClean="0">
                <a:solidFill>
                  <a:srgbClr val="008000"/>
                </a:solidFill>
              </a:rPr>
            </a:br>
            <a:r>
              <a:rPr lang="en-US" sz="3600" dirty="0" smtClean="0">
                <a:solidFill>
                  <a:srgbClr val="008000"/>
                </a:solidFill>
              </a:rPr>
              <a:t>Annual Meeting 2019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4488" y="5487839"/>
            <a:ext cx="6400800" cy="1257263"/>
          </a:xfrm>
        </p:spPr>
        <p:txBody>
          <a:bodyPr/>
          <a:lstStyle/>
          <a:p>
            <a:r>
              <a:rPr lang="en-US" dirty="0" smtClean="0">
                <a:solidFill>
                  <a:srgbClr val="CCFFCC"/>
                </a:solidFill>
              </a:rPr>
              <a:t>Ashutosh Kotwal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Duke University</a:t>
            </a:r>
            <a:endParaRPr lang="en-US" dirty="0">
              <a:solidFill>
                <a:srgbClr val="CCFFC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671" r="-6671"/>
          <a:stretch>
            <a:fillRect/>
          </a:stretch>
        </p:blipFill>
        <p:spPr>
          <a:xfrm>
            <a:off x="221488" y="311713"/>
            <a:ext cx="4495800" cy="2472517"/>
          </a:xfrm>
        </p:spPr>
      </p:pic>
      <p:pic>
        <p:nvPicPr>
          <p:cNvPr id="9" name="Picture 8" descr="insulin_molecul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88" y="3118104"/>
            <a:ext cx="3410712" cy="3739896"/>
          </a:xfrm>
          <a:prstGeom prst="rect">
            <a:avLst/>
          </a:prstGeom>
        </p:spPr>
      </p:pic>
      <p:pic>
        <p:nvPicPr>
          <p:cNvPr id="10" name="Picture 9" descr="motorola-qa1-cell-pho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04" y="3359711"/>
            <a:ext cx="2692255" cy="3359710"/>
          </a:xfrm>
          <a:prstGeom prst="rect">
            <a:avLst/>
          </a:prstGeom>
        </p:spPr>
      </p:pic>
      <p:pic>
        <p:nvPicPr>
          <p:cNvPr id="11" name="Picture 10" descr="Gundremmingen_Nuclear_Power_Pla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944" y="0"/>
            <a:ext cx="4115056" cy="31884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6950" y="5968997"/>
            <a:ext cx="197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Molecule of Insulin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</p:spTree>
    <p:extLst>
      <p:ext uri="{BB962C8B-B14F-4D97-AF65-F5344CB8AC3E}">
        <p14:creationId xmlns:p14="http://schemas.microsoft.com/office/powerpoint/2010/main" val="3526274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Pauli, Heisenberg and Fermi</a:t>
            </a:r>
            <a:endParaRPr lang="en-US" dirty="0"/>
          </a:p>
        </p:txBody>
      </p:sp>
      <p:pic>
        <p:nvPicPr>
          <p:cNvPr id="6" name="Content Placeholder 5" descr="pauli-heisenberg-ferm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22" r="-137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170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</p:spTree>
    <p:extLst>
      <p:ext uri="{BB962C8B-B14F-4D97-AF65-F5344CB8AC3E}">
        <p14:creationId xmlns:p14="http://schemas.microsoft.com/office/powerpoint/2010/main" val="349259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  <p:sp>
        <p:nvSpPr>
          <p:cNvPr id="5" name="Donut 4"/>
          <p:cNvSpPr/>
          <p:nvPr/>
        </p:nvSpPr>
        <p:spPr>
          <a:xfrm>
            <a:off x="4148670" y="2525893"/>
            <a:ext cx="832559" cy="860780"/>
          </a:xfrm>
          <a:prstGeom prst="donut">
            <a:avLst>
              <a:gd name="adj" fmla="val 50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3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Einstein’s Equal?</a:t>
            </a:r>
            <a:endParaRPr lang="en-US" dirty="0"/>
          </a:p>
        </p:txBody>
      </p:sp>
      <p:pic>
        <p:nvPicPr>
          <p:cNvPr id="9" name="Content Placeholder 8" descr="Paul-Dirac_1244746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1" r="-6921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441067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Paul Dirac with Family</a:t>
            </a:r>
            <a:endParaRPr lang="en-US" dirty="0"/>
          </a:p>
        </p:txBody>
      </p:sp>
      <p:pic>
        <p:nvPicPr>
          <p:cNvPr id="3" name="Content Placeholder 2" descr="diracFamil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59" r="-55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2688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Initiated by Paul Dirac</a:t>
            </a:r>
          </a:p>
        </p:txBody>
      </p:sp>
    </p:spTree>
    <p:extLst>
      <p:ext uri="{BB962C8B-B14F-4D97-AF65-F5344CB8AC3E}">
        <p14:creationId xmlns:p14="http://schemas.microsoft.com/office/powerpoint/2010/main" val="363086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Properties of Electrons</a:t>
            </a:r>
            <a:endParaRPr lang="en-US" dirty="0"/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2" y="1515534"/>
            <a:ext cx="8944505" cy="4919133"/>
          </a:xfrm>
        </p:spPr>
      </p:pic>
    </p:spTree>
    <p:extLst>
      <p:ext uri="{BB962C8B-B14F-4D97-AF65-F5344CB8AC3E}">
        <p14:creationId xmlns:p14="http://schemas.microsoft.com/office/powerpoint/2010/main" val="23045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higgsboso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524" r="-12524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Complete Rotation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Quantum Mechanics + Special Relativity =&gt; </a:t>
            </a:r>
            <a:r>
              <a:rPr lang="en-US" sz="2800" dirty="0" smtClean="0"/>
              <a:t>Dirac and others showed mathematically that electron can be the type of particle that becomes negative of itself under a complete rotation</a:t>
            </a:r>
            <a:endParaRPr lang="en-US" sz="2800" dirty="0"/>
          </a:p>
        </p:txBody>
      </p:sp>
      <p:pic>
        <p:nvPicPr>
          <p:cNvPr id="5" name="Picture 4" descr="wave3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6" y="4049891"/>
            <a:ext cx="635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3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Towards a Fundamental Theory of Matter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-14106" y="6096003"/>
            <a:ext cx="9327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Interchange between two electrons  </a:t>
            </a:r>
            <a:r>
              <a:rPr lang="en-US" sz="2800" dirty="0" smtClean="0">
                <a:sym typeface="Wingdings"/>
              </a:rPr>
              <a:t> rotate one by 360 deg.</a:t>
            </a:r>
            <a:endParaRPr lang="en-US" sz="2800" dirty="0"/>
          </a:p>
        </p:txBody>
      </p:sp>
      <p:pic>
        <p:nvPicPr>
          <p:cNvPr id="8" name="quarter-rotate-animated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Matter </a:t>
            </a:r>
            <a:r>
              <a:rPr lang="en-US" dirty="0"/>
              <a:t>O</a:t>
            </a:r>
            <a:r>
              <a:rPr lang="en-US" dirty="0" smtClean="0"/>
              <a:t>ccupies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77751"/>
            <a:ext cx="9144000" cy="5680249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) =  -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) </a:t>
            </a:r>
          </a:p>
          <a:p>
            <a:r>
              <a:rPr lang="en-US" dirty="0" smtClean="0"/>
              <a:t>But if two electrons occupied the same spot in space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) =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Wave that both equal to itself and equal to negative of itself must be ZERO</a:t>
            </a:r>
          </a:p>
          <a:p>
            <a:r>
              <a:rPr lang="en-US" dirty="0" smtClean="0"/>
              <a:t>Pauli Exclusion Principle – identical particles like electrons, protons, neutrons cannot be at the same point in space at the same time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 This is a fundamental explanation for why matter is made up of fermions and why matter occupies volume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63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Predict Fundamental Forces</a:t>
            </a:r>
            <a:endParaRPr lang="en-US" dirty="0"/>
          </a:p>
        </p:txBody>
      </p:sp>
      <p:pic>
        <p:nvPicPr>
          <p:cNvPr id="4" name="Content Placeholder 3" descr="coriolis-effec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3088" r="-4308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98782" y="6307668"/>
            <a:ext cx="9188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“fictitious” forces observed in accelerating frame of reference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3362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924805"/>
          </a:xfrm>
        </p:spPr>
        <p:txBody>
          <a:bodyPr/>
          <a:lstStyle/>
          <a:p>
            <a:r>
              <a:rPr lang="en-US" dirty="0" smtClean="0"/>
              <a:t>Manifestation of </a:t>
            </a:r>
            <a:r>
              <a:rPr lang="en-US" dirty="0" err="1" smtClean="0"/>
              <a:t>Coriolis</a:t>
            </a:r>
            <a:r>
              <a:rPr lang="en-US" dirty="0" smtClean="0"/>
              <a:t> Force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30" y="1390653"/>
            <a:ext cx="4992512" cy="4605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867" y="6208892"/>
            <a:ext cx="843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Hurricanes appear to rotate in Earth’s frame of reference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Mechanics</a:t>
            </a:r>
            <a:br>
              <a:rPr lang="en-US" dirty="0" smtClean="0"/>
            </a:br>
            <a:r>
              <a:rPr lang="en-US" dirty="0" smtClean="0"/>
              <a:t>force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particle exchange</a:t>
            </a:r>
            <a:endParaRPr lang="en-US" dirty="0"/>
          </a:p>
        </p:txBody>
      </p:sp>
      <p:pic>
        <p:nvPicPr>
          <p:cNvPr id="5" name="Picture 4" descr="baseb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568" y="1603640"/>
            <a:ext cx="3419299" cy="5138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pic>
        <p:nvPicPr>
          <p:cNvPr id="5" name="Picture 4" descr="feynman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1" y="1338677"/>
            <a:ext cx="3382968" cy="5026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3223" y="6379110"/>
            <a:ext cx="234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Richard Feynman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1115" y="1227674"/>
            <a:ext cx="47836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most  precisely tested theory, ever:</a:t>
            </a:r>
          </a:p>
          <a:p>
            <a:endParaRPr lang="en-US" sz="2400" dirty="0" smtClean="0"/>
          </a:p>
          <a:p>
            <a:r>
              <a:rPr lang="en-US" sz="2400" dirty="0" smtClean="0"/>
              <a:t>The quantum theory of the electric and magnetic forces, radio waves, light and  X-rays: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6600"/>
                </a:solidFill>
              </a:rPr>
              <a:t>Measured and predicted magnetic moment of an electron agree within 0.3 parts per trillion accuracy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Nuclear Decay</a:t>
            </a:r>
            <a:endParaRPr lang="en-US" dirty="0"/>
          </a:p>
        </p:txBody>
      </p:sp>
      <p:pic>
        <p:nvPicPr>
          <p:cNvPr id="4" name="Content Placeholder 3" descr="Beta-minus_Decay.sv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26" r="-12126"/>
          <a:stretch>
            <a:fillRect/>
          </a:stretch>
        </p:blipFill>
        <p:spPr>
          <a:xfrm>
            <a:off x="307382" y="1605692"/>
            <a:ext cx="3384082" cy="1983331"/>
          </a:xfrm>
        </p:spPr>
      </p:pic>
      <p:pic>
        <p:nvPicPr>
          <p:cNvPr id="6" name="Picture 5" descr="Beta_Negative_Decay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07" y="1802634"/>
            <a:ext cx="2091288" cy="1820255"/>
          </a:xfrm>
          <a:prstGeom prst="rect">
            <a:avLst/>
          </a:prstGeom>
        </p:spPr>
      </p:pic>
      <p:pic>
        <p:nvPicPr>
          <p:cNvPr id="5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-386639" y="4276343"/>
            <a:ext cx="3979333" cy="2188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475" y="3775286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42207" y="6333077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</a:t>
            </a:r>
            <a:endParaRPr lang="en-US" sz="2800" dirty="0"/>
          </a:p>
        </p:txBody>
      </p:sp>
      <p:pic>
        <p:nvPicPr>
          <p:cNvPr id="9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5613312" y="4293279"/>
            <a:ext cx="3979333" cy="2188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4426" y="3792222"/>
            <a:ext cx="398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n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2158" y="6350013"/>
            <a:ext cx="44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e</a:t>
            </a:r>
            <a:endParaRPr lang="en-US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62111" y="4447553"/>
            <a:ext cx="3160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force causing this interaction is described by particles making transitions on a “mathematical sphere</a:t>
            </a:r>
            <a:r>
              <a:rPr lang="en-US" dirty="0" smtClean="0"/>
              <a:t>”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Success and Problem of Force Theory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757" y="1402645"/>
            <a:ext cx="8686800" cy="58081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Success</a:t>
            </a:r>
            <a:r>
              <a:rPr lang="en-US" dirty="0" smtClean="0"/>
              <a:t>: correct mathematical description of all properties of electromagnetic force and the weak nuclear force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Another prediction</a:t>
            </a:r>
            <a:r>
              <a:rPr lang="en-US" dirty="0" smtClean="0"/>
              <a:t>: force-mediating particles must be </a:t>
            </a:r>
            <a:r>
              <a:rPr lang="en-US" dirty="0" err="1" smtClean="0"/>
              <a:t>massless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Correct prediction for photon – mediator particle of electric and magnetic forces and all electromagnetic waves: radio, light, microwave, x-rays described by </a:t>
            </a:r>
            <a:r>
              <a:rPr lang="en-US" dirty="0" err="1" smtClean="0">
                <a:solidFill>
                  <a:srgbClr val="008000"/>
                </a:solidFill>
              </a:rPr>
              <a:t>massless</a:t>
            </a:r>
            <a:r>
              <a:rPr lang="en-US" dirty="0" smtClean="0">
                <a:solidFill>
                  <a:srgbClr val="008000"/>
                </a:solidFill>
              </a:rPr>
              <a:t> photons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Problem: for the weak nuclear force causing nuclear beta-decay, the mediator particle, “W boson” is very heavy</a:t>
            </a:r>
          </a:p>
          <a:p>
            <a:endParaRPr lang="en-US" dirty="0" smtClean="0"/>
          </a:p>
          <a:p>
            <a:r>
              <a:rPr lang="en-US" dirty="0" smtClean="0"/>
              <a:t>Question: How can we preserve the original theory and simultaneously  impart mass to the W boson?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78332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Alternate title of my talk:</a:t>
            </a:r>
            <a:endParaRPr lang="en-US" dirty="0"/>
          </a:p>
        </p:txBody>
      </p:sp>
      <p:pic>
        <p:nvPicPr>
          <p:cNvPr id="5" name="Content Placeholder 4" descr="muchadoaboutnothi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426" r="-19426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Scorecard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Combining quantum mechanics and special relativity gave exact prediction of 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Matter particles (fermions) 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Force mediating particles (gauge bosons)</a:t>
            </a:r>
          </a:p>
        </p:txBody>
      </p:sp>
    </p:spTree>
    <p:extLst>
      <p:ext uri="{BB962C8B-B14F-4D97-AF65-F5344CB8AC3E}">
        <p14:creationId xmlns:p14="http://schemas.microsoft.com/office/powerpoint/2010/main" val="2623091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Dirac Encore - handed Fermions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8094"/>
            <a:ext cx="8229600" cy="134902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Dirac predicted electrons (and all fermions) to be left- or right-handed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Right_left_helicity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2" y="2427113"/>
            <a:ext cx="4826000" cy="1524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12889" y="3968028"/>
            <a:ext cx="8754533" cy="29181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0000FF"/>
                </a:solidFill>
              </a:rPr>
              <a:t>Dirac predicted that electrons (and all fermions) need not have the same interactions for left-handed and right-handed </a:t>
            </a:r>
          </a:p>
          <a:p>
            <a:pPr marL="0" indent="0">
              <a:buNone/>
            </a:pPr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chemeClr val="accent2"/>
                </a:solidFill>
              </a:rPr>
              <a:t>Predated by two decades the Nobel-prize winning discovery that the weak interaction was felt by left-handed fermions only</a:t>
            </a:r>
          </a:p>
          <a:p>
            <a:pPr marL="0" indent="0">
              <a:buFont typeface="Arial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2962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Mirror Images Behave Differently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9" name="Content Placeholder 8" descr="ManInMirror2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84" r="-71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6109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“Massive” Problem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8093"/>
            <a:ext cx="8686800" cy="3917239"/>
          </a:xfrm>
        </p:spPr>
        <p:txBody>
          <a:bodyPr>
            <a:normAutofit/>
          </a:bodyPr>
          <a:lstStyle/>
          <a:p>
            <a:r>
              <a:rPr lang="en-US" dirty="0" smtClean="0"/>
              <a:t>Left-handed and right-handed fermions interact differently =&gt; they must all be massless</a:t>
            </a:r>
          </a:p>
          <a:p>
            <a:r>
              <a:rPr lang="en-US" dirty="0" smtClean="0"/>
              <a:t>Force-mediators must also be massless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All particles must be massless</a:t>
            </a:r>
          </a:p>
          <a:p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3888" y="3939806"/>
            <a:ext cx="8500533" cy="2918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Mass cannot be a fundamental property, it must be an emergent property</a:t>
            </a:r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Mass must arise from within the dynamics of the theory</a:t>
            </a:r>
          </a:p>
        </p:txBody>
      </p:sp>
    </p:spTree>
    <p:extLst>
      <p:ext uri="{BB962C8B-B14F-4D97-AF65-F5344CB8AC3E}">
        <p14:creationId xmlns:p14="http://schemas.microsoft.com/office/powerpoint/2010/main" val="3155093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6481" y="275070"/>
            <a:ext cx="8228160" cy="1142039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4000"/>
              <a:t>The Higgs Boson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27552"/>
            <a:ext cx="5315040" cy="452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321" y="1827552"/>
            <a:ext cx="3414240" cy="452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713601" y="6349627"/>
            <a:ext cx="1229266" cy="35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>
            <a:spAutoFit/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>
                <a:solidFill>
                  <a:srgbClr val="000000"/>
                </a:solidFill>
                <a:latin typeface="Calibri" charset="0"/>
              </a:rPr>
              <a:t>Peter Higgs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448961" y="6402913"/>
            <a:ext cx="3024630" cy="35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>
                <a:solidFill>
                  <a:srgbClr val="000000"/>
                </a:solidFill>
                <a:latin typeface="Calibri" charset="0"/>
              </a:rPr>
              <a:t>Satyendra Nath Bose in 1920’s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Solution to the Problem of Mass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Fill all of space with “Higgs” field</a:t>
            </a:r>
          </a:p>
          <a:p>
            <a:endParaRPr lang="en-US" dirty="0" smtClean="0"/>
          </a:p>
          <a:p>
            <a:r>
              <a:rPr lang="en-US" dirty="0" smtClean="0"/>
              <a:t>Particles propagating through “empty space” </a:t>
            </a:r>
          </a:p>
          <a:p>
            <a:pPr>
              <a:buNone/>
            </a:pPr>
            <a:r>
              <a:rPr lang="en-US" dirty="0" smtClean="0"/>
              <a:t>	actually propagating though Higgs field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Interaction of particles with Higgs field slows down the particle </a:t>
            </a:r>
            <a:r>
              <a:rPr lang="en-US" dirty="0" smtClean="0">
                <a:sym typeface="Wingdings"/>
              </a:rPr>
              <a:t> </a:t>
            </a:r>
            <a:r>
              <a:rPr lang="en-US" dirty="0" smtClean="0">
                <a:solidFill>
                  <a:srgbClr val="008000"/>
                </a:solidFill>
              </a:rPr>
              <a:t>imparting the property of mass to it</a:t>
            </a:r>
            <a:endParaRPr 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“Sticky” Higgs Field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64" y="1600351"/>
            <a:ext cx="7404100" cy="5257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37444"/>
            <a:ext cx="7807680" cy="1026828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The “Problem” of Particle Physics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7120" y="946180"/>
            <a:ext cx="8920800" cy="5507138"/>
          </a:xfrm>
          <a:ln/>
        </p:spPr>
        <p:txBody>
          <a:bodyPr tIns="20802"/>
          <a:lstStyle/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94006B"/>
                </a:solidFill>
              </a:rPr>
              <a:t>As generators of </a:t>
            </a:r>
            <a:r>
              <a:rPr lang="en-US" sz="2400" dirty="0" smtClean="0">
                <a:solidFill>
                  <a:srgbClr val="94006B"/>
                </a:solidFill>
              </a:rPr>
              <a:t>a symmetry, gauge </a:t>
            </a:r>
            <a:r>
              <a:rPr lang="en-US" sz="2400" dirty="0">
                <a:solidFill>
                  <a:srgbClr val="94006B"/>
                </a:solidFill>
              </a:rPr>
              <a:t>bosons should be massless</a:t>
            </a:r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Not true in nature for weak interaction: SU(2) generators are W</a:t>
            </a:r>
            <a:r>
              <a:rPr lang="en-US" sz="2000" baseline="33000" dirty="0">
                <a:latin typeface="Lucida Grande" charset="0"/>
                <a:cs typeface="Lucida Grande" charset="0"/>
              </a:rPr>
              <a:t>±</a:t>
            </a:r>
            <a:r>
              <a:rPr lang="en-US" sz="2000" dirty="0"/>
              <a:t>, Z bosons</a:t>
            </a:r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>
                <a:solidFill>
                  <a:srgbClr val="800000"/>
                </a:solidFill>
              </a:rPr>
              <a:t>W and Z gauge bosons are very massive (W ~ 80 </a:t>
            </a:r>
            <a:r>
              <a:rPr lang="en-US" sz="2000" dirty="0" err="1">
                <a:solidFill>
                  <a:srgbClr val="800000"/>
                </a:solidFill>
              </a:rPr>
              <a:t>GeV</a:t>
            </a:r>
            <a:r>
              <a:rPr lang="en-US" sz="2000" dirty="0">
                <a:solidFill>
                  <a:srgbClr val="800000"/>
                </a:solidFill>
              </a:rPr>
              <a:t>, Z ~ 91 </a:t>
            </a:r>
            <a:r>
              <a:rPr lang="en-US" sz="2000" dirty="0" err="1">
                <a:solidFill>
                  <a:srgbClr val="800000"/>
                </a:solidFill>
              </a:rPr>
              <a:t>GeV</a:t>
            </a:r>
            <a:r>
              <a:rPr lang="en-US" sz="2000" dirty="0">
                <a:solidFill>
                  <a:srgbClr val="800000"/>
                </a:solidFill>
              </a:rPr>
              <a:t>)</a:t>
            </a:r>
          </a:p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postulate of scalar Higgs field which develops a vacuum expectation value via spontaneous symmetry breaking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905" y="3762429"/>
            <a:ext cx="4301871" cy="308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" y="3999263"/>
            <a:ext cx="4246560" cy="295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919200" y="3732872"/>
            <a:ext cx="2188800" cy="23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44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600"/>
              <a:t>(from David Miller, UCL)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Implications of Higgs Discovery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192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Empty space is not really empty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Filled with the Higgs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All fundamental particles interacting with the Higgs field “slow down” </a:t>
            </a:r>
          </a:p>
          <a:p>
            <a:pPr lvl="1"/>
            <a:r>
              <a:rPr lang="en-US" dirty="0" smtClean="0"/>
              <a:t> appear to be massive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0"/>
            <a:ext cx="7807680" cy="105275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Spontaneous Symmetry Breaking 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67841" y="1057071"/>
            <a:ext cx="8477280" cy="5800929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solidFill>
                  <a:srgbClr val="000080"/>
                </a:solidFill>
              </a:rPr>
              <a:t>2008 Nobel Prize in Physics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"for the discovery of the mechanism of spontaneously broken symmetry in subatomic physics"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00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00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00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00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00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00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00"/>
              </a:solidFill>
            </a:endParaRP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 smtClean="0">
              <a:solidFill>
                <a:srgbClr val="800000"/>
              </a:solidFill>
            </a:endParaRP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 smtClean="0">
                <a:solidFill>
                  <a:srgbClr val="800000"/>
                </a:solidFill>
              </a:rPr>
              <a:t>A </a:t>
            </a:r>
            <a:r>
              <a:rPr lang="en-US" sz="2200" dirty="0">
                <a:solidFill>
                  <a:srgbClr val="800000"/>
                </a:solidFill>
              </a:rPr>
              <a:t>prime motivation of Large Hadron Collider: expose the mechanism of Electroweak Symmetry Breaking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solidFill>
                  <a:srgbClr val="800000"/>
                </a:solidFill>
              </a:rPr>
              <a:t>Is it the Higgs mechanism?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120" y="2204266"/>
            <a:ext cx="2136960" cy="287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929761" y="5080853"/>
            <a:ext cx="1627200" cy="44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44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Bef>
                <a:spcPts val="1089"/>
              </a:spcBef>
              <a:spcAft>
                <a:spcPts val="907"/>
              </a:spcAft>
            </a:pPr>
            <a:r>
              <a:rPr lang="en-US" sz="1600"/>
              <a:t>Yoichiro Nambu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60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671" r="-6671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2602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Light versus Heavy Particles – </a:t>
            </a:r>
            <a:br>
              <a:rPr lang="en-US" sz="3600" dirty="0" smtClean="0"/>
            </a:br>
            <a:r>
              <a:rPr lang="en-US" sz="3111" dirty="0" smtClean="0"/>
              <a:t>like moving through water</a:t>
            </a:r>
            <a:endParaRPr lang="en-US" sz="3111" dirty="0"/>
          </a:p>
        </p:txBody>
      </p:sp>
      <p:pic>
        <p:nvPicPr>
          <p:cNvPr id="5" name="Content Placeholder 4" descr="smoothFis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004" r="-6004"/>
          <a:stretch>
            <a:fillRect/>
          </a:stretch>
        </p:blipFill>
        <p:spPr>
          <a:xfrm>
            <a:off x="-248349" y="1016015"/>
            <a:ext cx="5427130" cy="2984713"/>
          </a:xfrm>
        </p:spPr>
      </p:pic>
      <p:pic>
        <p:nvPicPr>
          <p:cNvPr id="7" name="Picture 6" descr="lobste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05" y="4000729"/>
            <a:ext cx="4257896" cy="2857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6448" y="1340555"/>
            <a:ext cx="378821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fast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light particle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3998" y="5147704"/>
            <a:ext cx="437444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slowly 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heavy particle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the Higgs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953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Why don’t we see and feel the Higgs?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Our senses and instruments detect electrical charge</a:t>
            </a:r>
          </a:p>
          <a:p>
            <a:endParaRPr lang="en-US" dirty="0" smtClean="0"/>
          </a:p>
          <a:p>
            <a:r>
              <a:rPr lang="en-US" dirty="0" smtClean="0"/>
              <a:t>Higgs is electrically neutral – has no electric and magnetic interaction!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can we confirm the existence of the Higgs?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ripples in the Higgs field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waterRip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49" y="2496168"/>
            <a:ext cx="3960455" cy="3238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1374" y="6066534"/>
            <a:ext cx="40300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Ripples </a:t>
            </a:r>
            <a:r>
              <a:rPr lang="en-US" sz="3200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 smtClean="0">
                <a:solidFill>
                  <a:srgbClr val="008000"/>
                </a:solidFill>
                <a:sym typeface="Wingdings"/>
              </a:rPr>
              <a:t> Higgs boson </a:t>
            </a:r>
            <a:endParaRPr lang="en-US" sz="32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can we confirm the existence of the Higgs?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ripples in the Higgs field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1521384" y="6066534"/>
            <a:ext cx="61063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Ripples </a:t>
            </a:r>
            <a:r>
              <a:rPr lang="en-US" sz="3200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 smtClean="0">
                <a:solidFill>
                  <a:srgbClr val="008000"/>
                </a:solidFill>
                <a:sym typeface="Wingdings"/>
              </a:rPr>
              <a:t> phonons </a:t>
            </a:r>
            <a:r>
              <a:rPr lang="en-US" sz="3200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 smtClean="0">
                <a:solidFill>
                  <a:srgbClr val="008000"/>
                </a:solidFill>
                <a:sym typeface="Wingdings"/>
              </a:rPr>
              <a:t> Higgs boson </a:t>
            </a:r>
            <a:endParaRPr lang="en-US" sz="3200" dirty="0">
              <a:solidFill>
                <a:srgbClr val="008000"/>
              </a:solidFill>
            </a:endParaRPr>
          </a:p>
        </p:txBody>
      </p:sp>
      <p:pic>
        <p:nvPicPr>
          <p:cNvPr id="6" name="Picture 5" descr="tunning-fork-sound-wav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2410878"/>
            <a:ext cx="5283200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Create the Higgs Boson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932" y="2079305"/>
            <a:ext cx="6955367" cy="3682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Evidence of Higgs Boson Production</a:t>
            </a:r>
            <a:endParaRPr lang="en-US" dirty="0"/>
          </a:p>
        </p:txBody>
      </p:sp>
      <p:pic>
        <p:nvPicPr>
          <p:cNvPr id="6" name="Content Placeholder 5" descr="higgsGammaGamma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1059" r="-41059"/>
          <a:stretch>
            <a:fillRect/>
          </a:stretch>
        </p:blipFill>
        <p:spPr>
          <a:xfrm>
            <a:off x="-548953" y="1416757"/>
            <a:ext cx="10017506" cy="52578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756" y="147639"/>
            <a:ext cx="850335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Observation of Higgs Boson Production</a:t>
            </a:r>
            <a:endParaRPr lang="en-US" dirty="0"/>
          </a:p>
        </p:txBody>
      </p:sp>
      <p:pic>
        <p:nvPicPr>
          <p:cNvPr id="6" name="Content Placeholder 5" descr="thumb_fig_06a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4665" r="-34665"/>
          <a:stretch>
            <a:fillRect/>
          </a:stretch>
        </p:blipFill>
        <p:spPr>
          <a:xfrm>
            <a:off x="-351399" y="1444979"/>
            <a:ext cx="9560306" cy="52578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TLAS_Higgs_gammagamma_discover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45" r="-86945"/>
          <a:stretch>
            <a:fillRect/>
          </a:stretch>
        </p:blipFill>
        <p:spPr>
          <a:xfrm>
            <a:off x="-1859797" y="0"/>
            <a:ext cx="12469965" cy="6858000"/>
          </a:xfrm>
        </p:spPr>
      </p:pic>
    </p:spTree>
    <p:extLst>
      <p:ext uri="{BB962C8B-B14F-4D97-AF65-F5344CB8AC3E}">
        <p14:creationId xmlns:p14="http://schemas.microsoft.com/office/powerpoint/2010/main" val="17952302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80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Higgs Discovery 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6970"/>
            <a:ext cx="8229600" cy="271691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Provide an understanding of all masses of fundamental particles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Revolutionizes our understanding of empty space </a:t>
            </a:r>
            <a:r>
              <a:rPr lang="en-US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 filled with Higgs</a:t>
            </a:r>
          </a:p>
          <a:p>
            <a:endParaRPr lang="en-US" dirty="0" smtClean="0">
              <a:sym typeface="Wingdings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2877"/>
            <a:ext cx="8229600" cy="1143000"/>
          </a:xfrm>
        </p:spPr>
        <p:txBody>
          <a:bodyPr/>
          <a:lstStyle/>
          <a:p>
            <a:r>
              <a:rPr lang="en-US" dirty="0" smtClean="0"/>
              <a:t>Latest Higgs Signals</a:t>
            </a:r>
            <a:endParaRPr lang="en-US" dirty="0"/>
          </a:p>
        </p:txBody>
      </p:sp>
      <p:pic>
        <p:nvPicPr>
          <p:cNvPr id="4" name="Content Placeholder 3" descr="ATLAS_Higgs_gammagamma_lates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91" r="-16391"/>
          <a:stretch>
            <a:fillRect/>
          </a:stretch>
        </p:blipFill>
        <p:spPr>
          <a:xfrm>
            <a:off x="-690939" y="1040176"/>
            <a:ext cx="10611429" cy="5835877"/>
          </a:xfrm>
        </p:spPr>
      </p:pic>
    </p:spTree>
    <p:extLst>
      <p:ext uri="{BB962C8B-B14F-4D97-AF65-F5344CB8AC3E}">
        <p14:creationId xmlns:p14="http://schemas.microsoft.com/office/powerpoint/2010/main" val="2498741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114632_6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065" r="-16065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TLAS_Higgs_ZZ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85" r="-35385"/>
          <a:stretch>
            <a:fillRect/>
          </a:stretch>
        </p:blipFill>
        <p:spPr>
          <a:xfrm>
            <a:off x="-919247" y="921267"/>
            <a:ext cx="10827641" cy="5954785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172877"/>
            <a:ext cx="8229600" cy="1143000"/>
          </a:xfrm>
        </p:spPr>
        <p:txBody>
          <a:bodyPr/>
          <a:lstStyle/>
          <a:p>
            <a:r>
              <a:rPr lang="en-US" dirty="0" smtClean="0"/>
              <a:t>Latest Higgs Signals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6160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TLAS_Higgs_WW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45" r="-15745"/>
          <a:stretch>
            <a:fillRect/>
          </a:stretch>
        </p:blipFill>
        <p:spPr>
          <a:xfrm>
            <a:off x="-574253" y="1282092"/>
            <a:ext cx="10160712" cy="55880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172877"/>
            <a:ext cx="8229600" cy="1143000"/>
          </a:xfrm>
        </p:spPr>
        <p:txBody>
          <a:bodyPr/>
          <a:lstStyle/>
          <a:p>
            <a:r>
              <a:rPr lang="en-US" dirty="0" smtClean="0"/>
              <a:t>Latest Higgs Signals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3156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iggsX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11" r="-23411"/>
          <a:stretch>
            <a:fillRect/>
          </a:stretch>
        </p:blipFill>
        <p:spPr>
          <a:xfrm>
            <a:off x="-945444" y="917223"/>
            <a:ext cx="10922000" cy="5928602"/>
          </a:xfrm>
        </p:spPr>
      </p:pic>
    </p:spTree>
    <p:extLst>
      <p:ext uri="{BB962C8B-B14F-4D97-AF65-F5344CB8AC3E}">
        <p14:creationId xmlns:p14="http://schemas.microsoft.com/office/powerpoint/2010/main" val="23445635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41630"/>
            <a:ext cx="9144000" cy="1142040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3300" dirty="0" smtClean="0"/>
              <a:t>Higgs production via Vector Boson Fusion</a:t>
            </a:r>
            <a:endParaRPr lang="en-US" sz="33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719" y="641452"/>
            <a:ext cx="5360970" cy="298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04" y="3193136"/>
            <a:ext cx="8181626" cy="405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" y="469877"/>
            <a:ext cx="8640843" cy="627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05835" y="6440041"/>
            <a:ext cx="5356800" cy="33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hangingPunct="1">
              <a:lnSpc>
                <a:spcPct val="102000"/>
              </a:lnSpc>
            </a:pPr>
            <a:r>
              <a:rPr lang="en-US" dirty="0" smtClean="0">
                <a:solidFill>
                  <a:srgbClr val="006600"/>
                </a:solidFill>
                <a:latin typeface="Calibri" charset="0"/>
              </a:rPr>
              <a:t>Vector boson fusion signal nearing 5</a:t>
            </a:r>
            <a:r>
              <a:rPr lang="en-US" dirty="0" smtClean="0">
                <a:solidFill>
                  <a:srgbClr val="006600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rgbClr val="006600"/>
                </a:solidFill>
                <a:latin typeface="Calibri" charset="0"/>
              </a:rPr>
              <a:t> </a:t>
            </a:r>
            <a:r>
              <a:rPr lang="en-US" dirty="0">
                <a:solidFill>
                  <a:srgbClr val="006600"/>
                </a:solidFill>
                <a:latin typeface="Calibri" charset="0"/>
              </a:rPr>
              <a:t>“Discovery” </a:t>
            </a:r>
            <a:r>
              <a:rPr lang="en-US" dirty="0" smtClean="0">
                <a:solidFill>
                  <a:srgbClr val="006600"/>
                </a:solidFill>
                <a:latin typeface="Calibri" charset="0"/>
              </a:rPr>
              <a:t>level</a:t>
            </a:r>
            <a:endParaRPr lang="en-US" dirty="0">
              <a:solidFill>
                <a:srgbClr val="006600"/>
              </a:solidFill>
              <a:latin typeface="Calibri" charset="0"/>
            </a:endParaRP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 flipV="1">
            <a:off x="5515429" y="4959046"/>
            <a:ext cx="1342571" cy="1480993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96490"/>
            <a:ext cx="9144000" cy="1142040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3300" dirty="0" smtClean="0"/>
              <a:t>Higgs Signal in Vector Boson Fusion</a:t>
            </a:r>
            <a:endParaRPr lang="en-US" sz="33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coupling to </a:t>
            </a:r>
            <a:r>
              <a:rPr lang="en-US" i="1" dirty="0" smtClean="0"/>
              <a:t>b</a:t>
            </a:r>
            <a:r>
              <a:rPr lang="en-US" dirty="0" smtClean="0"/>
              <a:t> quarks</a:t>
            </a:r>
            <a:endParaRPr lang="en-US" dirty="0"/>
          </a:p>
        </p:txBody>
      </p:sp>
      <p:pic>
        <p:nvPicPr>
          <p:cNvPr id="4" name="Content Placeholder 3" descr="ATLAS_Higgs_bb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530" b="-17530"/>
          <a:stretch>
            <a:fillRect/>
          </a:stretch>
        </p:blipFill>
        <p:spPr>
          <a:xfrm>
            <a:off x="-14548" y="1600199"/>
            <a:ext cx="9186427" cy="5052181"/>
          </a:xfrm>
        </p:spPr>
      </p:pic>
    </p:spTree>
    <p:extLst>
      <p:ext uri="{BB962C8B-B14F-4D97-AF65-F5344CB8AC3E}">
        <p14:creationId xmlns:p14="http://schemas.microsoft.com/office/powerpoint/2010/main" val="24777354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38"/>
            <a:ext cx="8229600" cy="1143000"/>
          </a:xfrm>
        </p:spPr>
        <p:txBody>
          <a:bodyPr/>
          <a:lstStyle/>
          <a:p>
            <a:r>
              <a:rPr lang="en-US" dirty="0" smtClean="0"/>
              <a:t>Higgs coupling to </a:t>
            </a:r>
            <a:r>
              <a:rPr lang="en-US" dirty="0" smtClean="0">
                <a:latin typeface="Symbol" charset="2"/>
                <a:cs typeface="Symbol" charset="2"/>
              </a:rPr>
              <a:t>t</a:t>
            </a:r>
            <a:r>
              <a:rPr lang="en-US" dirty="0" smtClean="0"/>
              <a:t> leptons</a:t>
            </a:r>
            <a:endParaRPr lang="en-US" dirty="0"/>
          </a:p>
        </p:txBody>
      </p:sp>
      <p:pic>
        <p:nvPicPr>
          <p:cNvPr id="4" name="Content Placeholder 3" descr="ATLAS_Higgs_tautau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52" r="-41052"/>
          <a:stretch>
            <a:fillRect/>
          </a:stretch>
        </p:blipFill>
        <p:spPr>
          <a:xfrm>
            <a:off x="-675303" y="1175738"/>
            <a:ext cx="10354106" cy="5694359"/>
          </a:xfrm>
        </p:spPr>
      </p:pic>
    </p:spTree>
    <p:extLst>
      <p:ext uri="{BB962C8B-B14F-4D97-AF65-F5344CB8AC3E}">
        <p14:creationId xmlns:p14="http://schemas.microsoft.com/office/powerpoint/2010/main" val="32522261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TLAS_ttH_gammagamm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525" b="-41525"/>
          <a:stretch>
            <a:fillRect/>
          </a:stretch>
        </p:blipFill>
        <p:spPr>
          <a:xfrm>
            <a:off x="10745" y="12123"/>
            <a:ext cx="9149037" cy="5031618"/>
          </a:xfrm>
        </p:spPr>
      </p:pic>
      <p:pic>
        <p:nvPicPr>
          <p:cNvPr id="5" name="Content Placeholder 3" descr="feynmanDiagrams_t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306" b="-22306"/>
          <a:stretch>
            <a:fillRect/>
          </a:stretch>
        </p:blipFill>
        <p:spPr>
          <a:xfrm>
            <a:off x="1790121" y="4219420"/>
            <a:ext cx="5578323" cy="30678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39832"/>
            <a:ext cx="8229600" cy="77764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Higgs coupling to top quarks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514086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iggs_selfCoupling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" r="1542"/>
          <a:stretch>
            <a:fillRect/>
          </a:stretch>
        </p:blipFill>
        <p:spPr>
          <a:xfrm>
            <a:off x="-2411" y="934975"/>
            <a:ext cx="9164435" cy="5040086"/>
          </a:xfrm>
        </p:spPr>
      </p:pic>
    </p:spTree>
    <p:extLst>
      <p:ext uri="{BB962C8B-B14F-4D97-AF65-F5344CB8AC3E}">
        <p14:creationId xmlns:p14="http://schemas.microsoft.com/office/powerpoint/2010/main" val="14554791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38"/>
            <a:ext cx="8229600" cy="7655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Higgs self-coupling and HH production</a:t>
            </a:r>
            <a:endParaRPr lang="en-US" dirty="0"/>
          </a:p>
        </p:txBody>
      </p:sp>
      <p:pic>
        <p:nvPicPr>
          <p:cNvPr id="4" name="Content Placeholder 3" descr="Higgs_selfCoupling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52" r="-14052"/>
          <a:stretch>
            <a:fillRect/>
          </a:stretch>
        </p:blipFill>
        <p:spPr>
          <a:xfrm>
            <a:off x="-362076" y="1330473"/>
            <a:ext cx="10094732" cy="5551714"/>
          </a:xfrm>
        </p:spPr>
      </p:pic>
    </p:spTree>
    <p:extLst>
      <p:ext uri="{BB962C8B-B14F-4D97-AF65-F5344CB8AC3E}">
        <p14:creationId xmlns:p14="http://schemas.microsoft.com/office/powerpoint/2010/main" val="2738717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008000"/>
                </a:solidFill>
              </a:rPr>
              <a:t>The Higgs boson is intimately connected with properties of empty space…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(or what we thought was “empty space”)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…Making these phenomena unlike any other we have observed in the past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28"/>
            <a:ext cx="8229600" cy="7292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HH final states</a:t>
            </a:r>
            <a:endParaRPr lang="en-US" dirty="0"/>
          </a:p>
        </p:txBody>
      </p:sp>
      <p:pic>
        <p:nvPicPr>
          <p:cNvPr id="6" name="Content Placeholder 5" descr="Higgs_selfCoupling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43" r="-25743"/>
          <a:stretch>
            <a:fillRect/>
          </a:stretch>
        </p:blipFill>
        <p:spPr>
          <a:xfrm>
            <a:off x="-994200" y="967619"/>
            <a:ext cx="10732538" cy="5902482"/>
          </a:xfrm>
        </p:spPr>
      </p:pic>
      <p:sp>
        <p:nvSpPr>
          <p:cNvPr id="3" name="Rectangle 2"/>
          <p:cNvSpPr/>
          <p:nvPr/>
        </p:nvSpPr>
        <p:spPr>
          <a:xfrm>
            <a:off x="665238" y="1608667"/>
            <a:ext cx="786191" cy="3822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74095" y="6616095"/>
            <a:ext cx="1705429" cy="241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621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547"/>
            <a:ext cx="8229600" cy="777641"/>
          </a:xfrm>
        </p:spPr>
        <p:txBody>
          <a:bodyPr/>
          <a:lstStyle/>
          <a:p>
            <a:r>
              <a:rPr lang="en-US" dirty="0" smtClean="0"/>
              <a:t>HH -&gt; </a:t>
            </a:r>
            <a:r>
              <a:rPr lang="en-US" i="1" dirty="0" err="1" smtClean="0"/>
              <a:t>bb</a:t>
            </a:r>
            <a:r>
              <a:rPr lang="en-US" dirty="0" err="1" smtClean="0">
                <a:latin typeface="Symbol" charset="2"/>
                <a:cs typeface="Symbol" charset="2"/>
              </a:rPr>
              <a:t>tt</a:t>
            </a:r>
            <a:endParaRPr lang="en-US" dirty="0">
              <a:latin typeface="Symbol" charset="2"/>
              <a:cs typeface="Symbol" charset="2"/>
            </a:endParaRPr>
          </a:p>
        </p:txBody>
      </p:sp>
      <p:pic>
        <p:nvPicPr>
          <p:cNvPr id="4" name="Content Placeholder 3" descr="ATLAS_HH_bbtautau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159" r="-55159"/>
          <a:stretch>
            <a:fillRect/>
          </a:stretch>
        </p:blipFill>
        <p:spPr>
          <a:xfrm>
            <a:off x="-1043569" y="774094"/>
            <a:ext cx="11057772" cy="6081349"/>
          </a:xfrm>
        </p:spPr>
      </p:pic>
    </p:spTree>
    <p:extLst>
      <p:ext uri="{BB962C8B-B14F-4D97-AF65-F5344CB8AC3E}">
        <p14:creationId xmlns:p14="http://schemas.microsoft.com/office/powerpoint/2010/main" val="25767487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1927"/>
            <a:ext cx="8229600" cy="6808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HH -&gt; </a:t>
            </a:r>
            <a:r>
              <a:rPr lang="en-US" i="1" dirty="0" smtClean="0"/>
              <a:t>bb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gg</a:t>
            </a:r>
            <a:endParaRPr lang="en-US" dirty="0">
              <a:latin typeface="Symbol" charset="2"/>
              <a:cs typeface="Symbol" charset="2"/>
            </a:endParaRPr>
          </a:p>
        </p:txBody>
      </p:sp>
      <p:pic>
        <p:nvPicPr>
          <p:cNvPr id="4" name="Content Placeholder 3" descr="ATLAS_HH_bbgammagamm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53" r="-48953"/>
          <a:stretch>
            <a:fillRect/>
          </a:stretch>
        </p:blipFill>
        <p:spPr>
          <a:xfrm>
            <a:off x="-875651" y="870856"/>
            <a:ext cx="10919307" cy="6005198"/>
          </a:xfrm>
        </p:spPr>
      </p:pic>
    </p:spTree>
    <p:extLst>
      <p:ext uri="{BB962C8B-B14F-4D97-AF65-F5344CB8AC3E}">
        <p14:creationId xmlns:p14="http://schemas.microsoft.com/office/powerpoint/2010/main" val="29696507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48"/>
            <a:ext cx="8229600" cy="813931"/>
          </a:xfrm>
        </p:spPr>
        <p:txBody>
          <a:bodyPr/>
          <a:lstStyle/>
          <a:p>
            <a:r>
              <a:rPr lang="en-US" dirty="0" smtClean="0"/>
              <a:t>HH Sensitivity</a:t>
            </a:r>
            <a:endParaRPr lang="en-US" dirty="0"/>
          </a:p>
        </p:txBody>
      </p:sp>
      <p:pic>
        <p:nvPicPr>
          <p:cNvPr id="4" name="Content Placeholder 3" descr="ATLAS_HH_combine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96" r="-35196"/>
          <a:stretch>
            <a:fillRect/>
          </a:stretch>
        </p:blipFill>
        <p:spPr>
          <a:xfrm>
            <a:off x="-763504" y="919238"/>
            <a:ext cx="10853323" cy="5968910"/>
          </a:xfrm>
        </p:spPr>
      </p:pic>
    </p:spTree>
    <p:extLst>
      <p:ext uri="{BB962C8B-B14F-4D97-AF65-F5344CB8AC3E}">
        <p14:creationId xmlns:p14="http://schemas.microsoft.com/office/powerpoint/2010/main" val="39853360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38"/>
            <a:ext cx="8229600" cy="6566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HH in vector boson fusion</a:t>
            </a:r>
            <a:endParaRPr lang="en-US" dirty="0"/>
          </a:p>
        </p:txBody>
      </p:sp>
      <p:pic>
        <p:nvPicPr>
          <p:cNvPr id="4" name="Content Placeholder 3" descr="ATLAS_HH_VBF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19" r="-15019"/>
          <a:stretch>
            <a:fillRect/>
          </a:stretch>
        </p:blipFill>
        <p:spPr>
          <a:xfrm>
            <a:off x="-943428" y="769607"/>
            <a:ext cx="11103407" cy="6106446"/>
          </a:xfrm>
        </p:spPr>
      </p:pic>
      <p:sp>
        <p:nvSpPr>
          <p:cNvPr id="3" name="Rectangle 2"/>
          <p:cNvSpPr/>
          <p:nvPr/>
        </p:nvSpPr>
        <p:spPr>
          <a:xfrm>
            <a:off x="6942667" y="907143"/>
            <a:ext cx="2019904" cy="858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631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80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aren’t we satisfied?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645" y="1078974"/>
            <a:ext cx="8686800" cy="5779026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Why does the Higgs field condense all over space ?</a:t>
            </a:r>
            <a:endParaRPr lang="en-US" dirty="0">
              <a:solidFill>
                <a:srgbClr val="3366FF"/>
              </a:solidFill>
            </a:endParaRPr>
          </a:p>
          <a:p>
            <a:pPr lvl="1"/>
            <a:r>
              <a:rPr lang="en-US" dirty="0" smtClean="0"/>
              <a:t>We understand other condensation phenomena at the microscopic level…condensation of gases to liquids and solids for example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We need a similar, dynamical explanation for condensation of the Higgs field</a:t>
            </a:r>
          </a:p>
          <a:p>
            <a:pPr marL="0" indent="0">
              <a:buNone/>
            </a:pPr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/>
              <a:t>Additional ingredients and new physics principles are required to explain this condensation process..</a:t>
            </a:r>
            <a:endParaRPr lang="en-US" dirty="0"/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The confirmed theory of fundamental particles and forces – “the Standard Model of Particle Physics’, CANNOT explain this condensation process</a:t>
            </a:r>
          </a:p>
        </p:txBody>
      </p:sp>
    </p:spTree>
    <p:extLst>
      <p:ext uri="{BB962C8B-B14F-4D97-AF65-F5344CB8AC3E}">
        <p14:creationId xmlns:p14="http://schemas.microsoft.com/office/powerpoint/2010/main" val="338765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u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11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penQuestion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56" r="-11856"/>
          <a:stretch>
            <a:fillRect/>
          </a:stretch>
        </p:blipFill>
        <p:spPr>
          <a:xfrm>
            <a:off x="-1088571" y="314476"/>
            <a:ext cx="11297334" cy="6213098"/>
          </a:xfrm>
        </p:spPr>
      </p:pic>
    </p:spTree>
    <p:extLst>
      <p:ext uri="{BB962C8B-B14F-4D97-AF65-F5344CB8AC3E}">
        <p14:creationId xmlns:p14="http://schemas.microsoft.com/office/powerpoint/2010/main" val="7083503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9832"/>
            <a:ext cx="8229600" cy="838124"/>
          </a:xfrm>
        </p:spPr>
        <p:txBody>
          <a:bodyPr/>
          <a:lstStyle/>
          <a:p>
            <a:r>
              <a:rPr lang="en-US" dirty="0" smtClean="0"/>
              <a:t>Higgs couplings </a:t>
            </a:r>
            <a:r>
              <a:rPr lang="en-US" dirty="0" err="1" smtClean="0"/>
              <a:t>vs</a:t>
            </a:r>
            <a:r>
              <a:rPr lang="en-US" dirty="0" smtClean="0"/>
              <a:t> particle mass</a:t>
            </a:r>
            <a:endParaRPr lang="en-US" dirty="0"/>
          </a:p>
        </p:txBody>
      </p:sp>
      <p:pic>
        <p:nvPicPr>
          <p:cNvPr id="4" name="Content Placeholder 3" descr="Higgs_vs_mas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27" r="-14227"/>
          <a:stretch>
            <a:fillRect/>
          </a:stretch>
        </p:blipFill>
        <p:spPr>
          <a:xfrm>
            <a:off x="-715103" y="1028095"/>
            <a:ext cx="10611403" cy="5835863"/>
          </a:xfrm>
        </p:spPr>
      </p:pic>
    </p:spTree>
    <p:extLst>
      <p:ext uri="{BB962C8B-B14F-4D97-AF65-F5344CB8AC3E}">
        <p14:creationId xmlns:p14="http://schemas.microsoft.com/office/powerpoint/2010/main" val="18451805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6592"/>
            <a:ext cx="8229600" cy="78974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High-luminosity LHC 2026-2035</a:t>
            </a:r>
            <a:endParaRPr lang="en-US" sz="4000" dirty="0"/>
          </a:p>
        </p:txBody>
      </p:sp>
      <p:pic>
        <p:nvPicPr>
          <p:cNvPr id="4" name="Content Placeholder 3" descr="Higgs_HL_LHC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482" r="-60482"/>
          <a:stretch>
            <a:fillRect/>
          </a:stretch>
        </p:blipFill>
        <p:spPr>
          <a:xfrm>
            <a:off x="-1019603" y="734249"/>
            <a:ext cx="11145708" cy="6129710"/>
          </a:xfrm>
        </p:spPr>
      </p:pic>
    </p:spTree>
    <p:extLst>
      <p:ext uri="{BB962C8B-B14F-4D97-AF65-F5344CB8AC3E}">
        <p14:creationId xmlns:p14="http://schemas.microsoft.com/office/powerpoint/2010/main" val="298583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Why have we been hunting for the Higgs for more than half a century?                    </a:t>
            </a:r>
            <a:endParaRPr lang="en-US" sz="3600" dirty="0"/>
          </a:p>
        </p:txBody>
      </p:sp>
      <p:pic>
        <p:nvPicPr>
          <p:cNvPr id="6" name="Content Placeholder 5" descr="lhc2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366" r="-4366"/>
          <a:stretch>
            <a:fillRect/>
          </a:stretch>
        </p:blipFill>
        <p:spPr>
          <a:xfrm>
            <a:off x="626532" y="1233314"/>
            <a:ext cx="7826022" cy="4304011"/>
          </a:xfrm>
        </p:spPr>
      </p:pic>
      <p:sp>
        <p:nvSpPr>
          <p:cNvPr id="4" name="TextBox 3"/>
          <p:cNvSpPr txBox="1"/>
          <p:nvPr/>
        </p:nvSpPr>
        <p:spPr>
          <a:xfrm>
            <a:off x="169332" y="570245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Search culminating at the Large Hadron Collider at the CERN Laboratory of Particle  Physics in Geneva, Switzerland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3"/>
            <a:ext cx="8229600" cy="559933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Future Colliders</a:t>
            </a:r>
            <a:endParaRPr lang="en-US" sz="3600" dirty="0"/>
          </a:p>
        </p:txBody>
      </p:sp>
      <p:pic>
        <p:nvPicPr>
          <p:cNvPr id="4" name="Content Placeholder 3" descr="future_diHigg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8" r="-3908"/>
          <a:stretch>
            <a:fillRect/>
          </a:stretch>
        </p:blipFill>
        <p:spPr>
          <a:xfrm>
            <a:off x="-278189" y="1077869"/>
            <a:ext cx="9751164" cy="5362764"/>
          </a:xfrm>
        </p:spPr>
      </p:pic>
    </p:spTree>
    <p:extLst>
      <p:ext uri="{BB962C8B-B14F-4D97-AF65-F5344CB8AC3E}">
        <p14:creationId xmlns:p14="http://schemas.microsoft.com/office/powerpoint/2010/main" val="24511038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27"/>
            <a:ext cx="8229600" cy="850219"/>
          </a:xfrm>
        </p:spPr>
        <p:txBody>
          <a:bodyPr>
            <a:noAutofit/>
          </a:bodyPr>
          <a:lstStyle/>
          <a:p>
            <a:r>
              <a:rPr lang="en-US" sz="3600" dirty="0" smtClean="0"/>
              <a:t>100 km Future Circular Collider or                Compact Linear Collider at CERN</a:t>
            </a:r>
            <a:endParaRPr lang="en-US" sz="3600" dirty="0"/>
          </a:p>
        </p:txBody>
      </p:sp>
      <p:pic>
        <p:nvPicPr>
          <p:cNvPr id="4" name="Content Placeholder 3" descr="CCSepOct19_Tunnel_fig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73" r="-36673"/>
          <a:stretch>
            <a:fillRect/>
          </a:stretch>
        </p:blipFill>
        <p:spPr>
          <a:xfrm>
            <a:off x="-823537" y="1197429"/>
            <a:ext cx="10729534" cy="5604127"/>
          </a:xfrm>
        </p:spPr>
      </p:pic>
    </p:spTree>
    <p:extLst>
      <p:ext uri="{BB962C8B-B14F-4D97-AF65-F5344CB8AC3E}">
        <p14:creationId xmlns:p14="http://schemas.microsoft.com/office/powerpoint/2010/main" val="25046965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860" y="-51927"/>
            <a:ext cx="9373810" cy="76555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International Linear electron-positron Collider in Japan</a:t>
            </a:r>
            <a:endParaRPr lang="en-US" sz="3600" dirty="0"/>
          </a:p>
        </p:txBody>
      </p:sp>
      <p:pic>
        <p:nvPicPr>
          <p:cNvPr id="4" name="Content Placeholder 3" descr="ilc_sit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566" r="-85566"/>
          <a:stretch>
            <a:fillRect/>
          </a:stretch>
        </p:blipFill>
        <p:spPr>
          <a:xfrm>
            <a:off x="-561093" y="907143"/>
            <a:ext cx="10820498" cy="5950857"/>
          </a:xfrm>
        </p:spPr>
      </p:pic>
    </p:spTree>
    <p:extLst>
      <p:ext uri="{BB962C8B-B14F-4D97-AF65-F5344CB8AC3E}">
        <p14:creationId xmlns:p14="http://schemas.microsoft.com/office/powerpoint/2010/main" val="6168108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642"/>
            <a:ext cx="8229600" cy="874404"/>
          </a:xfrm>
        </p:spPr>
        <p:txBody>
          <a:bodyPr/>
          <a:lstStyle/>
          <a:p>
            <a:r>
              <a:rPr lang="en-US" dirty="0" smtClean="0"/>
              <a:t>100 km circular tunnel in China</a:t>
            </a:r>
            <a:endParaRPr lang="en-US" dirty="0"/>
          </a:p>
        </p:txBody>
      </p:sp>
      <p:pic>
        <p:nvPicPr>
          <p:cNvPr id="4" name="Content Placeholder 3" descr="cepc_sit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5" r="-7085"/>
          <a:stretch>
            <a:fillRect/>
          </a:stretch>
        </p:blipFill>
        <p:spPr>
          <a:xfrm>
            <a:off x="-616858" y="954578"/>
            <a:ext cx="10580299" cy="5818757"/>
          </a:xfrm>
        </p:spPr>
      </p:pic>
    </p:spTree>
    <p:extLst>
      <p:ext uri="{BB962C8B-B14F-4D97-AF65-F5344CB8AC3E}">
        <p14:creationId xmlns:p14="http://schemas.microsoft.com/office/powerpoint/2010/main" val="41152998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38"/>
            <a:ext cx="8229600" cy="87441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Higgs in the future</a:t>
            </a:r>
            <a:endParaRPr lang="en-US" sz="4000" dirty="0"/>
          </a:p>
        </p:txBody>
      </p:sp>
      <p:pic>
        <p:nvPicPr>
          <p:cNvPr id="4" name="Content Placeholder 3" descr="Higgs_futur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69" b="-3569"/>
          <a:stretch>
            <a:fillRect/>
          </a:stretch>
        </p:blipFill>
        <p:spPr>
          <a:xfrm>
            <a:off x="9685" y="1278106"/>
            <a:ext cx="9134315" cy="5023521"/>
          </a:xfrm>
        </p:spPr>
      </p:pic>
    </p:spTree>
    <p:extLst>
      <p:ext uri="{BB962C8B-B14F-4D97-AF65-F5344CB8AC3E}">
        <p14:creationId xmlns:p14="http://schemas.microsoft.com/office/powerpoint/2010/main" val="8988548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Content Placeholder 3" descr="103201_6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641" r="-18641"/>
          <a:stretch>
            <a:fillRect/>
          </a:stretch>
        </p:blipFill>
        <p:spPr>
          <a:xfrm>
            <a:off x="-663221" y="1679227"/>
            <a:ext cx="10644723" cy="4911686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0640"/>
            <a:ext cx="890411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Dawn of a New Age of Exploration into Nature                   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889" y="1792107"/>
            <a:ext cx="9031111" cy="55880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The Higgs is </a:t>
            </a:r>
            <a:r>
              <a:rPr lang="en-US" i="1" dirty="0" smtClean="0"/>
              <a:t>unlike any other </a:t>
            </a:r>
            <a:r>
              <a:rPr lang="en-US" dirty="0" smtClean="0"/>
              <a:t>fundamental state of nature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It is not matter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It is not a force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The Higgs field </a:t>
            </a:r>
            <a:r>
              <a:rPr lang="en-US" dirty="0">
                <a:solidFill>
                  <a:schemeClr val="accent2"/>
                </a:solidFill>
              </a:rPr>
              <a:t>is a completely new kind of “stuff</a:t>
            </a:r>
            <a:r>
              <a:rPr lang="en-US" dirty="0" smtClean="0">
                <a:solidFill>
                  <a:schemeClr val="accent2"/>
                </a:solidFill>
              </a:rPr>
              <a:t>”, observed for the first time ever 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6990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20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Century Built on Quantum Mechanics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1622772"/>
            <a:ext cx="9129889" cy="5940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scientific advances of the 20</a:t>
            </a:r>
            <a:r>
              <a:rPr lang="en-US" baseline="30000" dirty="0" smtClean="0">
                <a:solidFill>
                  <a:srgbClr val="008000"/>
                </a:solidFill>
              </a:rPr>
              <a:t>th</a:t>
            </a:r>
            <a:r>
              <a:rPr lang="en-US" dirty="0" smtClean="0">
                <a:solidFill>
                  <a:srgbClr val="008000"/>
                </a:solidFill>
              </a:rPr>
              <a:t> century have transformed our lifestyle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Impact of Quantum Mechanics</a:t>
            </a:r>
          </a:p>
          <a:p>
            <a:pPr lvl="1"/>
            <a:r>
              <a:rPr lang="en-US" dirty="0" smtClean="0"/>
              <a:t>All electronics devices, computers and communication</a:t>
            </a:r>
          </a:p>
          <a:p>
            <a:pPr lvl="1"/>
            <a:r>
              <a:rPr lang="en-US" dirty="0" smtClean="0"/>
              <a:t>Nuclear power</a:t>
            </a:r>
          </a:p>
          <a:p>
            <a:pPr lvl="1"/>
            <a:r>
              <a:rPr lang="en-US" dirty="0" smtClean="0"/>
              <a:t>Atomic and molecular manipulation of materials for chemical and biological applications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10260</TotalTime>
  <Words>1324</Words>
  <Application>Microsoft Macintosh PowerPoint</Application>
  <PresentationFormat>On-screen Show (4:3)</PresentationFormat>
  <Paragraphs>209</Paragraphs>
  <Slides>75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Office Theme</vt:lpstr>
      <vt:lpstr>Higgs boson Physics at ATLAS   South-Eastern Section of the  American Physical Society Annual Meeting 2019</vt:lpstr>
      <vt:lpstr>PowerPoint Presentation</vt:lpstr>
      <vt:lpstr>Alternate title of my talk:</vt:lpstr>
      <vt:lpstr>PowerPoint Presentation</vt:lpstr>
      <vt:lpstr>PowerPoint Presentation</vt:lpstr>
      <vt:lpstr>PowerPoint Presentation</vt:lpstr>
      <vt:lpstr>Why have we been hunting for the Higgs for more than half a century?                    </vt:lpstr>
      <vt:lpstr>Dawn of a New Age of Exploration into Nature                    </vt:lpstr>
      <vt:lpstr>20th Century Built on Quantum Mechanics</vt:lpstr>
      <vt:lpstr>PowerPoint Presentation</vt:lpstr>
      <vt:lpstr>Founders of 20th Century Physics</vt:lpstr>
      <vt:lpstr>Foundations of 20th Century Physics</vt:lpstr>
      <vt:lpstr>Pauli, Heisenberg and Fermi</vt:lpstr>
      <vt:lpstr>Founders of 20th Century Physics</vt:lpstr>
      <vt:lpstr>Founders of 20th Century Physics</vt:lpstr>
      <vt:lpstr>Einstein’s Equal?</vt:lpstr>
      <vt:lpstr>Paul Dirac with Family</vt:lpstr>
      <vt:lpstr>Foundations of 20th Century Physics</vt:lpstr>
      <vt:lpstr>Fundamental Properties of Electrons</vt:lpstr>
      <vt:lpstr>Effect of Complete Rotation</vt:lpstr>
      <vt:lpstr>Towards a Fundamental Theory of Matter</vt:lpstr>
      <vt:lpstr>Why Matter Occupies Volume</vt:lpstr>
      <vt:lpstr>How to Predict Fundamental Forces</vt:lpstr>
      <vt:lpstr>Manifestation of Coriolis Force</vt:lpstr>
      <vt:lpstr>Quantum Mechanics force  particle exchange</vt:lpstr>
      <vt:lpstr>Feynman Diagram: Force by Particle Exchange</vt:lpstr>
      <vt:lpstr>Feynman Diagram: Force by Particle Exchange</vt:lpstr>
      <vt:lpstr>Weak Nuclear Decay</vt:lpstr>
      <vt:lpstr>Success and Problem of Force Theory </vt:lpstr>
      <vt:lpstr>Scorecard</vt:lpstr>
      <vt:lpstr>Dirac Encore - handed Fermions </vt:lpstr>
      <vt:lpstr>Mirror Images Behave Differently </vt:lpstr>
      <vt:lpstr>“Massive” Problem </vt:lpstr>
      <vt:lpstr>The Higgs Boson</vt:lpstr>
      <vt:lpstr>Solution to the Problem of Mass </vt:lpstr>
      <vt:lpstr>The “Sticky” Higgs Field</vt:lpstr>
      <vt:lpstr>The “Problem” of Particle Physics</vt:lpstr>
      <vt:lpstr>Implications of Higgs Discovery</vt:lpstr>
      <vt:lpstr>Spontaneous Symmetry Breaking </vt:lpstr>
      <vt:lpstr>Light versus Heavy Particles –  like moving through water</vt:lpstr>
      <vt:lpstr>Detecting the Higgs</vt:lpstr>
      <vt:lpstr>How can we confirm the existence of the Higgs? </vt:lpstr>
      <vt:lpstr>How can we confirm the existence of the Higgs? </vt:lpstr>
      <vt:lpstr>How to Create the Higgs Boson</vt:lpstr>
      <vt:lpstr>Evidence of Higgs Boson Production</vt:lpstr>
      <vt:lpstr>Observation of Higgs Boson Production</vt:lpstr>
      <vt:lpstr>PowerPoint Presentation</vt:lpstr>
      <vt:lpstr>Higgs Discovery Implications</vt:lpstr>
      <vt:lpstr>Latest Higgs Signals</vt:lpstr>
      <vt:lpstr>Latest Higgs Signals</vt:lpstr>
      <vt:lpstr>Latest Higgs Signals</vt:lpstr>
      <vt:lpstr>PowerPoint Presentation</vt:lpstr>
      <vt:lpstr>Higgs production via Vector Boson Fusion</vt:lpstr>
      <vt:lpstr>Higgs Signal in Vector Boson Fusion</vt:lpstr>
      <vt:lpstr>Higgs coupling to b quarks</vt:lpstr>
      <vt:lpstr>Higgs coupling to t leptons</vt:lpstr>
      <vt:lpstr>Higgs coupling to top quarks</vt:lpstr>
      <vt:lpstr>PowerPoint Presentation</vt:lpstr>
      <vt:lpstr>Higgs self-coupling and HH production</vt:lpstr>
      <vt:lpstr>HH final states</vt:lpstr>
      <vt:lpstr>HH -&gt; bbtt</vt:lpstr>
      <vt:lpstr>HH -&gt; bb gg</vt:lpstr>
      <vt:lpstr>HH Sensitivity</vt:lpstr>
      <vt:lpstr>HH in vector boson fusion</vt:lpstr>
      <vt:lpstr>Why aren’t we satisfied?</vt:lpstr>
      <vt:lpstr>PowerPoint Presentation</vt:lpstr>
      <vt:lpstr>PowerPoint Presentation</vt:lpstr>
      <vt:lpstr>Higgs couplings vs particle mass</vt:lpstr>
      <vt:lpstr>High-luminosity LHC 2026-2035</vt:lpstr>
      <vt:lpstr>Future Colliders</vt:lpstr>
      <vt:lpstr>100 km Future Circular Collider or                Compact Linear Collider at CERN</vt:lpstr>
      <vt:lpstr>International Linear electron-positron Collider in Japan</vt:lpstr>
      <vt:lpstr>100 km circular tunnel in China</vt:lpstr>
      <vt:lpstr>Higgs in the future</vt:lpstr>
      <vt:lpstr>Thank You!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Ashutosh Kotwal</dc:creator>
  <cp:lastModifiedBy>Ashutosh Kotwal</cp:lastModifiedBy>
  <cp:revision>152</cp:revision>
  <cp:lastPrinted>2016-02-12T17:34:37Z</cp:lastPrinted>
  <dcterms:created xsi:type="dcterms:W3CDTF">2013-04-01T13:45:51Z</dcterms:created>
  <dcterms:modified xsi:type="dcterms:W3CDTF">2019-11-05T02:11:38Z</dcterms:modified>
</cp:coreProperties>
</file>