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88"/>
  </p:notesMasterIdLst>
  <p:handoutMasterIdLst>
    <p:handoutMasterId r:id="rId89"/>
  </p:handoutMasterIdLst>
  <p:sldIdLst>
    <p:sldId id="682" r:id="rId2"/>
    <p:sldId id="480" r:id="rId3"/>
    <p:sldId id="497" r:id="rId4"/>
    <p:sldId id="648" r:id="rId5"/>
    <p:sldId id="649" r:id="rId6"/>
    <p:sldId id="498" r:id="rId7"/>
    <p:sldId id="442" r:id="rId8"/>
    <p:sldId id="650" r:id="rId9"/>
    <p:sldId id="342" r:id="rId10"/>
    <p:sldId id="350" r:id="rId11"/>
    <p:sldId id="351" r:id="rId12"/>
    <p:sldId id="479" r:id="rId13"/>
    <p:sldId id="491" r:id="rId14"/>
    <p:sldId id="481" r:id="rId15"/>
    <p:sldId id="444" r:id="rId16"/>
    <p:sldId id="446" r:id="rId17"/>
    <p:sldId id="447" r:id="rId18"/>
    <p:sldId id="266" r:id="rId19"/>
    <p:sldId id="448" r:id="rId20"/>
    <p:sldId id="482" r:id="rId21"/>
    <p:sldId id="445" r:id="rId22"/>
    <p:sldId id="259" r:id="rId23"/>
    <p:sldId id="268" r:id="rId24"/>
    <p:sldId id="269" r:id="rId25"/>
    <p:sldId id="353" r:id="rId26"/>
    <p:sldId id="679" r:id="rId27"/>
    <p:sldId id="267" r:id="rId28"/>
    <p:sldId id="651" r:id="rId29"/>
    <p:sldId id="652" r:id="rId30"/>
    <p:sldId id="680" r:id="rId31"/>
    <p:sldId id="271" r:id="rId32"/>
    <p:sldId id="272" r:id="rId33"/>
    <p:sldId id="260" r:id="rId34"/>
    <p:sldId id="273" r:id="rId35"/>
    <p:sldId id="352" r:id="rId36"/>
    <p:sldId id="275" r:id="rId37"/>
    <p:sldId id="538" r:id="rId38"/>
    <p:sldId id="539" r:id="rId39"/>
    <p:sldId id="278" r:id="rId40"/>
    <p:sldId id="654" r:id="rId41"/>
    <p:sldId id="495" r:id="rId42"/>
    <p:sldId id="345" r:id="rId43"/>
    <p:sldId id="630" r:id="rId44"/>
    <p:sldId id="653" r:id="rId45"/>
    <p:sldId id="284" r:id="rId46"/>
    <p:sldId id="309" r:id="rId47"/>
    <p:sldId id="287" r:id="rId48"/>
    <p:sldId id="471" r:id="rId49"/>
    <p:sldId id="472" r:id="rId50"/>
    <p:sldId id="473" r:id="rId51"/>
    <p:sldId id="474" r:id="rId52"/>
    <p:sldId id="475" r:id="rId53"/>
    <p:sldId id="476" r:id="rId54"/>
    <p:sldId id="489" r:id="rId55"/>
    <p:sldId id="656" r:id="rId56"/>
    <p:sldId id="554" r:id="rId57"/>
    <p:sldId id="555" r:id="rId58"/>
    <p:sldId id="559" r:id="rId59"/>
    <p:sldId id="560" r:id="rId60"/>
    <p:sldId id="561" r:id="rId61"/>
    <p:sldId id="657" r:id="rId62"/>
    <p:sldId id="658" r:id="rId63"/>
    <p:sldId id="562" r:id="rId64"/>
    <p:sldId id="413" r:id="rId65"/>
    <p:sldId id="564" r:id="rId66"/>
    <p:sldId id="535" r:id="rId67"/>
    <p:sldId id="563" r:id="rId68"/>
    <p:sldId id="646" r:id="rId69"/>
    <p:sldId id="659" r:id="rId70"/>
    <p:sldId id="660" r:id="rId71"/>
    <p:sldId id="565" r:id="rId72"/>
    <p:sldId id="661" r:id="rId73"/>
    <p:sldId id="631" r:id="rId74"/>
    <p:sldId id="676" r:id="rId75"/>
    <p:sldId id="683" r:id="rId76"/>
    <p:sldId id="677" r:id="rId77"/>
    <p:sldId id="678" r:id="rId78"/>
    <p:sldId id="669" r:id="rId79"/>
    <p:sldId id="670" r:id="rId80"/>
    <p:sldId id="673" r:id="rId81"/>
    <p:sldId id="674" r:id="rId82"/>
    <p:sldId id="671" r:id="rId83"/>
    <p:sldId id="675" r:id="rId84"/>
    <p:sldId id="394" r:id="rId85"/>
    <p:sldId id="395" r:id="rId86"/>
    <p:sldId id="549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0" autoAdjust="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18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9/9/23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9/9/23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7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13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6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5C1-C98D-9D42-9B69-7577345695A9}" type="datetime1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9F5A-F7ED-7641-9859-3B97FFEF7586}" type="datetime1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BC5-4173-DA47-AF0D-CD6C8E2AB73C}" type="datetime1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AA22-862F-6343-83F3-58E4E582F642}" type="datetime1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CABC-CF4D-164D-A0B8-5545BE850990}" type="datetime1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424A-C36E-F845-8135-8F419B20C7FE}" type="datetime1">
              <a:rPr lang="en-US" smtClean="0"/>
              <a:t>9/9/23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C36E2-36EA-AC4A-B404-574188BE04F8}" type="datetime1">
              <a:rPr lang="en-US" smtClean="0"/>
              <a:t>9/9/23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E213-789F-874D-A144-2D47803F0334}" type="datetime1">
              <a:rPr lang="en-US" smtClean="0"/>
              <a:t>9/9/23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728D-1147-1B4A-8B64-A7121EE849A4}" type="datetime1">
              <a:rPr lang="en-US" smtClean="0"/>
              <a:t>9/9/23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7C12-B28D-FA4C-878C-4F6320DFB742}" type="datetime1">
              <a:rPr lang="en-US" smtClean="0"/>
              <a:t>9/9/23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75BB-D1A7-0847-A644-B93A062CBCF0}" type="datetime1">
              <a:rPr lang="en-US" smtClean="0"/>
              <a:t>9/9/23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1F998-8A9B-2549-B48F-3A9530DED8E3}" type="datetime1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68015"/>
            <a:ext cx="304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V. Kotwal, Nehru Centre, 9 September 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 fascinating world of sub-atomic phenomena </a:t>
            </a:r>
            <a:br>
              <a:rPr lang="en-US" sz="2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US" sz="2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and the Higgs boson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04968" y="5954888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70C0"/>
                </a:solidFill>
              </a:rPr>
              <a:t>Ashutosh Kotwal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70C0"/>
                </a:solidFill>
              </a:rPr>
              <a:t>Duke University</a:t>
            </a:r>
          </a:p>
        </p:txBody>
      </p:sp>
      <p:pic>
        <p:nvPicPr>
          <p:cNvPr id="3" name="Picture 2" descr="CDF-Wboson-eventDisplay.png">
            <a:extLst>
              <a:ext uri="{FF2B5EF4-FFF2-40B4-BE49-F238E27FC236}">
                <a16:creationId xmlns:a16="http://schemas.microsoft.com/office/drawing/2014/main" id="{96593B9D-7A72-93F9-DCE1-FC9D29B3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27" y="1365665"/>
            <a:ext cx="5320096" cy="452469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49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Molecule of Insulin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/>
              <a:t>Foundations of 20</a:t>
            </a:r>
            <a:r>
              <a:rPr lang="en-US" sz="3600" baseline="30000" dirty="0"/>
              <a:t>th</a:t>
            </a:r>
            <a:r>
              <a:rPr lang="en-US" sz="3600" dirty="0"/>
              <a:t> Century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r>
              <a:rPr lang="en-US" dirty="0"/>
              <a:t>Combination of these fundamental principles – </a:t>
            </a:r>
            <a:r>
              <a:rPr lang="en-US" dirty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/>
              <a:t>Founders of 20</a:t>
            </a:r>
            <a:r>
              <a:rPr lang="en-US" sz="3600" baseline="30000" dirty="0"/>
              <a:t>th</a:t>
            </a:r>
            <a:r>
              <a:rPr lang="en-US" sz="3600" dirty="0"/>
              <a:t> Century Physics</a:t>
            </a:r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349259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/>
              <a:t>Founders of 20</a:t>
            </a:r>
            <a:r>
              <a:rPr lang="en-US" sz="3600" baseline="30000" dirty="0"/>
              <a:t>th</a:t>
            </a:r>
            <a:r>
              <a:rPr lang="en-US" sz="3600" dirty="0"/>
              <a:t> Century Physics</a:t>
            </a:r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/>
              <a:t>Foundations of 20</a:t>
            </a:r>
            <a:r>
              <a:rPr lang="en-US" sz="3600" baseline="30000" dirty="0"/>
              <a:t>th</a:t>
            </a:r>
            <a:r>
              <a:rPr lang="en-US" sz="3600" dirty="0"/>
              <a:t> Century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r>
              <a:rPr lang="en-US" dirty="0"/>
              <a:t>Combination of these fundamental principles – </a:t>
            </a:r>
            <a:r>
              <a:rPr lang="en-US" dirty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Properties of Electrons</a:t>
            </a:r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 of Complete Rotation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/>
              <a:t>Dirac and others showed mathematically that electron can be the type of particle that becomes negative of itself under a complete rotation</a:t>
            </a:r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Identical Particles are Indistinguishable</a:t>
            </a:r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Satyendra</a:t>
            </a:r>
            <a:r>
              <a:rPr lang="en-US" sz="2400" dirty="0"/>
              <a:t> </a:t>
            </a:r>
            <a:r>
              <a:rPr lang="en-US" sz="2400" dirty="0" err="1"/>
              <a:t>Nath</a:t>
            </a:r>
            <a:r>
              <a:rPr lang="en-US" sz="2400" dirty="0"/>
              <a:t> Bose in 1920’s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/>
              <a:t>Bose solved a major puzzle in quantum mechanics by proving that particles of the same type are indistinguishable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Towards a Fundamental Theory of 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Interchange between two electrons  </a:t>
            </a:r>
            <a:r>
              <a:rPr lang="en-US" sz="2800" dirty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0100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Why Matter Occupies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 - 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/>
              <a:t>But if two electrons occupied the same spot in space</a:t>
            </a:r>
          </a:p>
          <a:p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 fascinating world of sub-atomic phenomena </a:t>
            </a:r>
            <a:br>
              <a:rPr lang="en-US" sz="2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US" sz="2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and the Higgs boson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04968" y="5954888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70C0"/>
                </a:solidFill>
              </a:rPr>
              <a:t>Ashutosh Kotwal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70C0"/>
                </a:solidFill>
              </a:rPr>
              <a:t>Duke University</a:t>
            </a: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9" y="1270500"/>
            <a:ext cx="3601524" cy="458561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645" y="274638"/>
            <a:ext cx="8610598" cy="1143000"/>
          </a:xfrm>
        </p:spPr>
        <p:txBody>
          <a:bodyPr>
            <a:noAutofit/>
          </a:bodyPr>
          <a:lstStyle/>
          <a:p>
            <a:r>
              <a:rPr lang="en-US" sz="3600" dirty="0"/>
              <a:t>Dirac’s Theory of Matter Particles (Fermions)</a:t>
            </a:r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1820457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Predict Fundamental Forces</a:t>
            </a:r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8782" y="6248293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“fictitious” forces observed in accelerating frame of reference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/>
              <a:t>Manifestation of </a:t>
            </a:r>
            <a:r>
              <a:rPr lang="en-US" dirty="0" err="1"/>
              <a:t>Coriolis</a:t>
            </a:r>
            <a:r>
              <a:rPr lang="en-US" dirty="0"/>
              <a:t> Force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Hurricanes appear to rotate in Earth’s frame of reference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Quantum Mechanics</a:t>
            </a:r>
            <a:br>
              <a:rPr lang="en-US" dirty="0"/>
            </a:br>
            <a:r>
              <a:rPr lang="en-US" dirty="0"/>
              <a:t>force </a:t>
            </a:r>
            <a:r>
              <a:rPr lang="en-US" dirty="0" err="1">
                <a:sym typeface="Wingdings"/>
              </a:rPr>
              <a:t></a:t>
            </a:r>
            <a:r>
              <a:rPr lang="en-US" dirty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/>
              <a:t>Feynman Diagram: Force by Particle Exchange</a:t>
            </a:r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Electromagnetic force between two electrons mediated by  “photon” exchange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Richard Feynman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/>
              <a:t>Feynman Diagram: Force by Particle Exchange</a:t>
            </a:r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Electromagnetic force between two electrons mediated by  “photon” exchange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most  precisely tested theory, ever:</a:t>
            </a:r>
          </a:p>
          <a:p>
            <a:endParaRPr lang="en-US" sz="2400" dirty="0"/>
          </a:p>
          <a:p>
            <a:r>
              <a:rPr lang="en-US" sz="2400" dirty="0"/>
              <a:t>The quantum theory of the electric and magnetic forces, radio waves, light and  X-rays: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err="1"/>
              <a:t>Homi</a:t>
            </a:r>
            <a:r>
              <a:rPr lang="en-US" sz="3600" dirty="0"/>
              <a:t> </a:t>
            </a:r>
            <a:r>
              <a:rPr lang="en-US" sz="3600" dirty="0" err="1"/>
              <a:t>Bhabha</a:t>
            </a:r>
            <a:br>
              <a:rPr lang="en-US" sz="3200" dirty="0"/>
            </a:br>
            <a:r>
              <a:rPr lang="en-US" sz="3200" dirty="0"/>
              <a:t>electron-positron scattering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pic>
        <p:nvPicPr>
          <p:cNvPr id="7" name="Content Placeholder 6" descr="BhabhaScatt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26" r="-23826"/>
          <a:stretch>
            <a:fillRect/>
          </a:stretch>
        </p:blipFill>
        <p:spPr>
          <a:xfrm>
            <a:off x="-249633" y="1394627"/>
            <a:ext cx="9398801" cy="5168978"/>
          </a:xfrm>
        </p:spPr>
      </p:pic>
    </p:spTree>
    <p:extLst>
      <p:ext uri="{BB962C8B-B14F-4D97-AF65-F5344CB8AC3E}">
        <p14:creationId xmlns:p14="http://schemas.microsoft.com/office/powerpoint/2010/main" val="52221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/>
              <a:t>Weak Nuclear Decay</a:t>
            </a:r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force causing this interaction is described by particles making transitions on a “mathematical sphere</a:t>
            </a:r>
            <a:r>
              <a:rPr lang="en-US" dirty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Nuclear Fusion in Sun’s Core</a:t>
            </a: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Crucial role of W boson in hydrogen -&gt; helium fusion in Sun’s core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Keeps the Earth’s Core Molten?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protective magnetic shield against harmful solar radiation</a:t>
            </a: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00FF"/>
                </a:solidFill>
              </a:rPr>
              <a:t>Ernest Rutherford: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>
                <a:solidFill>
                  <a:srgbClr val="000000"/>
                </a:solidFill>
                <a:latin typeface="Standard Symbols L" charset="0"/>
              </a:rPr>
              <a:t>α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angle</a:t>
            </a:r>
          </a:p>
          <a:p>
            <a:r>
              <a:rPr lang="en-US" dirty="0"/>
              <a:t>due 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 C. George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Sudarshan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559" y="5827893"/>
            <a:ext cx="866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Crucial contributions of the pre-eminent Indian theoretical physicist, </a:t>
            </a:r>
          </a:p>
          <a:p>
            <a:r>
              <a:rPr lang="en-US" sz="2400" dirty="0">
                <a:solidFill>
                  <a:srgbClr val="660066"/>
                </a:solidFill>
              </a:rPr>
              <a:t>including the prediction of a vital aspect of the weak nuclear force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pic>
        <p:nvPicPr>
          <p:cNvPr id="8" name="Content Placeholder 7" descr="SudarshanWea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" r="-1426"/>
          <a:stretch>
            <a:fillRect/>
          </a:stretch>
        </p:blipFill>
        <p:spPr>
          <a:xfrm>
            <a:off x="151842" y="903110"/>
            <a:ext cx="8831289" cy="4856869"/>
          </a:xfrm>
        </p:spPr>
      </p:pic>
    </p:spTree>
    <p:extLst>
      <p:ext uri="{BB962C8B-B14F-4D97-AF65-F5344CB8AC3E}">
        <p14:creationId xmlns:p14="http://schemas.microsoft.com/office/powerpoint/2010/main" val="1077434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Success and Problem of Force Theory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8000"/>
                </a:solidFill>
              </a:rPr>
              <a:t>Success</a:t>
            </a:r>
            <a:r>
              <a:rPr lang="en-US" dirty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Another prediction</a:t>
            </a:r>
            <a:r>
              <a:rPr lang="en-US" dirty="0"/>
              <a:t>: force-mediating particles must be </a:t>
            </a:r>
            <a:r>
              <a:rPr lang="en-US" dirty="0" err="1"/>
              <a:t>massless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>
                <a:solidFill>
                  <a:srgbClr val="008000"/>
                </a:solidFill>
              </a:rPr>
              <a:t>massless</a:t>
            </a:r>
            <a:r>
              <a:rPr lang="en-US" dirty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/>
          </a:p>
          <a:p>
            <a:r>
              <a:rPr lang="en-US" dirty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048025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/>
          </a:p>
          <a:p>
            <a:r>
              <a:rPr lang="en-US" dirty="0"/>
              <a:t>Particles propagating through “empty space” </a:t>
            </a:r>
          </a:p>
          <a:p>
            <a:pPr>
              <a:buNone/>
            </a:pPr>
            <a:r>
              <a:rPr lang="en-US" dirty="0"/>
              <a:t>	are actually propagating though Higgs field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Interaction of particles with Higgs field slows down the particle </a:t>
            </a:r>
            <a:r>
              <a:rPr lang="en-US" dirty="0">
                <a:sym typeface="Wingdings"/>
              </a:rPr>
              <a:t> </a:t>
            </a:r>
            <a:r>
              <a:rPr lang="en-US" dirty="0">
                <a:solidFill>
                  <a:srgbClr val="008000"/>
                </a:solidFill>
              </a:rPr>
              <a:t>imparting the property of mass to 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/>
              <a:t>The “Sticky” Higgs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205243"/>
            <a:ext cx="7404100" cy="52576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Implications of Higgs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Empty space is not really empty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Filled with the Higgs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All fundamental particles interacting with the Higgs field “slow down” </a:t>
            </a:r>
          </a:p>
          <a:p>
            <a:pPr lvl="1"/>
            <a:r>
              <a:rPr lang="en-US" dirty="0"/>
              <a:t> appear to be massive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Light versus Heavy Particles – </a:t>
            </a:r>
            <a:br>
              <a:rPr lang="en-US" sz="3600" dirty="0"/>
            </a:br>
            <a:r>
              <a:rPr lang="en-US" sz="3111" dirty="0"/>
              <a:t>like moving through water</a:t>
            </a:r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/>
              <a:t> analogous to light particle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/>
              <a:t> analogous to heavy particle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How did we confirm the existence of the Higgs?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/>
              <a:t>Create ripples in the Higgs field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Ripples </a:t>
            </a:r>
            <a:r>
              <a:rPr lang="en-US" sz="3200" dirty="0" err="1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048000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FF0000"/>
                </a:solidFill>
              </a:rPr>
              <a:t>A Century of Particle Physics – Theory of Matter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explained </a:t>
            </a:r>
          </a:p>
          <a:p>
            <a:r>
              <a:rPr lang="mr-IN" dirty="0">
                <a:solidFill>
                  <a:srgbClr val="800080"/>
                </a:solidFill>
              </a:rPr>
              <a:t>–</a:t>
            </a:r>
            <a:r>
              <a:rPr lang="en-US" dirty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>
                <a:solidFill>
                  <a:srgbClr val="800080"/>
                </a:solidFill>
              </a:rPr>
              <a:t>Higgs boson interactions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FF0000"/>
                </a:solidFill>
              </a:rPr>
              <a:t>A Century of Particle Physics – Theory of Forces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Vacuum is a Quantum Foam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Physics 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660066"/>
                </a:solidFill>
              </a:rPr>
              <a:t>Rutherford’s scattering experiment of 1911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339896" y="6497460"/>
            <a:ext cx="3733802" cy="365125"/>
          </a:xfrm>
        </p:spPr>
        <p:txBody>
          <a:bodyPr/>
          <a:lstStyle/>
          <a:p>
            <a:r>
              <a:rPr lang="en-US" dirty="0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3366FF"/>
                </a:solidFill>
              </a:rPr>
              <a:t>Implication of Heisenberg Uncertainty Principle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/>
          </a:p>
          <a:p>
            <a:r>
              <a:rPr lang="en-US" dirty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for a short time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>
                <a:ln>
                  <a:solidFill>
                    <a:srgbClr val="3366FF"/>
                  </a:solidFill>
                </a:ln>
              </a:rPr>
              <a:t>t</a:t>
            </a: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as 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78332" cy="1143000"/>
          </a:xfrm>
        </p:spPr>
        <p:txBody>
          <a:bodyPr>
            <a:normAutofit/>
          </a:bodyPr>
          <a:lstStyle/>
          <a:p>
            <a:r>
              <a:rPr lang="en-US" dirty="0"/>
              <a:t>Alternate title of my talk:</a:t>
            </a:r>
          </a:p>
        </p:txBody>
      </p:sp>
      <p:pic>
        <p:nvPicPr>
          <p:cNvPr id="5" name="Content Placeholder 4" descr="muchadoaboutnoth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6" r="-19426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Observed one part per million difference in their energies 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should have the same energy in the absence of vacuum fluctuations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Dark Matter, Galaxy Formation and the Quantum Foam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/>
              <a:t>Halo of Invisible Dark Matter around Galaxies</a:t>
            </a:r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Four times as much dark matter as visible matter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 – new fundamental particles</a:t>
            </a: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Mapping out the Dark Matter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Newly Discovered Dark Matter Galaxies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3D Distribution of Galaxies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660066"/>
                </a:solidFill>
              </a:rPr>
              <a:t>Cosmic Microwave Background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174126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Penzias and Wilson (Bell Labs) </a:t>
            </a:r>
          </a:p>
          <a:p>
            <a:r>
              <a:rPr lang="en-US" sz="2800" dirty="0"/>
              <a:t>discovered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Nobel-prize winning discovery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 Fluctuations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sky measurement of variation of microwave radiation </a:t>
            </a:r>
          </a:p>
          <a:p>
            <a:r>
              <a:rPr lang="en-US" sz="2400" dirty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 Fluctuations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sky measurement of variation of radiation </a:t>
            </a:r>
          </a:p>
          <a:p>
            <a:r>
              <a:rPr lang="en-US" sz="2400" dirty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 Fluctuations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sky measurement of variation of radiation </a:t>
            </a:r>
          </a:p>
          <a:p>
            <a:r>
              <a:rPr lang="en-US" sz="2400" dirty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Origin of Galaxies Requires Dark Matter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/>
              <a:t>We are seeing the imprint of these density variations on the earliest light </a:t>
            </a:r>
          </a:p>
          <a:p>
            <a:r>
              <a:rPr lang="en-US" dirty="0"/>
              <a:t>Density variations seeded the accretion of dark matter </a:t>
            </a:r>
          </a:p>
          <a:p>
            <a:r>
              <a:rPr lang="en-US" dirty="0"/>
              <a:t>Dark matter accretion causes accretion of visible matter</a:t>
            </a:r>
          </a:p>
          <a:p>
            <a:pPr lvl="1"/>
            <a:r>
              <a:rPr lang="en-US" dirty="0"/>
              <a:t>Leading to galaxies we see today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Origin of Galaxies Requires Dark Matter and Quantum Foam at Big Bang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igbang-CMB_Timeline300_no_W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781789" y="1622780"/>
            <a:ext cx="7778012" cy="427760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822579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Vacuum Quantum Foam and the W boson Mass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top quark and Higgs boson 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Measurement of W boson Mass</a:t>
            </a: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measured and calculated values of W boson mass tells us about new particles “X” beyond the Standard Model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precisely calculable in Standard Model theory 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model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calculated to accuracy of 0.01%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>
                <a:solidFill>
                  <a:srgbClr val="008000"/>
                </a:solidFill>
              </a:rPr>
              <a:t>Standard Model expectation 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>
                <a:solidFill>
                  <a:srgbClr val="008000"/>
                </a:solidFill>
              </a:rPr>
              <a:t>M</a:t>
            </a:r>
            <a:r>
              <a:rPr lang="en-US" baseline="-33000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Measurement of W boson Mass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>
                <a:solidFill>
                  <a:srgbClr val="DC2300"/>
                </a:solidFill>
              </a:rPr>
              <a:t>Quantum Fluctuations 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fluctuations involving </a:t>
            </a:r>
            <a:r>
              <a:rPr lang="en-US" sz="2800" dirty="0" err="1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 particles contribute to the W boson mass</a:t>
            </a: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 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0" y="6539793"/>
            <a:ext cx="3485444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90288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1998 Status of 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Scattering of electrons at high energy 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explained as different combinations of few 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32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048025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FF420E"/>
                </a:solidFill>
              </a:rPr>
              <a:t>1998 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400" dirty="0">
              <a:solidFill>
                <a:srgbClr val="7E002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FF420E"/>
                </a:solidFill>
              </a:rPr>
              <a:t>2022 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>
                <a:solidFill>
                  <a:srgbClr val="7E0021"/>
                </a:solidFill>
              </a:rPr>
              <a:t>Science </a:t>
            </a:r>
            <a:r>
              <a:rPr lang="en-US" sz="2400" b="1" dirty="0">
                <a:solidFill>
                  <a:srgbClr val="7E0021"/>
                </a:solidFill>
              </a:rPr>
              <a:t>376</a:t>
            </a:r>
            <a:r>
              <a:rPr lang="en-US" sz="2400" dirty="0">
                <a:solidFill>
                  <a:srgbClr val="7E0021"/>
                </a:solidFill>
              </a:rPr>
              <a:t>, 170 </a:t>
            </a:r>
            <a:r>
              <a:rPr lang="en-US" sz="2000" dirty="0">
                <a:solidFill>
                  <a:srgbClr val="7E0021"/>
                </a:solidFill>
              </a:rPr>
              <a:t>(April 7, 2022)</a:t>
            </a:r>
            <a:r>
              <a:rPr lang="en-US" sz="2400" dirty="0">
                <a:solidFill>
                  <a:srgbClr val="7E0021"/>
                </a:solidFill>
              </a:rPr>
              <a:t>; </a:t>
            </a:r>
            <a:r>
              <a:rPr lang="en-US" sz="2000" dirty="0">
                <a:solidFill>
                  <a:srgbClr val="004586"/>
                </a:solidFill>
              </a:rPr>
              <a:t>DOI</a:t>
            </a:r>
            <a:r>
              <a:rPr lang="en-US" sz="2200" dirty="0"/>
              <a:t>:</a:t>
            </a:r>
            <a:r>
              <a:rPr lang="en-US" sz="2400" dirty="0">
                <a:solidFill>
                  <a:srgbClr val="7E0021"/>
                </a:solidFill>
              </a:rPr>
              <a:t> </a:t>
            </a:r>
            <a:r>
              <a:rPr lang="en-US" sz="2200" dirty="0">
                <a:solidFill>
                  <a:srgbClr val="7E0021"/>
                </a:solidFill>
              </a:rPr>
              <a:t>10.1126/science.abk1781</a:t>
            </a:r>
            <a:r>
              <a:rPr lang="en-US" sz="2400" dirty="0">
                <a:solidFill>
                  <a:srgbClr val="7E0021"/>
                </a:solidFill>
              </a:rPr>
              <a:t>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 to Measure the W boson Mass to 0.01% accuracy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0720" y="6652059"/>
            <a:ext cx="2897280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in Proton-Antiproton Collisions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produces W boson</a:t>
            </a:r>
          </a:p>
          <a:p>
            <a:endParaRPr lang="en-US" dirty="0"/>
          </a:p>
          <a:p>
            <a:r>
              <a:rPr lang="en-US" dirty="0"/>
              <a:t>W boson decays to neutrino, </a:t>
            </a:r>
          </a:p>
          <a:p>
            <a:r>
              <a:rPr lang="en-US" dirty="0"/>
              <a:t>accompanied by electron or </a:t>
            </a:r>
            <a:r>
              <a:rPr lang="en-US" dirty="0" err="1"/>
              <a:t>muon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(electron or </a:t>
            </a:r>
            <a:r>
              <a:rPr lang="en-US" dirty="0" err="1">
                <a:solidFill>
                  <a:srgbClr val="008000"/>
                </a:solidFill>
              </a:rPr>
              <a:t>muon</a:t>
            </a:r>
            <a:r>
              <a:rPr lang="en-US" dirty="0">
                <a:solidFill>
                  <a:srgbClr val="008000"/>
                </a:solidFill>
              </a:rPr>
              <a:t>) momentum carries 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Detector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Concentric cylinders of different kinds of detector technologies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Decay products of unstable particles identified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-1" y="6510730"/>
            <a:ext cx="3004457" cy="365125"/>
          </a:xfrm>
        </p:spPr>
        <p:txBody>
          <a:bodyPr/>
          <a:lstStyle/>
          <a:p>
            <a:r>
              <a:rPr lang="en-US" dirty="0"/>
              <a:t>A. V. Kotwal, Nehru Centre, 9 September 23</a:t>
            </a:r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Drift </a:t>
            </a:r>
          </a:p>
          <a:p>
            <a:r>
              <a:rPr lang="en-US" sz="2000" dirty="0"/>
              <a:t>chamber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66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drift chamber 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precise particle 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EB613D"/>
                </a:solidFill>
              </a:rPr>
              <a:t>calorimeter </a:t>
            </a: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all other 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CDF Particle Detector – Drift Chamber</a:t>
            </a: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Drift Chamber Operation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drift time  x  drift velocity = drift distance </a:t>
            </a: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Pauli, Heisenberg and Fermi</a:t>
            </a:r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5625" y="6005325"/>
            <a:ext cx="923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Circular trajectory of a charged particle in a perpendicular  magnetic field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FBED5-A2EC-B34D-D8BC-EE753645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FF420E"/>
                </a:solidFill>
              </a:rPr>
              <a:t>2022 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>
                <a:solidFill>
                  <a:srgbClr val="7E0021"/>
                </a:solidFill>
              </a:rPr>
              <a:t>Science </a:t>
            </a:r>
            <a:r>
              <a:rPr lang="en-US" sz="2400" b="1" dirty="0">
                <a:solidFill>
                  <a:srgbClr val="7E0021"/>
                </a:solidFill>
              </a:rPr>
              <a:t>376</a:t>
            </a:r>
            <a:r>
              <a:rPr lang="en-US" sz="2400" dirty="0">
                <a:solidFill>
                  <a:srgbClr val="7E0021"/>
                </a:solidFill>
              </a:rPr>
              <a:t>, 170 </a:t>
            </a:r>
            <a:r>
              <a:rPr lang="en-US" sz="2000" dirty="0">
                <a:solidFill>
                  <a:srgbClr val="7E0021"/>
                </a:solidFill>
              </a:rPr>
              <a:t>(April 7, 2022)</a:t>
            </a:r>
            <a:r>
              <a:rPr lang="en-US" sz="2400" dirty="0">
                <a:solidFill>
                  <a:srgbClr val="7E0021"/>
                </a:solidFill>
              </a:rPr>
              <a:t>; </a:t>
            </a:r>
            <a:r>
              <a:rPr lang="en-US" sz="2000" dirty="0">
                <a:solidFill>
                  <a:srgbClr val="004586"/>
                </a:solidFill>
              </a:rPr>
              <a:t>DOI</a:t>
            </a:r>
            <a:r>
              <a:rPr lang="en-US" sz="2200" dirty="0"/>
              <a:t>:</a:t>
            </a:r>
            <a:r>
              <a:rPr lang="en-US" sz="2400" dirty="0">
                <a:solidFill>
                  <a:srgbClr val="7E0021"/>
                </a:solidFill>
              </a:rPr>
              <a:t> </a:t>
            </a:r>
            <a:r>
              <a:rPr lang="en-US" sz="2200" dirty="0">
                <a:solidFill>
                  <a:srgbClr val="7E0021"/>
                </a:solidFill>
              </a:rPr>
              <a:t>10.1126/science.abk1781</a:t>
            </a:r>
            <a:r>
              <a:rPr lang="en-US" sz="2400" dirty="0">
                <a:solidFill>
                  <a:srgbClr val="7E0021"/>
                </a:solidFill>
              </a:rPr>
              <a:t>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49780" y="610675"/>
            <a:ext cx="703728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Citations  since publication (April 8, 2022): 439 </a:t>
            </a:r>
          </a:p>
          <a:p>
            <a:r>
              <a:rPr lang="en-US" dirty="0">
                <a:solidFill>
                  <a:srgbClr val="00B0F0"/>
                </a:solidFill>
              </a:rPr>
              <a:t>Most cited paper in 2022 of all physics and astronomy papers worldwide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304150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51994"/>
            <a:ext cx="9144000" cy="505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Over a century of particle physics, we have demonstrated an advanced theory of matter, forces and the origin of mass</a:t>
            </a:r>
          </a:p>
          <a:p>
            <a:pPr marL="0" lvl="1"/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70C0"/>
                </a:solidFill>
              </a:rPr>
              <a:t>The </a:t>
            </a:r>
            <a:r>
              <a:rPr lang="en-US" sz="2400" i="1" dirty="0">
                <a:solidFill>
                  <a:srgbClr val="0070C0"/>
                </a:solidFill>
              </a:rPr>
              <a:t>W</a:t>
            </a:r>
            <a:r>
              <a:rPr lang="en-US" sz="2400" dirty="0">
                <a:solidFill>
                  <a:srgbClr val="0070C0"/>
                </a:solidFill>
              </a:rPr>
              <a:t> boson mass is sensitive to new laws of nature 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of	        	 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304150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51994"/>
            <a:ext cx="9144000" cy="608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Over a century of particle physics, we have demonstrated an advanced theory of matter, forces and the origin of mass</a:t>
            </a:r>
          </a:p>
          <a:p>
            <a:pPr marL="0" lvl="1"/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70C0"/>
                </a:solidFill>
              </a:rPr>
              <a:t>The </a:t>
            </a:r>
            <a:r>
              <a:rPr lang="en-US" sz="2400" i="1" dirty="0">
                <a:solidFill>
                  <a:srgbClr val="0070C0"/>
                </a:solidFill>
              </a:rPr>
              <a:t>W</a:t>
            </a:r>
            <a:r>
              <a:rPr lang="en-US" sz="2400" dirty="0">
                <a:solidFill>
                  <a:srgbClr val="0070C0"/>
                </a:solidFill>
              </a:rPr>
              <a:t> boson mass is sensitive to new laws of nature 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of	        	 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2609535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Thank You! </a:t>
            </a: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96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Thank You! </a:t>
            </a: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3778" y="2779889"/>
            <a:ext cx="677334" cy="663222"/>
          </a:xfrm>
          <a:prstGeom prst="rect">
            <a:avLst/>
          </a:prstGeom>
          <a:solidFill>
            <a:srgbClr val="D289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1901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The Heavyweight W boson</a:t>
            </a:r>
            <a:br>
              <a:rPr lang="en-US" dirty="0"/>
            </a:br>
            <a:r>
              <a:rPr lang="en-US" dirty="0"/>
              <a:t> &amp;</a:t>
            </a:r>
            <a:br>
              <a:rPr lang="en-US" dirty="0"/>
            </a:br>
            <a:r>
              <a:rPr lang="en-US" dirty="0"/>
              <a:t>      The Mystery of the Missing </a:t>
            </a:r>
            <a:br>
              <a:rPr lang="en-US" dirty="0"/>
            </a:br>
            <a:r>
              <a:rPr lang="en-US" dirty="0" err="1"/>
              <a:t>AntiMatter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5F6C5-F358-ABBB-E3FF-F2A4C2FE8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Matter-</a:t>
            </a:r>
            <a:r>
              <a:rPr lang="en-US" dirty="0" err="1"/>
              <a:t>AntiMatter</a:t>
            </a:r>
            <a:r>
              <a:rPr lang="en-US" dirty="0"/>
              <a:t> Symmetry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 should be equal amounts of matter and antimatter in the Universe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Where is the </a:t>
            </a:r>
            <a:r>
              <a:rPr lang="en-US" i="1" dirty="0">
                <a:solidFill>
                  <a:schemeClr val="accent2"/>
                </a:solidFill>
              </a:rPr>
              <a:t>MISSING</a:t>
            </a:r>
            <a:r>
              <a:rPr lang="en-US" dirty="0">
                <a:solidFill>
                  <a:schemeClr val="accent2"/>
                </a:solidFill>
              </a:rPr>
              <a:t> antimatter?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i="1" dirty="0"/>
              <a:t>WE</a:t>
            </a:r>
            <a:r>
              <a:rPr lang="en-US" dirty="0"/>
              <a:t> need an excess of matter over antimatter in order for galaxies, stars, planets and </a:t>
            </a:r>
            <a:r>
              <a:rPr lang="en-US" i="1" dirty="0"/>
              <a:t>us</a:t>
            </a:r>
            <a:r>
              <a:rPr lang="en-US" dirty="0"/>
              <a:t> to exist…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36828-1D59-5695-B6F8-185E7025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</a:rPr>
              <a:t>DIS = Deep Inelastic Scattering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Sakharov Conditions for Matter Excess </a:t>
            </a:r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>
                <a:solidFill>
                  <a:schemeClr val="accent2"/>
                </a:solidFill>
              </a:rPr>
              <a:t>one </a:t>
            </a:r>
            <a:r>
              <a:rPr lang="en-US" sz="2800" dirty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E5482-0002-4D99-3ECA-DFEECEDB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Sakharov Conditions for Matter Excess </a:t>
            </a:r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>
                <a:solidFill>
                  <a:srgbClr val="660066"/>
                </a:solidFill>
              </a:rPr>
              <a:t>…</a:t>
            </a:r>
            <a:endParaRPr lang="en-US" sz="2800" dirty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A36499-E43B-74C9-6328-535F7333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Higgs Condensation after Big Bang </a:t>
            </a:r>
            <a:br>
              <a:rPr lang="en-US" sz="3600" dirty="0"/>
            </a:br>
            <a:r>
              <a:rPr lang="en-US" sz="3600" dirty="0">
                <a:solidFill>
                  <a:srgbClr val="FF6600"/>
                </a:solidFill>
              </a:rPr>
              <a:t>aided by Higgs-like Partner</a:t>
            </a: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614311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43001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>
              <a:solidFill>
                <a:srgbClr val="660066"/>
              </a:solidFill>
            </a:endParaRPr>
          </a:p>
          <a:p>
            <a:r>
              <a:rPr lang="en-US" sz="2400" dirty="0">
                <a:solidFill>
                  <a:srgbClr val="660066"/>
                </a:solidFill>
              </a:rPr>
              <a:t>Satisfies second Sakharov Condition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B12E0-72B6-7015-A485-B0F9DA44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489007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Higgs Condensation after Big Bang </a:t>
            </a:r>
            <a:br>
              <a:rPr lang="en-US" sz="3600" dirty="0"/>
            </a:br>
            <a:r>
              <a:rPr lang="en-US" sz="3600" dirty="0">
                <a:solidFill>
                  <a:srgbClr val="FF6600"/>
                </a:solidFill>
              </a:rPr>
              <a:t>aided by Higgs-like Partner</a:t>
            </a: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>
              <a:solidFill>
                <a:srgbClr val="660066"/>
              </a:solidFill>
            </a:endParaRPr>
          </a:p>
          <a:p>
            <a:r>
              <a:rPr lang="en-US" sz="2400" dirty="0">
                <a:solidFill>
                  <a:srgbClr val="660066"/>
                </a:solidFill>
              </a:rPr>
              <a:t>Satisfies second Sakharov Condition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444" y="5912553"/>
            <a:ext cx="8960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Higgs-like partner’s existence increases the W boson mass by the observed 0.1%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59821-8785-F19D-2798-19FA1213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474"/>
            <a:ext cx="7772400" cy="1143000"/>
          </a:xfrm>
        </p:spPr>
        <p:txBody>
          <a:bodyPr/>
          <a:lstStyle/>
          <a:p>
            <a:r>
              <a:rPr lang="en-US" dirty="0"/>
              <a:t>Albert Einstein</a:t>
            </a:r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963263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957971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0375" y="4844525"/>
            <a:ext cx="85256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1915: </a:t>
            </a:r>
            <a:r>
              <a:rPr lang="en-US" sz="2800" dirty="0" err="1">
                <a:solidFill>
                  <a:srgbClr val="3333FF"/>
                </a:solidFill>
              </a:rPr>
              <a:t>Spacetime</a:t>
            </a:r>
            <a:r>
              <a:rPr lang="en-US" sz="2800" dirty="0">
                <a:solidFill>
                  <a:srgbClr val="3333FF"/>
                </a:solidFill>
              </a:rPr>
              <a:t> is active: curves, expands, shrinks, …</a:t>
            </a:r>
          </a:p>
          <a:p>
            <a:endParaRPr lang="en-US" sz="2800" dirty="0">
              <a:solidFill>
                <a:srgbClr val="3333FF"/>
              </a:solidFill>
            </a:endParaRPr>
          </a:p>
          <a:p>
            <a:r>
              <a:rPr lang="en-US" sz="2800" dirty="0"/>
              <a:t>3-space directions and time direction are combined into a single 4-dimensional </a:t>
            </a:r>
            <a:r>
              <a:rPr lang="en-US" sz="2800" dirty="0" err="1"/>
              <a:t>spacetime</a:t>
            </a:r>
            <a:r>
              <a:rPr lang="en-US" sz="2800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68015"/>
            <a:ext cx="3048025" cy="365125"/>
          </a:xfrm>
        </p:spPr>
        <p:txBody>
          <a:bodyPr/>
          <a:lstStyle/>
          <a:p>
            <a:r>
              <a:rPr lang="en-US"/>
              <a:t>A. V. Kotwal, Nehru Centre, 9 September 23</a:t>
            </a:r>
            <a:endParaRPr lang="en-US" dirty="0"/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Matter and Energy Curves Space</a:t>
            </a:r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48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660066"/>
                </a:solidFill>
              </a:rPr>
              <a:t>Light bends in curved space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4564"/>
            <a:ext cx="8228160" cy="646628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 dirty="0">
                <a:solidFill>
                  <a:srgbClr val="C5000B"/>
                </a:solidFill>
              </a:rPr>
              <a:t>Dark Matter Particles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9" r="-17799"/>
          <a:stretch>
            <a:fillRect/>
          </a:stretch>
        </p:blipFill>
        <p:spPr bwMode="auto">
          <a:xfrm>
            <a:off x="-424800" y="734477"/>
            <a:ext cx="5938561" cy="315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-17799" r="-177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61" y="681192"/>
            <a:ext cx="2939040" cy="362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97" r="-15697"/>
          <a:stretch>
            <a:fillRect/>
          </a:stretch>
        </p:blipFill>
        <p:spPr bwMode="auto">
          <a:xfrm>
            <a:off x="138240" y="3993540"/>
            <a:ext cx="4792320" cy="285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-15697" r="-156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919040" y="5077065"/>
            <a:ext cx="3705120" cy="12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FF3333"/>
                </a:solidFill>
              </a:rPr>
              <a:t>A consistent hypothesis is the </a:t>
            </a:r>
          </a:p>
          <a:p>
            <a:r>
              <a:rPr lang="en-US" dirty="0">
                <a:solidFill>
                  <a:srgbClr val="FF3333"/>
                </a:solidFill>
              </a:rPr>
              <a:t>existence of new particles beyond the Standard Model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20</a:t>
            </a:r>
            <a:r>
              <a:rPr lang="en-US" baseline="30000" dirty="0">
                <a:latin typeface="+mn-lt"/>
              </a:rPr>
              <a:t>th</a:t>
            </a:r>
            <a:r>
              <a:rPr lang="en-US" dirty="0">
                <a:latin typeface="+mn-lt"/>
              </a:rPr>
              <a:t> Century Built on Quantum 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>
                <a:solidFill>
                  <a:srgbClr val="008000"/>
                </a:solidFill>
              </a:rPr>
              <a:t>th</a:t>
            </a:r>
            <a:r>
              <a:rPr lang="en-US" dirty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/>
              <a:t>All electronics devices, computers and communication</a:t>
            </a:r>
          </a:p>
          <a:p>
            <a:pPr lvl="1"/>
            <a:r>
              <a:rPr lang="en-US" dirty="0"/>
              <a:t>Nuclear power</a:t>
            </a:r>
          </a:p>
          <a:p>
            <a:pPr lvl="1"/>
            <a:r>
              <a:rPr lang="en-US" dirty="0"/>
              <a:t>Atomic and molecular manipulation of materials for chemical and biological applications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Nehru Centre, 9 September 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11652</TotalTime>
  <Words>3370</Words>
  <Application>Microsoft Macintosh PowerPoint</Application>
  <PresentationFormat>On-screen Show (4:3)</PresentationFormat>
  <Paragraphs>479</Paragraphs>
  <Slides>86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4" baseType="lpstr">
      <vt:lpstr>Arial</vt:lpstr>
      <vt:lpstr>Calibri</vt:lpstr>
      <vt:lpstr>Lucida Grande</vt:lpstr>
      <vt:lpstr>Standard Symbols L</vt:lpstr>
      <vt:lpstr>Symbol</vt:lpstr>
      <vt:lpstr>Times New Roman</vt:lpstr>
      <vt:lpstr>Wingdings</vt:lpstr>
      <vt:lpstr>Office Theme</vt:lpstr>
      <vt:lpstr>The fascinating world of sub-atomic phenomena  and the Higgs boson</vt:lpstr>
      <vt:lpstr>The fascinating world of sub-atomic phenomena  and the Higgs boson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Dirac’s Theory of Matter Particles (Fermions)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Homi Bhabha electron-positron scattering</vt:lpstr>
      <vt:lpstr>Weak Nuclear Decay</vt:lpstr>
      <vt:lpstr>Nuclear Fusion in Sun’s Core</vt:lpstr>
      <vt:lpstr>What Keeps the Earth’s Core Molten? </vt:lpstr>
      <vt:lpstr>E. C. George Sudarshan </vt:lpstr>
      <vt:lpstr>Success and Problem of Force Theory </vt:lpstr>
      <vt:lpstr>How does the W boson Acquire Mass? </vt:lpstr>
      <vt:lpstr>The “Sticky” Higgs Field</vt:lpstr>
      <vt:lpstr>Implications of Higgs Discovery</vt:lpstr>
      <vt:lpstr>Light versus Heavy Particles –  like moving through water</vt:lpstr>
      <vt:lpstr>How did we confirm the existence of the Higgs? </vt:lpstr>
      <vt:lpstr>A Century of Particle Physics – Theory of Matter</vt:lpstr>
      <vt:lpstr>A Century of Particle Physics – Theory of Forces</vt:lpstr>
      <vt:lpstr>The Vacuum is a Quantum Foam</vt:lpstr>
      <vt:lpstr>Implication of Heisenberg Uncertainty Principle </vt:lpstr>
      <vt:lpstr>PowerPoint Presentation</vt:lpstr>
      <vt:lpstr>Alternate title of my talk:</vt:lpstr>
      <vt:lpstr>Detecting New Physics through Precision Measurements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Origin of Galaxies Requires Dark Matter and Quantum Foam at Big Bang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1998 Status of  MW vs Mtop</vt:lpstr>
      <vt:lpstr>1998 Status of  MW vs Mtop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2022 Status of  MW vs Mtop</vt:lpstr>
      <vt:lpstr>Epilogue</vt:lpstr>
      <vt:lpstr>Summary</vt:lpstr>
      <vt:lpstr>Summary</vt:lpstr>
      <vt:lpstr>Thank You! </vt:lpstr>
      <vt:lpstr>Thank You! 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Higgs Condensation after Big Bang  aided by Higgs-like Partner</vt:lpstr>
      <vt:lpstr>Albert Einstein</vt:lpstr>
      <vt:lpstr>Matter and Energy Curves Space</vt:lpstr>
      <vt:lpstr>Dark Matter Particles</vt:lpstr>
    </vt:vector>
  </TitlesOfParts>
  <Company>Duke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Kotwal, Ph.D.</cp:lastModifiedBy>
  <cp:revision>205</cp:revision>
  <cp:lastPrinted>2016-02-12T17:34:37Z</cp:lastPrinted>
  <dcterms:created xsi:type="dcterms:W3CDTF">2013-04-01T13:45:51Z</dcterms:created>
  <dcterms:modified xsi:type="dcterms:W3CDTF">2023-09-09T05:58:16Z</dcterms:modified>
</cp:coreProperties>
</file>