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83"/>
  </p:notesMasterIdLst>
  <p:sldIdLst>
    <p:sldId id="682" r:id="rId2"/>
    <p:sldId id="393" r:id="rId3"/>
    <p:sldId id="751" r:id="rId4"/>
    <p:sldId id="752" r:id="rId5"/>
    <p:sldId id="750" r:id="rId6"/>
    <p:sldId id="394" r:id="rId7"/>
    <p:sldId id="395" r:id="rId8"/>
    <p:sldId id="495" r:id="rId9"/>
    <p:sldId id="700" r:id="rId10"/>
    <p:sldId id="494" r:id="rId11"/>
    <p:sldId id="493" r:id="rId12"/>
    <p:sldId id="496" r:id="rId13"/>
    <p:sldId id="701" r:id="rId14"/>
    <p:sldId id="472" r:id="rId15"/>
    <p:sldId id="473" r:id="rId16"/>
    <p:sldId id="702" r:id="rId17"/>
    <p:sldId id="703" r:id="rId18"/>
    <p:sldId id="474" r:id="rId19"/>
    <p:sldId id="475" r:id="rId20"/>
    <p:sldId id="278" r:id="rId21"/>
    <p:sldId id="279" r:id="rId22"/>
    <p:sldId id="280" r:id="rId23"/>
    <p:sldId id="281" r:id="rId24"/>
    <p:sldId id="282" r:id="rId25"/>
    <p:sldId id="286" r:id="rId26"/>
    <p:sldId id="284" r:id="rId27"/>
    <p:sldId id="309" r:id="rId28"/>
    <p:sldId id="418" r:id="rId29"/>
    <p:sldId id="419" r:id="rId30"/>
    <p:sldId id="469" r:id="rId31"/>
    <p:sldId id="420" r:id="rId32"/>
    <p:sldId id="287" r:id="rId33"/>
    <p:sldId id="653" r:id="rId34"/>
    <p:sldId id="268" r:id="rId35"/>
    <p:sldId id="269" r:id="rId36"/>
    <p:sldId id="353" r:id="rId37"/>
    <p:sldId id="679" r:id="rId38"/>
    <p:sldId id="267" r:id="rId39"/>
    <p:sldId id="449" r:id="rId40"/>
    <p:sldId id="466" r:id="rId41"/>
    <p:sldId id="749" r:id="rId42"/>
    <p:sldId id="256" r:id="rId43"/>
    <p:sldId id="257" r:id="rId44"/>
    <p:sldId id="704" r:id="rId45"/>
    <p:sldId id="654" r:id="rId46"/>
    <p:sldId id="686" r:id="rId47"/>
    <p:sldId id="471" r:id="rId48"/>
    <p:sldId id="695" r:id="rId49"/>
    <p:sldId id="696" r:id="rId50"/>
    <p:sldId id="405" r:id="rId51"/>
    <p:sldId id="406" r:id="rId52"/>
    <p:sldId id="407" r:id="rId53"/>
    <p:sldId id="409" r:id="rId54"/>
    <p:sldId id="470" r:id="rId55"/>
    <p:sldId id="325" r:id="rId56"/>
    <p:sldId id="413" r:id="rId57"/>
    <p:sldId id="354" r:id="rId58"/>
    <p:sldId id="739" r:id="rId59"/>
    <p:sldId id="698" r:id="rId60"/>
    <p:sldId id="699" r:id="rId61"/>
    <p:sldId id="415" r:id="rId62"/>
    <p:sldId id="740" r:id="rId63"/>
    <p:sldId id="336" r:id="rId64"/>
    <p:sldId id="258" r:id="rId65"/>
    <p:sldId id="741" r:id="rId66"/>
    <p:sldId id="743" r:id="rId67"/>
    <p:sldId id="744" r:id="rId68"/>
    <p:sldId id="745" r:id="rId69"/>
    <p:sldId id="747" r:id="rId70"/>
    <p:sldId id="746" r:id="rId71"/>
    <p:sldId id="748" r:id="rId72"/>
    <p:sldId id="259" r:id="rId73"/>
    <p:sldId id="260" r:id="rId74"/>
    <p:sldId id="261" r:id="rId75"/>
    <p:sldId id="262" r:id="rId76"/>
    <p:sldId id="320" r:id="rId77"/>
    <p:sldId id="330" r:id="rId78"/>
    <p:sldId id="326" r:id="rId79"/>
    <p:sldId id="264" r:id="rId80"/>
    <p:sldId id="742" r:id="rId81"/>
    <p:sldId id="321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4" autoAdjust="0"/>
    <p:restoredTop sz="94673"/>
  </p:normalViewPr>
  <p:slideViewPr>
    <p:cSldViewPr snapToGrid="0" snapToObjects="1">
      <p:cViewPr varScale="1">
        <p:scale>
          <a:sx n="107" d="100"/>
          <a:sy n="107" d="100"/>
        </p:scale>
        <p:origin x="680" y="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0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429B9-1E13-EF4E-BB31-1D313AF9B24A}" type="datetimeFigureOut">
              <a:rPr lang="en-US" smtClean="0"/>
              <a:t>6/6/25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8C4C1-58CD-8347-B05F-C5A529D15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66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>
            <a:extLst>
              <a:ext uri="{FF2B5EF4-FFF2-40B4-BE49-F238E27FC236}">
                <a16:creationId xmlns:a16="http://schemas.microsoft.com/office/drawing/2014/main" id="{EBC28C03-C17C-8B28-64D4-BD7FF0E4B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DF26EB3F-9066-F08A-70F9-CC9C3D8A4DB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307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e4937a6de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e4937a6de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161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e4937a6dee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e4937a6dee_0_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1897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58ff2b9b0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258ff2b9b0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60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58ff2b9b0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258ff2b9b0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9306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>
            <a:extLst>
              <a:ext uri="{FF2B5EF4-FFF2-40B4-BE49-F238E27FC236}">
                <a16:creationId xmlns:a16="http://schemas.microsoft.com/office/drawing/2014/main" id="{EBC28C03-C17C-8B28-64D4-BD7FF0E4B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DF26EB3F-9066-F08A-70F9-CC9C3D8A4DB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696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>
            <a:extLst>
              <a:ext uri="{FF2B5EF4-FFF2-40B4-BE49-F238E27FC236}">
                <a16:creationId xmlns:a16="http://schemas.microsoft.com/office/drawing/2014/main" id="{9A527AE7-4186-0384-1246-BE27A2398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" name="Text Box 2">
            <a:extLst>
              <a:ext uri="{FF2B5EF4-FFF2-40B4-BE49-F238E27FC236}">
                <a16:creationId xmlns:a16="http://schemas.microsoft.com/office/drawing/2014/main" id="{627F697C-62CC-383F-E82A-BC3C4FA91A5B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717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43C21E47-C620-684B-5D60-A8A7A649A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2C4EC1F5-D579-E835-AE5E-0E5AB33C6EEC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118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>
            <a:extLst>
              <a:ext uri="{FF2B5EF4-FFF2-40B4-BE49-F238E27FC236}">
                <a16:creationId xmlns:a16="http://schemas.microsoft.com/office/drawing/2014/main" id="{C66E83A3-E0AA-11F5-434F-511C5B5889B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279B2D2C-1E30-73AB-9466-9673E554F0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060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>
            <a:extLst>
              <a:ext uri="{FF2B5EF4-FFF2-40B4-BE49-F238E27FC236}">
                <a16:creationId xmlns:a16="http://schemas.microsoft.com/office/drawing/2014/main" id="{C66E83A3-E0AA-11F5-434F-511C5B5889B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279B2D2C-1E30-73AB-9466-9673E554F0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255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>
            <a:extLst>
              <a:ext uri="{FF2B5EF4-FFF2-40B4-BE49-F238E27FC236}">
                <a16:creationId xmlns:a16="http://schemas.microsoft.com/office/drawing/2014/main" id="{8D856118-D181-F702-8600-B75836C68A5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ABB1E2B9-7F3E-C893-2784-BE39C093F78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281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>
            <a:extLst>
              <a:ext uri="{FF2B5EF4-FFF2-40B4-BE49-F238E27FC236}">
                <a16:creationId xmlns:a16="http://schemas.microsoft.com/office/drawing/2014/main" id="{E798636B-932F-41B1-E102-9F45094756B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7BB9AB7E-5E57-18B2-CEA8-BE59BD87118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808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A2D7B7A5-BFD4-ACC3-970A-C9E4D2C50E4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0F5DAA04-14C9-3576-51EB-47AE0A2FB0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84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1C41A-E657-A82C-305A-C4A290043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8F0009-A65D-8E58-D1E2-101967F08959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-539683" y="6652059"/>
            <a:ext cx="2897280" cy="230424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1079668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4711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50" y="1697233"/>
            <a:ext cx="7717500" cy="4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9pPr>
          </a:lstStyle>
          <a:p>
            <a:endParaRPr/>
          </a:p>
        </p:txBody>
      </p:sp>
      <p:cxnSp>
        <p:nvCxnSpPr>
          <p:cNvPr id="28" name="Google Shape;28;p4"/>
          <p:cNvCxnSpPr/>
          <p:nvPr/>
        </p:nvCxnSpPr>
        <p:spPr>
          <a:xfrm>
            <a:off x="-72550" y="365467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29;p4"/>
          <p:cNvCxnSpPr/>
          <p:nvPr/>
        </p:nvCxnSpPr>
        <p:spPr>
          <a:xfrm>
            <a:off x="-72550" y="6503267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4"/>
          <p:cNvCxnSpPr/>
          <p:nvPr/>
        </p:nvCxnSpPr>
        <p:spPr>
          <a:xfrm>
            <a:off x="6884900" y="-151467"/>
            <a:ext cx="2565600" cy="1741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1123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544543" y="6579370"/>
            <a:ext cx="2895600" cy="365125"/>
          </a:xfrm>
        </p:spPr>
        <p:txBody>
          <a:bodyPr/>
          <a:lstStyle/>
          <a:p>
            <a:r>
              <a:rPr lang="en-US"/>
              <a:t>A. V. Kotwal, IITB, 11 June 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V. Kotwal, IITB, 11 June 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9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34568"/>
            <a:ext cx="9143999" cy="1001890"/>
          </a:xfrm>
        </p:spPr>
        <p:txBody>
          <a:bodyPr>
            <a:noAutofit/>
          </a:bodyPr>
          <a:lstStyle/>
          <a:p>
            <a:r>
              <a:rPr lang="en-US" sz="2400" b="1" i="0" u="none" strike="noStrike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Searching for Dark Matter at the Large Hadron Collider </a:t>
            </a:r>
            <a:br>
              <a:rPr lang="en-US" sz="2400" b="1" i="0" u="none" strike="noStrike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2400" b="1" i="0" u="none" strike="noStrike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with AI on a silicon chip</a:t>
            </a:r>
            <a:r>
              <a:rPr lang="en-US" sz="2400" b="0" i="0" u="none" strike="noStrike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77460" y="1086005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70C0"/>
                </a:solidFill>
              </a:rPr>
              <a:t>Ashutosh Kotwal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70C0"/>
                </a:solidFill>
              </a:rPr>
              <a:t>Duke University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DA3AFEA-BD19-C43D-435B-A510841CDFC0}"/>
              </a:ext>
            </a:extLst>
          </p:cNvPr>
          <p:cNvSpPr/>
          <p:nvPr/>
        </p:nvSpPr>
        <p:spPr>
          <a:xfrm flipH="1">
            <a:off x="6258294" y="4630865"/>
            <a:ext cx="1151905" cy="1324023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65F87F-2FFA-1D8D-F3BC-D3DE1BCCA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062" y="1916746"/>
            <a:ext cx="4901372" cy="402685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6D7FC75-FCDB-1FD5-7B17-8DD5220EF733}"/>
              </a:ext>
            </a:extLst>
          </p:cNvPr>
          <p:cNvSpPr txBox="1">
            <a:spLocks/>
          </p:cNvSpPr>
          <p:nvPr/>
        </p:nvSpPr>
        <p:spPr>
          <a:xfrm>
            <a:off x="1629860" y="6142906"/>
            <a:ext cx="6206095" cy="709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B050"/>
                </a:solidFill>
              </a:rPr>
              <a:t>Indian Institute of Technology, Bombay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B050"/>
                </a:solidFill>
              </a:rPr>
              <a:t>June 11, 2025</a:t>
            </a:r>
          </a:p>
        </p:txBody>
      </p:sp>
    </p:spTree>
    <p:extLst>
      <p:ext uri="{BB962C8B-B14F-4D97-AF65-F5344CB8AC3E}">
        <p14:creationId xmlns:p14="http://schemas.microsoft.com/office/powerpoint/2010/main" val="775023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3" y="-142696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Gravitational Wave from Black Holes </a:t>
            </a:r>
            <a:r>
              <a:rPr lang="en-US" sz="4000" dirty="0" err="1"/>
              <a:t>Inspiral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505225" y="6538670"/>
            <a:ext cx="3132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</a:t>
            </a:r>
            <a:r>
              <a:rPr lang="en-US" sz="1200" dirty="0" err="1"/>
              <a:t>CalTech</a:t>
            </a:r>
            <a:r>
              <a:rPr lang="en-US" sz="1200" dirty="0"/>
              <a:t>/MIT/LIGO Laboratory</a:t>
            </a:r>
          </a:p>
        </p:txBody>
      </p:sp>
      <p:pic>
        <p:nvPicPr>
          <p:cNvPr id="4" name="Picture 3" descr="li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10" y="931333"/>
            <a:ext cx="5700889" cy="570088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97E4DA-7D77-E138-A82A-114B0B0AC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306246988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42696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Gravitational Wave Detection</a:t>
            </a:r>
          </a:p>
        </p:txBody>
      </p:sp>
      <p:pic>
        <p:nvPicPr>
          <p:cNvPr id="2" name="Picture 1" descr="ligo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3" y="890411"/>
            <a:ext cx="7194211" cy="57841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5225" y="6538670"/>
            <a:ext cx="3132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</a:t>
            </a:r>
            <a:r>
              <a:rPr lang="en-US" sz="1200" dirty="0" err="1"/>
              <a:t>CalTech</a:t>
            </a:r>
            <a:r>
              <a:rPr lang="en-US" sz="1200" dirty="0"/>
              <a:t>/MIT/LIGO Laboratory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C55300-473B-0195-BF9C-A80FFDAF5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315849286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42696"/>
            <a:ext cx="7772400" cy="1143000"/>
          </a:xfrm>
        </p:spPr>
        <p:txBody>
          <a:bodyPr>
            <a:noAutofit/>
          </a:bodyPr>
          <a:lstStyle/>
          <a:p>
            <a:r>
              <a:rPr lang="en-US" sz="2800" dirty="0"/>
              <a:t>Gravitational Waves from </a:t>
            </a:r>
            <a:r>
              <a:rPr lang="en-US" sz="2800" dirty="0" err="1"/>
              <a:t>Inspiraling</a:t>
            </a:r>
            <a:r>
              <a:rPr lang="en-US" sz="2800" dirty="0"/>
              <a:t> Black Holes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05225" y="6538670"/>
            <a:ext cx="3132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</a:t>
            </a:r>
            <a:r>
              <a:rPr lang="en-US" sz="1200" dirty="0" err="1"/>
              <a:t>CalTech</a:t>
            </a:r>
            <a:r>
              <a:rPr lang="en-US" sz="1200" dirty="0"/>
              <a:t>/MIT/LIGO Laboratory</a:t>
            </a:r>
          </a:p>
        </p:txBody>
      </p:sp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D5286FA1-AFB3-245B-C269-E06922846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715" y="1211568"/>
            <a:ext cx="4987636" cy="506743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5AC9E7-263C-E575-4F36-8CF93AFD8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417700324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/>
              <a:t>The Expanding Universe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2E800A-DE9B-851B-B069-106E3D466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2634281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Cosmic Microwave Background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186001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Penzias and Wilson (Bell Labs) </a:t>
            </a:r>
          </a:p>
          <a:p>
            <a:r>
              <a:rPr lang="en-US" sz="2800" dirty="0"/>
              <a:t>discovered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00B050"/>
                </a:solidFill>
              </a:rPr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400" dirty="0"/>
              <a:t>(Nobel-prize winning discovery)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650FA1-8072-CC29-9037-5E2D38AE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Cosmic Microwave Background</a:t>
            </a:r>
            <a:br>
              <a:rPr lang="en-US" sz="3200" dirty="0"/>
            </a:br>
            <a:r>
              <a:rPr lang="en-US" sz="3200" dirty="0"/>
              <a:t>almost perfectly uniform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596914"/>
            <a:ext cx="86501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 sky measurement of microwave radiation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0.001% variation with direction in sky, measured by COBE satellite </a:t>
            </a:r>
            <a:r>
              <a:rPr lang="en-US" sz="2000" dirty="0"/>
              <a:t>(Nobel-prize winning discovery)</a:t>
            </a:r>
            <a:endParaRPr lang="en-US" sz="2400" dirty="0"/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7" y="1092204"/>
            <a:ext cx="8229600" cy="452596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B10C1-E698-466B-CE56-2FCFDBDD5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32512" y="391886"/>
            <a:ext cx="8478981" cy="5830783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</a:rPr>
              <a:t>Einstein’s General Relativity Equation explains an expanding Universe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For fixed speed of light, causally disconnected parts of the Universe can express a uniform microwave radiation only if these parts were causally connected in the past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>
                <a:solidFill>
                  <a:srgbClr val="C00000"/>
                </a:solidFill>
              </a:rPr>
              <a:t>=&gt; Universe must have been much smaller in the past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>
                <a:solidFill>
                  <a:srgbClr val="00B050"/>
                </a:solidFill>
              </a:rPr>
              <a:t>=&gt; Supports the Big Bang hypothesis</a:t>
            </a:r>
            <a:br>
              <a:rPr lang="en-US" sz="2400" dirty="0"/>
            </a:br>
            <a:r>
              <a:rPr lang="en-US" sz="2400" dirty="0"/>
              <a:t>  </a:t>
            </a:r>
            <a:endParaRPr lang="en-US" sz="200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DA3AFEA-BD19-C43D-435B-A510841CDFC0}"/>
              </a:ext>
            </a:extLst>
          </p:cNvPr>
          <p:cNvSpPr/>
          <p:nvPr/>
        </p:nvSpPr>
        <p:spPr>
          <a:xfrm flipH="1">
            <a:off x="6258294" y="4630865"/>
            <a:ext cx="1151905" cy="1324023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85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404820"/>
            <a:ext cx="9143999" cy="2706516"/>
          </a:xfrm>
        </p:spPr>
        <p:txBody>
          <a:bodyPr>
            <a:noAutofit/>
          </a:bodyPr>
          <a:lstStyle/>
          <a:p>
            <a:pPr algn="l"/>
            <a:br>
              <a:rPr lang="en-US" sz="2400" dirty="0"/>
            </a:br>
            <a:r>
              <a:rPr lang="en-US" sz="2400" dirty="0"/>
              <a:t>  </a:t>
            </a:r>
            <a:endParaRPr lang="en-US" sz="200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DA3AFEA-BD19-C43D-435B-A510841CDFC0}"/>
              </a:ext>
            </a:extLst>
          </p:cNvPr>
          <p:cNvSpPr/>
          <p:nvPr/>
        </p:nvSpPr>
        <p:spPr>
          <a:xfrm flipH="1">
            <a:off x="6258294" y="4630865"/>
            <a:ext cx="1151905" cy="1324023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65F87F-2FFA-1D8D-F3BC-D3DE1BCCA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23" y="437208"/>
            <a:ext cx="7322470" cy="601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39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Cosmic Microwave Background Anisotropy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4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 sky measurement of variation of radiation </a:t>
            </a:r>
          </a:p>
          <a:p>
            <a:r>
              <a:rPr lang="en-US" sz="2400" dirty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9A098-8FC4-6C26-E0C5-410E1311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Cosmic Microwave Background Anisotropy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7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 sky measurement of variation of radiation </a:t>
            </a:r>
          </a:p>
          <a:p>
            <a:r>
              <a:rPr lang="en-US" sz="2400" dirty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0DEA96-4F62-E36F-88A3-1BC59E06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71C6D-579B-F0E5-584A-28EEB22D6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20793" y="6579370"/>
            <a:ext cx="2895600" cy="365125"/>
          </a:xfrm>
        </p:spPr>
        <p:txBody>
          <a:bodyPr/>
          <a:lstStyle/>
          <a:p>
            <a:r>
              <a:rPr lang="en-US" dirty="0"/>
              <a:t>A. V. Kotwal, IITB, 11 June 25</a:t>
            </a:r>
          </a:p>
        </p:txBody>
      </p:sp>
      <p:pic>
        <p:nvPicPr>
          <p:cNvPr id="8" name="Picture 7" descr="A person in a plastic case&#10;&#10;Description automatically generated">
            <a:extLst>
              <a:ext uri="{FF2B5EF4-FFF2-40B4-BE49-F238E27FC236}">
                <a16:creationId xmlns:a16="http://schemas.microsoft.com/office/drawing/2014/main" id="{1D6A175C-B3FD-FDFC-E8D3-FAF478836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043" y="11875"/>
            <a:ext cx="5045273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/>
              <a:t>The Mystery of </a:t>
            </a:r>
            <a:br>
              <a:rPr lang="en-US" dirty="0"/>
            </a:br>
            <a:r>
              <a:rPr lang="en-US" dirty="0"/>
              <a:t>Dark Matter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42EF11-596C-E311-F01B-8C06E368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Centripetal Force</a:t>
            </a:r>
          </a:p>
        </p:txBody>
      </p:sp>
      <p:pic>
        <p:nvPicPr>
          <p:cNvPr id="4" name="Content Placeholder 3" descr="boyWithSlingsho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50" r="-10550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407905-23F0-E9A3-3180-245C4BB48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083"/>
            <a:ext cx="8229600" cy="1143000"/>
          </a:xfrm>
        </p:spPr>
        <p:txBody>
          <a:bodyPr/>
          <a:lstStyle/>
          <a:p>
            <a:r>
              <a:rPr lang="en-US" dirty="0"/>
              <a:t>Stars Orbiting a Galaxy</a:t>
            </a:r>
          </a:p>
        </p:txBody>
      </p:sp>
      <p:pic>
        <p:nvPicPr>
          <p:cNvPr id="4" name="Content Placeholder 3" descr="m33larg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384" r="-2038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404554" y="6183668"/>
            <a:ext cx="63782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Gravity provides the centripetal force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6CFF8-180C-C567-30E3-558E067B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Measuring Velocity with Doppler Shift of Starlight</a:t>
            </a:r>
          </a:p>
        </p:txBody>
      </p:sp>
      <p:pic>
        <p:nvPicPr>
          <p:cNvPr id="4" name="Content Placeholder 3" descr="doppler.gif"/>
          <p:cNvPicPr>
            <a:picLocks noGrp="1" noChangeAspect="1"/>
          </p:cNvPicPr>
          <p:nvPr>
            <p:ph idx="1"/>
          </p:nvPr>
        </p:nvPicPr>
        <p:blipFill>
          <a:blip r:embed="rId2"/>
          <a:srcRect l="-39527" r="-39527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973019-DF65-E341-D016-B61E44600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/>
              <a:t>Galactic Rotation Curve</a:t>
            </a:r>
          </a:p>
        </p:txBody>
      </p:sp>
      <p:pic>
        <p:nvPicPr>
          <p:cNvPr id="4" name="Content Placeholder 3" descr="galaxyWithCurve.bmp"/>
          <p:cNvPicPr>
            <a:picLocks noGrp="1" noChangeAspect="1"/>
          </p:cNvPicPr>
          <p:nvPr>
            <p:ph idx="1"/>
          </p:nvPr>
        </p:nvPicPr>
        <p:blipFill>
          <a:blip r:embed="rId2"/>
          <a:srcRect l="-17804" r="-17804"/>
          <a:stretch>
            <a:fillRect/>
          </a:stretch>
        </p:blipFill>
        <p:spPr>
          <a:xfrm>
            <a:off x="457200" y="1388535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51560" y="6237112"/>
            <a:ext cx="84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Stars’ orbit speed too high </a:t>
            </a:r>
            <a:r>
              <a:rPr lang="en-US" sz="2800" dirty="0" err="1">
                <a:sym typeface="Wingdings"/>
              </a:rPr>
              <a:t></a:t>
            </a:r>
            <a:r>
              <a:rPr lang="en-US" sz="2800" dirty="0">
                <a:sym typeface="Wingdings"/>
              </a:rPr>
              <a:t> too much centripetal force </a:t>
            </a:r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448BF-C92A-C53A-6293-C5356B377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924805"/>
          </a:xfrm>
        </p:spPr>
        <p:txBody>
          <a:bodyPr/>
          <a:lstStyle/>
          <a:p>
            <a:r>
              <a:rPr lang="en-US" dirty="0"/>
              <a:t>Collision of Galaxy Clusters</a:t>
            </a:r>
          </a:p>
        </p:txBody>
      </p:sp>
      <p:pic>
        <p:nvPicPr>
          <p:cNvPr id="4" name="Content Placeholder 3" descr="bulletcluster_comp_f204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701" r="-15701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860778" y="5787101"/>
            <a:ext cx="7563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Luminous Matter (emitting X-rays) separated from total Mass </a:t>
            </a:r>
            <a:r>
              <a:rPr lang="en-US" sz="2800" dirty="0" err="1">
                <a:sym typeface="Wingdings"/>
              </a:rPr>
              <a:t>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Wingdings"/>
              </a:rPr>
              <a:t>confirms Dark Matter hypothesis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E03E67-CD7D-B8A2-6B85-17539D835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/>
              <a:t>Halo of Invisible Dark Matter around Galaxies</a:t>
            </a:r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Four times as much dark matter as visible matter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6CC417-D0E3-B66E-9406-827710AF0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 – new fundamental particles?</a:t>
            </a: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Mapping out the Dark Matter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57CB66-80E8-4E8E-9FF7-CBF541BC2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69024" y="6581982"/>
            <a:ext cx="2895600" cy="365125"/>
          </a:xfrm>
        </p:spPr>
        <p:txBody>
          <a:bodyPr/>
          <a:lstStyle/>
          <a:p>
            <a:r>
              <a:rPr lang="en-US"/>
              <a:t>A. V. Kotwal, IITB, 11 June 25</a:t>
            </a:r>
            <a:endParaRPr lang="en-US" dirty="0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M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33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D861A6-3A8A-59D3-76C3-28A05D42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2260367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848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8AEF79-7D08-BF8B-6F63-D34199B8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2273417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113D6-31F1-409A-C4CC-529F86ED6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2DB9AF-4D67-65D1-493B-075A6FCD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20793" y="6579370"/>
            <a:ext cx="2895600" cy="365125"/>
          </a:xfrm>
        </p:spPr>
        <p:txBody>
          <a:bodyPr/>
          <a:lstStyle/>
          <a:p>
            <a:r>
              <a:rPr lang="en-US" dirty="0"/>
              <a:t>A. V. Kotwal, IITB, 11 June 25</a:t>
            </a:r>
          </a:p>
        </p:txBody>
      </p:sp>
      <p:pic>
        <p:nvPicPr>
          <p:cNvPr id="8" name="Picture 7" descr="A person in a plastic case&#10;&#10;Description automatically generated">
            <a:extLst>
              <a:ext uri="{FF2B5EF4-FFF2-40B4-BE49-F238E27FC236}">
                <a16:creationId xmlns:a16="http://schemas.microsoft.com/office/drawing/2014/main" id="{A85B68E8-8380-503E-3C59-D51BC4FB3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043" y="11875"/>
            <a:ext cx="504527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4F709-9168-9134-E0EB-CFEC8F653B56}"/>
              </a:ext>
            </a:extLst>
          </p:cNvPr>
          <p:cNvSpPr txBox="1"/>
          <p:nvPr/>
        </p:nvSpPr>
        <p:spPr>
          <a:xfrm>
            <a:off x="522513" y="3348842"/>
            <a:ext cx="3123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Is this the future we want? </a:t>
            </a:r>
          </a:p>
        </p:txBody>
      </p:sp>
    </p:spTree>
    <p:extLst>
      <p:ext uri="{BB962C8B-B14F-4D97-AF65-F5344CB8AC3E}">
        <p14:creationId xmlns:p14="http://schemas.microsoft.com/office/powerpoint/2010/main" val="110243313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848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1999" y="1622778"/>
            <a:ext cx="7676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</a:rPr>
              <a:t>But Dark Matter cannot radiate energy so remains a huge cloud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441792-3F0D-EDD8-EBC5-ED91455C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3473002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mulated Evolution of Milky Way Dark Matter Hal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72" y="4372"/>
            <a:ext cx="9121228" cy="6841522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66902B-D916-5A1A-082D-EF0161E0D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18058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24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Newly Discovered Dark Matter Galaxies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>
          <a:xfrm>
            <a:off x="457200" y="1101441"/>
            <a:ext cx="8229600" cy="4525963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22DBED6-7896-7358-F98B-776970F4E8DE}"/>
              </a:ext>
            </a:extLst>
          </p:cNvPr>
          <p:cNvSpPr txBox="1">
            <a:spLocks/>
          </p:cNvSpPr>
          <p:nvPr/>
        </p:nvSpPr>
        <p:spPr>
          <a:xfrm>
            <a:off x="609600" y="5723424"/>
            <a:ext cx="8229600" cy="843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7030A0"/>
                </a:solidFill>
              </a:rPr>
              <a:t>Could the Dark Matter be a cloud of a new type of stable neutral particles produced at the Big Bang?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55995-28E8-35A7-C5E3-57DB44E5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 Century of Particle Physics Success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1730323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Quantum Mechanics</a:t>
            </a:r>
            <a:br>
              <a:rPr lang="en-US" dirty="0"/>
            </a:br>
            <a:r>
              <a:rPr lang="en-US" dirty="0"/>
              <a:t>force </a:t>
            </a:r>
            <a:r>
              <a:rPr lang="en-US" dirty="0" err="1">
                <a:sym typeface="Wingdings"/>
              </a:rPr>
              <a:t></a:t>
            </a:r>
            <a:r>
              <a:rPr lang="en-US" dirty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4020939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/>
              <a:t>Feynman Diagram: Force by Particle Exchange</a:t>
            </a:r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267427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Electromagnetic force between two electrons mediated by  “photon” exchange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223" y="6248485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Richard Feynman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F19EDA-432F-2EA6-ED7C-CE85D235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/>
              <a:t>Feynman Diagram: Force by Particle Exchange</a:t>
            </a:r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Electromagnetic force between two electrons mediated by  “photon” exchange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 most  precisely tested theory, ever:</a:t>
            </a:r>
          </a:p>
          <a:p>
            <a:endParaRPr lang="en-US" sz="2400" dirty="0"/>
          </a:p>
          <a:p>
            <a:r>
              <a:rPr lang="en-US" sz="2400" dirty="0"/>
              <a:t>The quantum theory of the electric and magnetic forces, radio waves, light and  X-rays: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0B2D28-0560-96CA-7B2D-F4B63E8C6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err="1"/>
              <a:t>Homi</a:t>
            </a:r>
            <a:r>
              <a:rPr lang="en-US" sz="3600" dirty="0"/>
              <a:t> </a:t>
            </a:r>
            <a:r>
              <a:rPr lang="en-US" sz="3600" dirty="0" err="1"/>
              <a:t>Bhabha</a:t>
            </a:r>
            <a:br>
              <a:rPr lang="en-US" sz="3200" dirty="0"/>
            </a:br>
            <a:r>
              <a:rPr lang="en-US" sz="3200" dirty="0"/>
              <a:t>electron-positron scattering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  <p:pic>
        <p:nvPicPr>
          <p:cNvPr id="7" name="Content Placeholder 6" descr="BhabhaScatter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26" r="-23826"/>
          <a:stretch>
            <a:fillRect/>
          </a:stretch>
        </p:blipFill>
        <p:spPr>
          <a:xfrm>
            <a:off x="-249633" y="1394627"/>
            <a:ext cx="9398801" cy="5168978"/>
          </a:xfrm>
        </p:spPr>
      </p:pic>
    </p:spTree>
    <p:extLst>
      <p:ext uri="{BB962C8B-B14F-4D97-AF65-F5344CB8AC3E}">
        <p14:creationId xmlns:p14="http://schemas.microsoft.com/office/powerpoint/2010/main" val="1967425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Nuclear Decay</a:t>
            </a:r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2223209"/>
            <a:ext cx="4777624" cy="2800053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6" y="2562655"/>
            <a:ext cx="2952465" cy="256982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2119F-86A1-A1B7-5ADB-3F6046522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Scorecard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Combining quantum mechanics and special relativity gave exact prediction of </a:t>
            </a:r>
          </a:p>
          <a:p>
            <a:endParaRPr lang="en-US" dirty="0"/>
          </a:p>
          <a:p>
            <a:pPr lvl="1"/>
            <a:r>
              <a:rPr lang="en-US" dirty="0"/>
              <a:t>Matter particles (fermions)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Force mediating particles (gauge bosons)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DC290A-CE67-BA46-1A1C-86E3C7E2E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2623091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2707C-6D01-240B-40DA-FD5E00EC0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C9977F-9459-ACC7-23A1-CC1E0C63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20793" y="6579370"/>
            <a:ext cx="2895600" cy="365125"/>
          </a:xfrm>
        </p:spPr>
        <p:txBody>
          <a:bodyPr/>
          <a:lstStyle/>
          <a:p>
            <a:r>
              <a:rPr lang="en-US" dirty="0"/>
              <a:t>A. V. Kotwal, IITB, 11 June 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A982C6-FCEE-10E6-ED99-512E97AA2768}"/>
              </a:ext>
            </a:extLst>
          </p:cNvPr>
          <p:cNvSpPr txBox="1"/>
          <p:nvPr/>
        </p:nvSpPr>
        <p:spPr>
          <a:xfrm>
            <a:off x="2" y="12"/>
            <a:ext cx="4595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 a future based on …  </a:t>
            </a:r>
          </a:p>
        </p:txBody>
      </p:sp>
      <p:pic>
        <p:nvPicPr>
          <p:cNvPr id="5" name="Picture 4" descr="A person with long hair and a quote&#10;&#10;Description automatically generated">
            <a:extLst>
              <a:ext uri="{FF2B5EF4-FFF2-40B4-BE49-F238E27FC236}">
                <a16:creationId xmlns:a16="http://schemas.microsoft.com/office/drawing/2014/main" id="{6A9AE89D-1883-1AFB-B51F-9AA264ABE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66" y="1460666"/>
            <a:ext cx="8802798" cy="50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931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Where we have arrived…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25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Following the brilliant insights of Paul Dirac and others, we can understand  </a:t>
            </a:r>
          </a:p>
          <a:p>
            <a:pPr lvl="1">
              <a:lnSpc>
                <a:spcPct val="130000"/>
              </a:lnSpc>
            </a:pPr>
            <a:r>
              <a:rPr lang="en-US" sz="3200" dirty="0"/>
              <a:t>Why there is matter and antimatter</a:t>
            </a:r>
          </a:p>
          <a:p>
            <a:pPr lvl="1">
              <a:lnSpc>
                <a:spcPct val="130000"/>
              </a:lnSpc>
            </a:pPr>
            <a:r>
              <a:rPr lang="en-US" sz="3200" dirty="0"/>
              <a:t>Why matter occupies volume</a:t>
            </a:r>
          </a:p>
          <a:p>
            <a:pPr lvl="1">
              <a:lnSpc>
                <a:spcPct val="130000"/>
              </a:lnSpc>
            </a:pPr>
            <a:r>
              <a:rPr lang="en-US" sz="3200" dirty="0"/>
              <a:t>How matter interacts via forces</a:t>
            </a:r>
          </a:p>
          <a:p>
            <a:pPr lvl="1">
              <a:lnSpc>
                <a:spcPct val="130000"/>
              </a:lnSpc>
            </a:pPr>
            <a:r>
              <a:rPr lang="en-US" sz="3200" dirty="0"/>
              <a:t>The properties of forces</a:t>
            </a:r>
          </a:p>
          <a:p>
            <a:pPr lvl="1">
              <a:lnSpc>
                <a:spcPct val="130000"/>
              </a:lnSpc>
            </a:pPr>
            <a:r>
              <a:rPr lang="en-US" sz="3200" dirty="0"/>
              <a:t>The Higgs field that explains particle masses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BB2C7-4B9D-004B-6591-3A272F3F6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3501302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CBE094A8-0C05-C5A1-1B66-B8188C03302E}"/>
              </a:ext>
            </a:extLst>
          </p:cNvPr>
          <p:cNvSpPr>
            <a:spLocks noGrp="1"/>
          </p:cNvSpPr>
          <p:nvPr>
            <p:ph type="ftr" idx="4294967295"/>
          </p:nvPr>
        </p:nvSpPr>
        <p:spPr>
          <a:xfrm>
            <a:off x="-29688" y="6558229"/>
            <a:ext cx="2133600" cy="365125"/>
          </a:xfrm>
        </p:spPr>
        <p:txBody>
          <a:bodyPr/>
          <a:lstStyle/>
          <a:p>
            <a:r>
              <a:rPr lang="en-US" altLang="en-US"/>
              <a:t>A. V. Kotwal, IITB, 11 June 25</a:t>
            </a:r>
            <a:endParaRPr lang="en-US" altLang="en-US" dirty="0"/>
          </a:p>
        </p:txBody>
      </p:sp>
      <p:sp>
        <p:nvSpPr>
          <p:cNvPr id="5121" name="Rectangle 1">
            <a:extLst>
              <a:ext uri="{FF2B5EF4-FFF2-40B4-BE49-F238E27FC236}">
                <a16:creationId xmlns:a16="http://schemas.microsoft.com/office/drawing/2014/main" id="{87123670-428A-21B7-385C-AA064732803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721"/>
            <a:ext cx="7807680" cy="917280"/>
          </a:xfrm>
          <a:ln/>
        </p:spPr>
        <p:txBody>
          <a:bodyPr vert="horz" lIns="91440" tIns="25602" rIns="91440" bIns="45720" rtlCol="0" anchor="ctr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2903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EEE44842-82BE-4DE6-BA31-2695A28858D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640"/>
            <a:ext cx="8193600" cy="4320000"/>
          </a:xfrm>
          <a:ln/>
        </p:spPr>
        <p:txBody>
          <a:bodyPr vert="horz" lIns="91440" tIns="19201" rIns="91440" bIns="45720" rtlCol="0">
            <a:normAutofit/>
          </a:bodyPr>
          <a:lstStyle/>
          <a:p>
            <a:pPr marL="391686" indent="-293764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en-US" sz="2177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en-US" sz="2177"/>
              <a:t>12 fundamental fermions: matter particles (and their antimatter counterparts) derived by combining quantum mechanics and special relativity and group theory  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97CEB5C7-D25B-8935-D6CE-EA9BCDBD0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321" y="2419560"/>
            <a:ext cx="5392800" cy="395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35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CBE094A8-0C05-C5A1-1B66-B8188C03302E}"/>
              </a:ext>
            </a:extLst>
          </p:cNvPr>
          <p:cNvSpPr>
            <a:spLocks noGrp="1"/>
          </p:cNvSpPr>
          <p:nvPr>
            <p:ph type="ftr" idx="4294967295"/>
          </p:nvPr>
        </p:nvSpPr>
        <p:spPr>
          <a:xfrm>
            <a:off x="-17811" y="6570102"/>
            <a:ext cx="2133600" cy="365125"/>
          </a:xfrm>
        </p:spPr>
        <p:txBody>
          <a:bodyPr/>
          <a:lstStyle/>
          <a:p>
            <a:r>
              <a:rPr lang="en-US" altLang="en-US"/>
              <a:t>A. V. Kotwal, IITB, 11 June 25</a:t>
            </a:r>
            <a:endParaRPr lang="en-US" altLang="en-US" dirty="0"/>
          </a:p>
        </p:txBody>
      </p:sp>
      <p:sp>
        <p:nvSpPr>
          <p:cNvPr id="5121" name="Rectangle 1">
            <a:extLst>
              <a:ext uri="{FF2B5EF4-FFF2-40B4-BE49-F238E27FC236}">
                <a16:creationId xmlns:a16="http://schemas.microsoft.com/office/drawing/2014/main" id="{87123670-428A-21B7-385C-AA064732803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721"/>
            <a:ext cx="7807680" cy="917280"/>
          </a:xfrm>
          <a:ln/>
        </p:spPr>
        <p:txBody>
          <a:bodyPr vert="horz" lIns="91440" tIns="25602" rIns="91440" bIns="45720" rtlCol="0" anchor="ctr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2903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EEE44842-82BE-4DE6-BA31-2695A28858D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640"/>
            <a:ext cx="8193600" cy="4320000"/>
          </a:xfrm>
          <a:ln/>
        </p:spPr>
        <p:txBody>
          <a:bodyPr vert="horz" lIns="91440" tIns="19201" rIns="91440" bIns="45720" rtlCol="0">
            <a:normAutofit/>
          </a:bodyPr>
          <a:lstStyle/>
          <a:p>
            <a:pPr marL="391686" indent="-293764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en-US" sz="2177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en-US" sz="2177"/>
              <a:t>12 fundamental fermions: matter particles (and their antimatter counterparts) derived by combining quantum mechanics and special relativity and group theory  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97CEB5C7-D25B-8935-D6CE-EA9BCDBD0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321" y="2419560"/>
            <a:ext cx="5392800" cy="395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4">
            <a:extLst>
              <a:ext uri="{FF2B5EF4-FFF2-40B4-BE49-F238E27FC236}">
                <a16:creationId xmlns:a16="http://schemas.microsoft.com/office/drawing/2014/main" id="{ECC31A00-C921-ED5B-8C5C-705CBD318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681" y="4186441"/>
            <a:ext cx="3764160" cy="183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9pPr>
          </a:lstStyle>
          <a:p>
            <a:r>
              <a:rPr lang="en-US" altLang="en-US" sz="2177">
                <a:solidFill>
                  <a:srgbClr val="800080"/>
                </a:solidFill>
              </a:rPr>
              <a:t>But the intriguing pattern </a:t>
            </a:r>
          </a:p>
          <a:p>
            <a:r>
              <a:rPr lang="en-US" altLang="en-US" sz="2177">
                <a:solidFill>
                  <a:srgbClr val="800080"/>
                </a:solidFill>
              </a:rPr>
              <a:t>of mass values is not </a:t>
            </a:r>
          </a:p>
          <a:p>
            <a:r>
              <a:rPr lang="en-US" altLang="en-US" sz="2177">
                <a:solidFill>
                  <a:srgbClr val="800080"/>
                </a:solidFill>
              </a:rPr>
              <a:t>explained – blamed on parametric</a:t>
            </a:r>
          </a:p>
          <a:p>
            <a:r>
              <a:rPr lang="en-US" altLang="en-US" sz="2177">
                <a:solidFill>
                  <a:srgbClr val="800080"/>
                </a:solidFill>
              </a:rPr>
              <a:t>Higgs interaction</a:t>
            </a:r>
          </a:p>
          <a:p>
            <a:endParaRPr lang="en-US" altLang="en-US" sz="2177">
              <a:solidFill>
                <a:srgbClr val="800080"/>
              </a:solidFill>
            </a:endParaRPr>
          </a:p>
          <a:p>
            <a:r>
              <a:rPr lang="en-US" altLang="en-US" sz="2177">
                <a:solidFill>
                  <a:srgbClr val="800080"/>
                </a:solidFill>
              </a:rPr>
              <a:t>Why 3 generations?  </a:t>
            </a:r>
          </a:p>
        </p:txBody>
      </p:sp>
    </p:spTree>
    <p:extLst>
      <p:ext uri="{BB962C8B-B14F-4D97-AF65-F5344CB8AC3E}">
        <p14:creationId xmlns:p14="http://schemas.microsoft.com/office/powerpoint/2010/main" val="35094369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A7394EDF-FC9B-A8D9-3C6D-7F9A150047B5}"/>
              </a:ext>
            </a:extLst>
          </p:cNvPr>
          <p:cNvSpPr>
            <a:spLocks noGrp="1"/>
          </p:cNvSpPr>
          <p:nvPr>
            <p:ph type="ftr" idx="4294967295"/>
          </p:nvPr>
        </p:nvSpPr>
        <p:spPr>
          <a:xfrm>
            <a:off x="-5935" y="6581980"/>
            <a:ext cx="2133600" cy="365125"/>
          </a:xfrm>
        </p:spPr>
        <p:txBody>
          <a:bodyPr/>
          <a:lstStyle/>
          <a:p>
            <a:r>
              <a:rPr lang="en-US" altLang="en-US"/>
              <a:t>A. V. Kotwal, IITB, 11 June 25</a:t>
            </a:r>
            <a:endParaRPr lang="en-US" altLang="en-US" dirty="0"/>
          </a:p>
        </p:txBody>
      </p:sp>
      <p:sp>
        <p:nvSpPr>
          <p:cNvPr id="6145" name="Rectangle 1">
            <a:extLst>
              <a:ext uri="{FF2B5EF4-FFF2-40B4-BE49-F238E27FC236}">
                <a16:creationId xmlns:a16="http://schemas.microsoft.com/office/drawing/2014/main" id="{114FB860-8463-33A0-0723-0034547F8F0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3960"/>
            <a:ext cx="7807680" cy="1026720"/>
          </a:xfrm>
          <a:ln/>
        </p:spPr>
        <p:txBody>
          <a:bodyPr vert="horz" lIns="91440" tIns="25602" rIns="91440" bIns="45720" rtlCol="0" anchor="ctr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2903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80986D47-96A3-B208-0548-BF65043F1CA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1521" y="1273321"/>
            <a:ext cx="8593920" cy="5519520"/>
          </a:xfrm>
          <a:ln/>
        </p:spPr>
        <p:txBody>
          <a:bodyPr vert="horz" lIns="91440" tIns="19201" rIns="91440" bIns="45720" rtlCol="0">
            <a:normAutofit/>
          </a:bodyPr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altLang="en-US" sz="2177">
                <a:solidFill>
                  <a:srgbClr val="008000"/>
                </a:solidFill>
              </a:rPr>
              <a:t>Success # 2: principle of gauge invariance for </a:t>
            </a:r>
            <a:r>
              <a:rPr lang="en-US" altLang="en-US" sz="2177" i="1">
                <a:solidFill>
                  <a:srgbClr val="008000"/>
                </a:solidFill>
              </a:rPr>
              <a:t>predicting</a:t>
            </a:r>
            <a:r>
              <a:rPr lang="en-US" altLang="en-US" sz="2177">
                <a:solidFill>
                  <a:srgbClr val="008000"/>
                </a:solidFill>
              </a:rPr>
              <a:t> the nature of fundamental forces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pitchFamily="2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altLang="en-US" sz="1996"/>
              <a:t>matter particles (quarks and leptons) transform in </a:t>
            </a:r>
            <a:r>
              <a:rPr lang="en-US" altLang="en-US" sz="1996" i="1"/>
              <a:t>curved</a:t>
            </a:r>
            <a:r>
              <a:rPr lang="en-US" altLang="en-US" sz="1996"/>
              <a:t> internal spaces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pitchFamily="2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altLang="en-US" sz="1996">
                <a:solidFill>
                  <a:srgbClr val="DC2300"/>
                </a:solidFill>
              </a:rPr>
              <a:t>The equations of motion predict terms that describe particle interactions with force fields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2B9E6E06-488B-977F-39B8-7FDF586D1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1" y="3560041"/>
            <a:ext cx="3425760" cy="315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CC0D22D-9E13-C530-49BA-BEEBF7C06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1" y="4673161"/>
            <a:ext cx="4425120" cy="59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7823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Dark Matter, Galaxy Formation and the Quantum Foam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3942311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3366FF"/>
                </a:solidFill>
              </a:rPr>
              <a:t>Implication of Heisenberg Uncertainty Principle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372"/>
            <a:ext cx="8229600" cy="500662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/>
          </a:p>
          <a:p>
            <a:r>
              <a:rPr lang="en-US" dirty="0"/>
              <a:t>Nature can “borrow” energy of amount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>
                <a:ln>
                  <a:solidFill>
                    <a:srgbClr val="3366FF"/>
                  </a:solidFill>
                </a:ln>
              </a:rPr>
              <a:t>E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 for a short time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 err="1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 err="1">
                <a:ln>
                  <a:solidFill>
                    <a:srgbClr val="3366FF"/>
                  </a:solidFill>
                </a:ln>
              </a:rPr>
              <a:t>t</a:t>
            </a: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The shorter the time period of this “energy loan”, the larger the amount of the loaned energy that is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8000"/>
                </a:solidFill>
              </a:rPr>
              <a:t>=&gt; the vacuum is a bubbling foam with high-energy particles popping up and disappearing 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11221" y="1171224"/>
            <a:ext cx="3132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4000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</a:t>
            </a:r>
            <a:r>
              <a:rPr lang="en-US" sz="4000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40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t</a:t>
            </a:r>
            <a:endParaRPr lang="en-US" sz="4000" i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28925673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eini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017894" y="310447"/>
            <a:ext cx="5697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Vacuum as a Quantum Foam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11330709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3D Distribution of Galaxies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2" y="1368773"/>
            <a:ext cx="9702390" cy="5335941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FE13-0A81-67F5-FB54-B02FB617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Origin of Galaxies Requires Dark Matter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7556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Quantum fluctuations at the Big Bang cause density variations</a:t>
            </a:r>
          </a:p>
          <a:p>
            <a:pPr lvl="1"/>
            <a:r>
              <a:rPr lang="en-US" dirty="0"/>
              <a:t>We are seeing the imprint of these density variations on the earliest light </a:t>
            </a:r>
          </a:p>
          <a:p>
            <a:r>
              <a:rPr lang="en-US" dirty="0"/>
              <a:t>Density variations seeded the accretion of dark matter </a:t>
            </a:r>
          </a:p>
          <a:p>
            <a:r>
              <a:rPr lang="en-US" dirty="0">
                <a:solidFill>
                  <a:srgbClr val="7030A0"/>
                </a:solidFill>
              </a:rPr>
              <a:t>Dark matter accretion causes accretion of visible matter</a:t>
            </a:r>
          </a:p>
          <a:p>
            <a:pPr lvl="1"/>
            <a:r>
              <a:rPr lang="en-US" dirty="0"/>
              <a:t>Leading to galaxies we see today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7022889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Origin of Galaxies Requires Dark Matter and Quantum Foam at Big Bang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bigbang-CMB_Timeline300_no_W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5" r="-9095"/>
          <a:stretch>
            <a:fillRect/>
          </a:stretch>
        </p:blipFill>
        <p:spPr>
          <a:xfrm>
            <a:off x="781789" y="1622780"/>
            <a:ext cx="7778012" cy="4277607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210102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B0C75-2A93-C6F8-DFE7-E9C5BFEFC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06B78125-76A0-9DEF-9F1E-07E3A627A1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1143000"/>
          </a:xfrm>
        </p:spPr>
        <p:txBody>
          <a:bodyPr/>
          <a:lstStyle/>
          <a:p>
            <a:r>
              <a:rPr lang="en-US"/>
              <a:t>Isaac Newton</a:t>
            </a:r>
          </a:p>
        </p:txBody>
      </p:sp>
      <p:pic>
        <p:nvPicPr>
          <p:cNvPr id="89101" name="Picture 13" descr="newton">
            <a:extLst>
              <a:ext uri="{FF2B5EF4-FFF2-40B4-BE49-F238E27FC236}">
                <a16:creationId xmlns:a16="http://schemas.microsoft.com/office/drawing/2014/main" id="{876A5274-1EA5-E6F9-FC98-50794BA38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1584325"/>
            <a:ext cx="2781300" cy="3381375"/>
          </a:xfrm>
          <a:prstGeom prst="rect">
            <a:avLst/>
          </a:prstGeom>
          <a:noFill/>
        </p:spPr>
      </p:pic>
      <p:pic>
        <p:nvPicPr>
          <p:cNvPr id="89104" name="Picture 16" descr="grid">
            <a:extLst>
              <a:ext uri="{FF2B5EF4-FFF2-40B4-BE49-F238E27FC236}">
                <a16:creationId xmlns:a16="http://schemas.microsoft.com/office/drawing/2014/main" id="{9417014F-57F3-B9D9-4CD2-B3C55A3AC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2950" y="1552575"/>
            <a:ext cx="3552825" cy="3552825"/>
          </a:xfrm>
          <a:prstGeom prst="rect">
            <a:avLst/>
          </a:prstGeom>
          <a:noFill/>
        </p:spPr>
      </p:pic>
      <p:sp>
        <p:nvSpPr>
          <p:cNvPr id="89105" name="Text Box 17">
            <a:extLst>
              <a:ext uri="{FF2B5EF4-FFF2-40B4-BE49-F238E27FC236}">
                <a16:creationId xmlns:a16="http://schemas.microsoft.com/office/drawing/2014/main" id="{B11380DC-7187-8898-6D06-140B1B54D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06" y="5310188"/>
            <a:ext cx="851622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3333FF"/>
                </a:solidFill>
              </a:rPr>
              <a:t>1687: Space and time are the static stage on which physical processes act</a:t>
            </a:r>
          </a:p>
          <a:p>
            <a:r>
              <a:rPr lang="en-US" sz="2800" dirty="0">
                <a:solidFill>
                  <a:srgbClr val="3333FF"/>
                </a:solidFill>
              </a:rPr>
              <a:t>Space and time are disconnected from each other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C38F1-9151-C42F-77FA-5261ABBDD34F}"/>
              </a:ext>
            </a:extLst>
          </p:cNvPr>
          <p:cNvSpPr txBox="1"/>
          <p:nvPr/>
        </p:nvSpPr>
        <p:spPr>
          <a:xfrm>
            <a:off x="8079801" y="4943302"/>
            <a:ext cx="460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8A272-D31F-42AD-E333-87A4D4318753}"/>
              </a:ext>
            </a:extLst>
          </p:cNvPr>
          <p:cNvSpPr txBox="1"/>
          <p:nvPr/>
        </p:nvSpPr>
        <p:spPr>
          <a:xfrm>
            <a:off x="4238788" y="1440953"/>
            <a:ext cx="449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AC100-057E-1C69-CE60-D528ABAE2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20793" y="6579370"/>
            <a:ext cx="2895600" cy="365125"/>
          </a:xfrm>
        </p:spPr>
        <p:txBody>
          <a:bodyPr/>
          <a:lstStyle/>
          <a:p>
            <a:r>
              <a:rPr lang="en-US" dirty="0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282745812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3508"/>
            <a:ext cx="8229600" cy="1143000"/>
          </a:xfrm>
        </p:spPr>
        <p:txBody>
          <a:bodyPr/>
          <a:lstStyle/>
          <a:p>
            <a:r>
              <a:rPr lang="en-US" dirty="0"/>
              <a:t>Making Dark Matter at the LHC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80C501-26EB-B823-A393-89AE9CB39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1145678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a particle accelerator work?</a:t>
            </a:r>
          </a:p>
        </p:txBody>
      </p:sp>
      <p:pic>
        <p:nvPicPr>
          <p:cNvPr id="4" name="Content Placeholder 3" descr="synchrotron-schematic.gif"/>
          <p:cNvPicPr>
            <a:picLocks noGrp="1" noChangeAspect="1"/>
          </p:cNvPicPr>
          <p:nvPr>
            <p:ph idx="1"/>
          </p:nvPr>
        </p:nvPicPr>
        <p:blipFill>
          <a:blip r:embed="rId2"/>
          <a:srcRect l="-6945" r="-6945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A96EA3-F17E-0185-B49C-ED3E4E67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4089009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029"/>
          </a:xfrm>
        </p:spPr>
        <p:txBody>
          <a:bodyPr>
            <a:normAutofit fontScale="90000"/>
          </a:bodyPr>
          <a:lstStyle/>
          <a:p>
            <a:r>
              <a:rPr lang="en-US" dirty="0"/>
              <a:t>LHC below Geneva, Switzerland</a:t>
            </a:r>
          </a:p>
        </p:txBody>
      </p:sp>
      <p:pic>
        <p:nvPicPr>
          <p:cNvPr id="4" name="Content Placeholder 3" descr="lhcLayou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414" r="-23414"/>
          <a:stretch>
            <a:fillRect/>
          </a:stretch>
        </p:blipFill>
        <p:spPr>
          <a:xfrm>
            <a:off x="-468276" y="1246797"/>
            <a:ext cx="10019355" cy="5510259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708B60-FC4E-52BE-0185-87DE3FE2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5073308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1143000"/>
          </a:xfrm>
        </p:spPr>
        <p:txBody>
          <a:bodyPr/>
          <a:lstStyle/>
          <a:p>
            <a:r>
              <a:rPr lang="en-US" dirty="0"/>
              <a:t>LHC Accelerator in Tunnel</a:t>
            </a:r>
          </a:p>
        </p:txBody>
      </p:sp>
      <p:pic>
        <p:nvPicPr>
          <p:cNvPr id="8" name="Content Placeholder 7" descr="lhc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263" r="-12263"/>
          <a:stretch>
            <a:fillRect/>
          </a:stretch>
        </p:blipFill>
        <p:spPr>
          <a:xfrm>
            <a:off x="457200" y="1388535"/>
            <a:ext cx="82296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47981" y="6198554"/>
            <a:ext cx="9228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Vacuum in the </a:t>
            </a:r>
            <a:r>
              <a:rPr lang="en-US" sz="2800" dirty="0" err="1"/>
              <a:t>beampipe</a:t>
            </a:r>
            <a:r>
              <a:rPr lang="en-US" sz="2800" dirty="0"/>
              <a:t> is better than vacuum in outer space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3819F3-130E-3415-A711-81F53FBE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20551397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Feynman Diagram depicting Production of Dark Matter Particles at proton collider</a:t>
            </a:r>
          </a:p>
        </p:txBody>
      </p:sp>
      <p:pic>
        <p:nvPicPr>
          <p:cNvPr id="4" name="Content Placeholder 3" descr="gluino_pro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2434" r="-124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E7CF8-D5D6-17A2-5B42-7D6066C5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2690093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Feynman Diagram depicting Production of Dark Matter Particles at proton collider</a:t>
            </a:r>
          </a:p>
        </p:txBody>
      </p:sp>
      <p:pic>
        <p:nvPicPr>
          <p:cNvPr id="4" name="Content Placeholder 3" descr="gluino_pro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2434" r="-12434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>
            <a:off x="6959600" y="1833035"/>
            <a:ext cx="698500" cy="749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62200" y="5469468"/>
            <a:ext cx="698500" cy="749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D3C1E6-AC39-7B2C-64A8-BCA1212E9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Detector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Concentric cylinders of different kinds of detector technologies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/>
              <a:t>Decay products of unstable particles identified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FD6E3-5339-1BF2-5C71-400E5115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6121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Tracking particle trajectories</a:t>
            </a:r>
          </a:p>
        </p:txBody>
      </p:sp>
      <p:pic>
        <p:nvPicPr>
          <p:cNvPr id="6" name="Content Placeholder 5" descr="higgsGammaGamma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1059" r="-41059"/>
          <a:stretch>
            <a:fillRect/>
          </a:stretch>
        </p:blipFill>
        <p:spPr>
          <a:xfrm>
            <a:off x="-1135820" y="760022"/>
            <a:ext cx="11495024" cy="6033292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11B2B0-3677-AED4-9A1D-B86F3A8BA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14601792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0B625FCD-D91B-11F3-E2ED-A8365F62A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41" y="-143561"/>
            <a:ext cx="7807680" cy="97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9pPr>
          </a:lstStyle>
          <a:p>
            <a:pPr algn="ctr"/>
            <a:r>
              <a:rPr lang="en-US" altLang="en-US" sz="3266" dirty="0"/>
              <a:t> </a:t>
            </a:r>
            <a:r>
              <a:rPr lang="en-US" altLang="en-US" sz="2903" dirty="0">
                <a:solidFill>
                  <a:srgbClr val="DC2300"/>
                </a:solidFill>
              </a:rPr>
              <a:t>ATLAS Experiment’s Silicon Tracker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FA39BC1-E036-9FE1-CD0B-8B813D962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" y="4285800"/>
            <a:ext cx="9142560" cy="244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D496AFCB-621F-F9EE-C3F7-1751C2608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80" y="910440"/>
            <a:ext cx="4976640" cy="331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AutoShape 4">
            <a:extLst>
              <a:ext uri="{FF2B5EF4-FFF2-40B4-BE49-F238E27FC236}">
                <a16:creationId xmlns:a16="http://schemas.microsoft.com/office/drawing/2014/main" id="{6C1C8B14-C9A4-4DE7-518C-DC953C62D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8401" y="4310281"/>
            <a:ext cx="1460160" cy="190080"/>
          </a:xfrm>
          <a:prstGeom prst="roundRect">
            <a:avLst>
              <a:gd name="adj" fmla="val 75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4421C6-505E-913C-3A73-7DD37535A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45269" y="6593855"/>
            <a:ext cx="2895600" cy="365125"/>
          </a:xfrm>
        </p:spPr>
        <p:txBody>
          <a:bodyPr/>
          <a:lstStyle/>
          <a:p>
            <a:r>
              <a:rPr lang="en-US"/>
              <a:t>A. V. Kotwal, IITB, 11 June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27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LHC Collisions with very intense beams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DA3AFEA-BD19-C43D-435B-A510841CDFC0}"/>
              </a:ext>
            </a:extLst>
          </p:cNvPr>
          <p:cNvSpPr/>
          <p:nvPr/>
        </p:nvSpPr>
        <p:spPr>
          <a:xfrm flipH="1">
            <a:off x="6258294" y="4630865"/>
            <a:ext cx="1151905" cy="1324023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5553C-CE1D-3DC3-D4F5-19D2026C4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33" y="1426852"/>
            <a:ext cx="8514729" cy="47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62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636"/>
            <a:ext cx="7772400" cy="1143000"/>
          </a:xfrm>
        </p:spPr>
        <p:txBody>
          <a:bodyPr/>
          <a:lstStyle/>
          <a:p>
            <a:r>
              <a:rPr lang="en-US" dirty="0"/>
              <a:t>Albert Einstein</a:t>
            </a:r>
          </a:p>
        </p:txBody>
      </p:sp>
      <p:pic>
        <p:nvPicPr>
          <p:cNvPr id="122886" name="Picture 6" descr="1916_genr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450" y="1104373"/>
            <a:ext cx="5068888" cy="3821112"/>
          </a:xfrm>
          <a:prstGeom prst="rect">
            <a:avLst/>
          </a:prstGeom>
          <a:noFill/>
        </p:spPr>
      </p:pic>
      <p:pic>
        <p:nvPicPr>
          <p:cNvPr id="122887" name="Picture 7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1099081"/>
            <a:ext cx="2755900" cy="3889375"/>
          </a:xfrm>
          <a:prstGeom prst="rect">
            <a:avLst/>
          </a:prstGeom>
          <a:noFill/>
        </p:spPr>
      </p:pic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460375" y="4944843"/>
            <a:ext cx="852564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1905: 3-space directions and time direction are combined into a single 4-dimensional spacetime </a:t>
            </a:r>
          </a:p>
          <a:p>
            <a:endParaRPr lang="en-US" sz="2800" dirty="0">
              <a:solidFill>
                <a:srgbClr val="3333FF"/>
              </a:solidFill>
            </a:endParaRPr>
          </a:p>
          <a:p>
            <a:r>
              <a:rPr lang="en-US" sz="2800" dirty="0">
                <a:solidFill>
                  <a:srgbClr val="3333FF"/>
                </a:solidFill>
              </a:rPr>
              <a:t>1915: Spacetime is active: curves, expands, shrinks, …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0F2C17-A940-8F0F-F568-FBDA0DC5C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5"/>
            <a:ext cx="9143999" cy="94172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Collisions with very intense beams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46265" y="6061765"/>
            <a:ext cx="8111063" cy="1001889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70C0"/>
                </a:solidFill>
              </a:rPr>
              <a:t>Need special AI (Machine Learning) software to associate point measurements with particle trajectories</a:t>
            </a:r>
          </a:p>
        </p:txBody>
      </p:sp>
      <p:pic>
        <p:nvPicPr>
          <p:cNvPr id="3" name="Picture 2" descr="CDF-Wboson-eventDisplay.png">
            <a:extLst>
              <a:ext uri="{FF2B5EF4-FFF2-40B4-BE49-F238E27FC236}">
                <a16:creationId xmlns:a16="http://schemas.microsoft.com/office/drawing/2014/main" id="{96593B9D-7A72-93F9-DCE1-FC9D29B3C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84" y="876684"/>
            <a:ext cx="6006739" cy="5108673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DA3AFEA-BD19-C43D-435B-A510841CDFC0}"/>
              </a:ext>
            </a:extLst>
          </p:cNvPr>
          <p:cNvSpPr/>
          <p:nvPr/>
        </p:nvSpPr>
        <p:spPr>
          <a:xfrm flipH="1">
            <a:off x="6258294" y="4749615"/>
            <a:ext cx="1151905" cy="1324023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444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CMS (Compact </a:t>
            </a:r>
            <a:r>
              <a:rPr lang="en-US" sz="3200" dirty="0" err="1"/>
              <a:t>Muon</a:t>
            </a:r>
            <a:r>
              <a:rPr lang="en-US" sz="3200" dirty="0"/>
              <a:t> Solenoid) Experiment</a:t>
            </a:r>
          </a:p>
        </p:txBody>
      </p:sp>
      <p:pic>
        <p:nvPicPr>
          <p:cNvPr id="4" name="Content Placeholder 3" descr="lhc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23" r="-8223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52781" y="5813087"/>
            <a:ext cx="85811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Very large, very fast “digital camera”</a:t>
            </a:r>
          </a:p>
          <a:p>
            <a:r>
              <a:rPr lang="en-US" sz="2800" dirty="0"/>
              <a:t>60 million pixels, can take 40 million snapshots per second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7B7DC4-6197-8551-80EE-3ACCFD49C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9646" y="6593853"/>
            <a:ext cx="2895600" cy="365125"/>
          </a:xfrm>
        </p:spPr>
        <p:txBody>
          <a:bodyPr/>
          <a:lstStyle/>
          <a:p>
            <a:r>
              <a:rPr lang="en-US"/>
              <a:t>A. V. Kotwal, IITB, 11 June 25</a:t>
            </a: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CMS (Compact </a:t>
            </a:r>
            <a:r>
              <a:rPr lang="en-US" sz="3200" dirty="0" err="1"/>
              <a:t>Muon</a:t>
            </a:r>
            <a:r>
              <a:rPr lang="en-US" sz="3200" dirty="0"/>
              <a:t> Solenoid) Experiment</a:t>
            </a:r>
          </a:p>
        </p:txBody>
      </p:sp>
      <p:pic>
        <p:nvPicPr>
          <p:cNvPr id="4" name="Content Placeholder 3" descr="lhc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23" r="-8223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52781" y="5777460"/>
            <a:ext cx="84856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Very large, very fast “digital camera”, </a:t>
            </a:r>
            <a:r>
              <a:rPr lang="en-US" sz="2800" dirty="0">
                <a:solidFill>
                  <a:srgbClr val="C00000"/>
                </a:solidFill>
              </a:rPr>
              <a:t>in 5 years, </a:t>
            </a:r>
          </a:p>
          <a:p>
            <a:r>
              <a:rPr lang="en-US" sz="2800" dirty="0">
                <a:solidFill>
                  <a:srgbClr val="C00000"/>
                </a:solidFill>
              </a:rPr>
              <a:t>2 billion pixels</a:t>
            </a:r>
            <a:r>
              <a:rPr lang="en-US" sz="2800" dirty="0"/>
              <a:t>, can take 40 million snapshots per second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39B5CD-3FF3-A6F8-B132-FE3855C76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1232493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910695"/>
          </a:xfrm>
        </p:spPr>
        <p:txBody>
          <a:bodyPr/>
          <a:lstStyle/>
          <a:p>
            <a:r>
              <a:rPr lang="en-US" dirty="0"/>
              <a:t>Dark Matter Particles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4110"/>
            <a:ext cx="9115778" cy="5573889"/>
          </a:xfrm>
        </p:spPr>
        <p:txBody>
          <a:bodyPr>
            <a:normAutofit/>
          </a:bodyPr>
          <a:lstStyle/>
          <a:p>
            <a:r>
              <a:rPr lang="en-US" dirty="0"/>
              <a:t>Bridge between cosmology, astrophysics and particle physics</a:t>
            </a:r>
          </a:p>
          <a:p>
            <a:endParaRPr lang="en-US" dirty="0"/>
          </a:p>
          <a:p>
            <a:r>
              <a:rPr lang="en-US" dirty="0"/>
              <a:t>Can all dark-matter signatures be recognized?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no</a:t>
            </a:r>
          </a:p>
          <a:p>
            <a:pPr>
              <a:buNone/>
            </a:pPr>
            <a:endParaRPr lang="en-US" dirty="0"/>
          </a:p>
          <a:p>
            <a:r>
              <a:rPr lang="en-US" dirty="0">
                <a:solidFill>
                  <a:srgbClr val="008000"/>
                </a:solidFill>
              </a:rPr>
              <a:t>“disappearing track” signature cannot be recognized at the collision rate of 40 million / sec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B62F6D-21C8-718F-D27D-FA69294B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836AB23-D2D7-335B-BEAB-559C68B72E5B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IITB, 11 June 25</a:t>
            </a:r>
          </a:p>
        </p:txBody>
      </p:sp>
      <p:sp>
        <p:nvSpPr>
          <p:cNvPr id="7169" name="Rectangle 1">
            <a:extLst>
              <a:ext uri="{FF2B5EF4-FFF2-40B4-BE49-F238E27FC236}">
                <a16:creationId xmlns:a16="http://schemas.microsoft.com/office/drawing/2014/main" id="{40375C53-E795-B712-B7B4-194515164DD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365771" y="4496041"/>
            <a:ext cx="6037920" cy="1715040"/>
          </a:xfrm>
          <a:ln/>
        </p:spPr>
        <p:txBody>
          <a:bodyPr vert="horz" lIns="81638" tIns="40819" rIns="81638" bIns="40819" rtlCol="0">
            <a:normAutofit/>
          </a:bodyPr>
          <a:lstStyle/>
          <a:p>
            <a:pPr marL="0" indent="0"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altLang="en-US" dirty="0">
                <a:solidFill>
                  <a:srgbClr val="7E0021"/>
                </a:solidFill>
                <a:latin typeface="Calibri" panose="020F0502020204030204" pitchFamily="34" charset="0"/>
              </a:rPr>
              <a:t>“disappearing track” </a:t>
            </a:r>
          </a:p>
          <a:p>
            <a:pPr marL="0" indent="0"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altLang="en-US" sz="3991" dirty="0">
              <a:latin typeface="Calibri" panose="020F0502020204030204" pitchFamily="34" charset="0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0A2D7A35-DA3F-4F3E-CEC1-7EDA583599C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22080" y="170281"/>
            <a:ext cx="7862400" cy="1333440"/>
          </a:xfrm>
          <a:ln/>
        </p:spPr>
        <p:txBody>
          <a:bodyPr vert="horz" lIns="81638" tIns="40819" rIns="81638" bIns="40819" rtlCol="0" anchor="t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3266">
                <a:solidFill>
                  <a:srgbClr val="006633"/>
                </a:solidFill>
                <a:latin typeface="Calibri" panose="020F0502020204030204" pitchFamily="34" charset="0"/>
              </a:rPr>
              <a:t>Track Triggering using Silicon Detectors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152BE716-B254-0E01-E278-5484D146E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1" y="1587241"/>
            <a:ext cx="7894080" cy="28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806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836AB23-D2D7-335B-BEAB-559C68B72E5B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IITB, 11 June 25</a:t>
            </a:r>
          </a:p>
        </p:txBody>
      </p:sp>
      <p:sp>
        <p:nvSpPr>
          <p:cNvPr id="7169" name="Rectangle 1">
            <a:extLst>
              <a:ext uri="{FF2B5EF4-FFF2-40B4-BE49-F238E27FC236}">
                <a16:creationId xmlns:a16="http://schemas.microsoft.com/office/drawing/2014/main" id="{40375C53-E795-B712-B7B4-194515164DD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487002" y="4555415"/>
            <a:ext cx="7862400" cy="2011637"/>
          </a:xfrm>
          <a:ln/>
        </p:spPr>
        <p:txBody>
          <a:bodyPr vert="horz" lIns="81638" tIns="40819" rIns="81638" bIns="40819" rtlCol="0">
            <a:normAutofit fontScale="92500" lnSpcReduction="10000"/>
          </a:bodyPr>
          <a:lstStyle/>
          <a:p>
            <a:pPr marL="0" indent="0"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altLang="en-US" dirty="0">
                <a:solidFill>
                  <a:srgbClr val="7E0021"/>
                </a:solidFill>
                <a:latin typeface="Calibri" panose="020F0502020204030204" pitchFamily="34" charset="0"/>
              </a:rPr>
              <a:t>“disappearing track” </a:t>
            </a:r>
          </a:p>
          <a:p>
            <a:pPr marL="0" indent="0"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altLang="en-US" dirty="0">
              <a:solidFill>
                <a:srgbClr val="7E0021"/>
              </a:solidFill>
              <a:latin typeface="Calibri" panose="020F0502020204030204" pitchFamily="34" charset="0"/>
            </a:endParaRPr>
          </a:p>
          <a:p>
            <a:pPr marL="0" indent="0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</a:rPr>
              <a:t>Existing Machine Learning software algorithm too slow by factor of 40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0A2D7A35-DA3F-4F3E-CEC1-7EDA583599C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22080" y="170281"/>
            <a:ext cx="7862400" cy="1333440"/>
          </a:xfrm>
          <a:ln/>
        </p:spPr>
        <p:txBody>
          <a:bodyPr vert="horz" lIns="81638" tIns="40819" rIns="81638" bIns="40819" rtlCol="0" anchor="t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3266">
                <a:solidFill>
                  <a:srgbClr val="006633"/>
                </a:solidFill>
                <a:latin typeface="Calibri" panose="020F0502020204030204" pitchFamily="34" charset="0"/>
              </a:rPr>
              <a:t>Track Triggering using Silicon Detectors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152BE716-B254-0E01-E278-5484D146E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1" y="1587241"/>
            <a:ext cx="7894080" cy="28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783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0C28-F51D-E92D-4D11-39D5079B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0"/>
            <a:ext cx="9144000" cy="114348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Machine Learning algorithms should be designed for…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4A65C4-F28B-1377-FCBA-2A9ED992D639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1756688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0C28-F51D-E92D-4D11-39D5079B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0"/>
            <a:ext cx="9144000" cy="114348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Machine Learning algorithms should be designed for…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FCF76C-3BAE-541B-D99C-37094A04A6E9}"/>
              </a:ext>
            </a:extLst>
          </p:cNvPr>
          <p:cNvSpPr txBox="1"/>
          <p:nvPr/>
        </p:nvSpPr>
        <p:spPr>
          <a:xfrm>
            <a:off x="1045029" y="1330036"/>
            <a:ext cx="271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Correctness?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B6B21-D3CF-15B3-7FAE-24AEF9E8EE28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14543504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0C28-F51D-E92D-4D11-39D5079B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0"/>
            <a:ext cx="9144000" cy="114348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Machine Learning algorithms should be designed for…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FCF76C-3BAE-541B-D99C-37094A04A6E9}"/>
              </a:ext>
            </a:extLst>
          </p:cNvPr>
          <p:cNvSpPr txBox="1"/>
          <p:nvPr/>
        </p:nvSpPr>
        <p:spPr>
          <a:xfrm>
            <a:off x="1045029" y="1330036"/>
            <a:ext cx="271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Correctness?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C2904-2DA4-9C59-CF37-0DB72B9F1A3F}"/>
              </a:ext>
            </a:extLst>
          </p:cNvPr>
          <p:cNvSpPr txBox="1"/>
          <p:nvPr/>
        </p:nvSpPr>
        <p:spPr>
          <a:xfrm>
            <a:off x="5306287" y="1708067"/>
            <a:ext cx="2273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Efficiency?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280F9-0323-5391-721C-65741F59FC7D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15778070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0C28-F51D-E92D-4D11-39D5079B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0"/>
            <a:ext cx="9144000" cy="114348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Machine Learning algorithms should be designed for…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FCF76C-3BAE-541B-D99C-37094A04A6E9}"/>
              </a:ext>
            </a:extLst>
          </p:cNvPr>
          <p:cNvSpPr txBox="1"/>
          <p:nvPr/>
        </p:nvSpPr>
        <p:spPr>
          <a:xfrm>
            <a:off x="1045029" y="1330036"/>
            <a:ext cx="271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Correctness?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E61AF-5EEC-088A-1A3A-F2795994C2C0}"/>
              </a:ext>
            </a:extLst>
          </p:cNvPr>
          <p:cNvSpPr txBox="1"/>
          <p:nvPr/>
        </p:nvSpPr>
        <p:spPr>
          <a:xfrm>
            <a:off x="1031177" y="3584369"/>
            <a:ext cx="2779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Conciseness?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C2904-2DA4-9C59-CF37-0DB72B9F1A3F}"/>
              </a:ext>
            </a:extLst>
          </p:cNvPr>
          <p:cNvSpPr txBox="1"/>
          <p:nvPr/>
        </p:nvSpPr>
        <p:spPr>
          <a:xfrm>
            <a:off x="5306287" y="1708067"/>
            <a:ext cx="2273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Efficiency?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073F4-5689-C902-5FBC-1248D858146E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3830824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888"/>
            <a:ext cx="8229600" cy="675388"/>
          </a:xfrm>
        </p:spPr>
        <p:txBody>
          <a:bodyPr>
            <a:noAutofit/>
          </a:bodyPr>
          <a:lstStyle/>
          <a:p>
            <a:r>
              <a:rPr lang="en-US" sz="3600" dirty="0"/>
              <a:t>Matter and Energy Curve Space</a:t>
            </a:r>
          </a:p>
        </p:txBody>
      </p:sp>
      <p:pic>
        <p:nvPicPr>
          <p:cNvPr id="4" name="Content Placeholder 3" descr="GPB_circling_earth3_5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113312"/>
            <a:ext cx="8229600" cy="4525963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9E4016-62CF-C19A-8189-E7700F36BF3D}"/>
              </a:ext>
            </a:extLst>
          </p:cNvPr>
          <p:cNvSpPr txBox="1">
            <a:spLocks/>
          </p:cNvSpPr>
          <p:nvPr/>
        </p:nvSpPr>
        <p:spPr>
          <a:xfrm>
            <a:off x="550225" y="5937182"/>
            <a:ext cx="8229600" cy="675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Curvature of space tells Matter and Energy how to move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94275-4E84-D155-9456-332B266E1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0C28-F51D-E92D-4D11-39D5079B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0"/>
            <a:ext cx="9144000" cy="114348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Machine Learning algorithms should be designed for…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FCF76C-3BAE-541B-D99C-37094A04A6E9}"/>
              </a:ext>
            </a:extLst>
          </p:cNvPr>
          <p:cNvSpPr txBox="1"/>
          <p:nvPr/>
        </p:nvSpPr>
        <p:spPr>
          <a:xfrm>
            <a:off x="1045029" y="1330036"/>
            <a:ext cx="271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Correctness?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E61AF-5EEC-088A-1A3A-F2795994C2C0}"/>
              </a:ext>
            </a:extLst>
          </p:cNvPr>
          <p:cNvSpPr txBox="1"/>
          <p:nvPr/>
        </p:nvSpPr>
        <p:spPr>
          <a:xfrm>
            <a:off x="1031177" y="3584369"/>
            <a:ext cx="2779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Conciseness?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C2904-2DA4-9C59-CF37-0DB72B9F1A3F}"/>
              </a:ext>
            </a:extLst>
          </p:cNvPr>
          <p:cNvSpPr txBox="1"/>
          <p:nvPr/>
        </p:nvSpPr>
        <p:spPr>
          <a:xfrm>
            <a:off x="5306287" y="1708067"/>
            <a:ext cx="2273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Efficiency?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AC282-1F7E-76FA-0FB3-ABD25D3440F3}"/>
              </a:ext>
            </a:extLst>
          </p:cNvPr>
          <p:cNvSpPr txBox="1"/>
          <p:nvPr/>
        </p:nvSpPr>
        <p:spPr>
          <a:xfrm>
            <a:off x="1836717" y="5197432"/>
            <a:ext cx="7130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Understandability and </a:t>
            </a:r>
            <a:r>
              <a:rPr lang="en-US" sz="3600" dirty="0" err="1">
                <a:solidFill>
                  <a:srgbClr val="00B050"/>
                </a:solidFill>
              </a:rPr>
              <a:t>Explainability</a:t>
            </a:r>
            <a:r>
              <a:rPr lang="en-US" sz="3600" dirty="0">
                <a:solidFill>
                  <a:srgbClr val="00B050"/>
                </a:solidFill>
              </a:rPr>
              <a:t>!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B7310A-F0AD-E88C-DD84-DCE2189A730D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5760537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0C28-F51D-E92D-4D11-39D5079B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0"/>
            <a:ext cx="9144000" cy="114348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Machine Learning algorithms should be designed for…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FCF76C-3BAE-541B-D99C-37094A04A6E9}"/>
              </a:ext>
            </a:extLst>
          </p:cNvPr>
          <p:cNvSpPr txBox="1"/>
          <p:nvPr/>
        </p:nvSpPr>
        <p:spPr>
          <a:xfrm>
            <a:off x="1045029" y="1330036"/>
            <a:ext cx="271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Correctness?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E61AF-5EEC-088A-1A3A-F2795994C2C0}"/>
              </a:ext>
            </a:extLst>
          </p:cNvPr>
          <p:cNvSpPr txBox="1"/>
          <p:nvPr/>
        </p:nvSpPr>
        <p:spPr>
          <a:xfrm>
            <a:off x="1031177" y="3584369"/>
            <a:ext cx="2779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Conciseness?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C2904-2DA4-9C59-CF37-0DB72B9F1A3F}"/>
              </a:ext>
            </a:extLst>
          </p:cNvPr>
          <p:cNvSpPr txBox="1"/>
          <p:nvPr/>
        </p:nvSpPr>
        <p:spPr>
          <a:xfrm>
            <a:off x="5306287" y="1708067"/>
            <a:ext cx="2273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Efficiency?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AC282-1F7E-76FA-0FB3-ABD25D3440F3}"/>
              </a:ext>
            </a:extLst>
          </p:cNvPr>
          <p:cNvSpPr txBox="1"/>
          <p:nvPr/>
        </p:nvSpPr>
        <p:spPr>
          <a:xfrm>
            <a:off x="1836717" y="5197432"/>
            <a:ext cx="7130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Understandability and </a:t>
            </a:r>
            <a:r>
              <a:rPr lang="en-US" sz="3600" dirty="0" err="1">
                <a:solidFill>
                  <a:srgbClr val="00B050"/>
                </a:solidFill>
              </a:rPr>
              <a:t>Explanability</a:t>
            </a:r>
            <a:r>
              <a:rPr lang="en-US" sz="3600" dirty="0">
                <a:solidFill>
                  <a:srgbClr val="00B050"/>
                </a:solidFill>
              </a:rPr>
              <a:t>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E8526-BD8C-227B-C3CA-7B8BEE52727B}"/>
              </a:ext>
            </a:extLst>
          </p:cNvPr>
          <p:cNvSpPr txBox="1"/>
          <p:nvPr/>
        </p:nvSpPr>
        <p:spPr>
          <a:xfrm>
            <a:off x="1134087" y="6074221"/>
            <a:ext cx="3283532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Avoid black boxes !!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D283DC-6A2B-60A0-2C48-A4F1D452682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1287368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A202E942-E6E5-92F9-C4AD-9FB5B9B702D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9521" y="16201"/>
            <a:ext cx="7464960" cy="802080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2903" dirty="0">
                <a:solidFill>
                  <a:srgbClr val="006633"/>
                </a:solidFill>
              </a:rPr>
              <a:t>New Method of Machine Learning</a:t>
            </a:r>
          </a:p>
        </p:txBody>
      </p:sp>
      <p:sp>
        <p:nvSpPr>
          <p:cNvPr id="8194" name="Text Box 2">
            <a:extLst>
              <a:ext uri="{FF2B5EF4-FFF2-40B4-BE49-F238E27FC236}">
                <a16:creationId xmlns:a16="http://schemas.microsoft.com/office/drawing/2014/main" id="{BA66971D-5F2A-5965-43B0-C16EAA4F6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1" y="729001"/>
            <a:ext cx="8903520" cy="415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9pPr>
          </a:lstStyle>
          <a:p>
            <a:pPr>
              <a:spcBef>
                <a:spcPts val="579"/>
              </a:spcBef>
              <a:spcAft>
                <a:spcPts val="1293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en-US" sz="2177" dirty="0">
                <a:solidFill>
                  <a:srgbClr val="7030A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Discussion of graph-computing concept: </a:t>
            </a:r>
          </a:p>
          <a:p>
            <a:pPr>
              <a:spcBef>
                <a:spcPts val="579"/>
              </a:spcBef>
              <a:spcAft>
                <a:spcPts val="1293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en-US" sz="1814" dirty="0">
                <a:latin typeface="Calibri" panose="020F0502020204030204" pitchFamily="34" charset="0"/>
                <a:ea typeface="SimSun" panose="02010600030101010101" pitchFamily="2" charset="-122"/>
              </a:rPr>
              <a:t>A. V. Kotwal, “</a:t>
            </a:r>
            <a:r>
              <a:rPr lang="en-US" altLang="en-US" sz="2177" i="1" dirty="0">
                <a:solidFill>
                  <a:srgbClr val="0066CC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A fast method for particle tracking and triggering using small-radius silicon detectors</a:t>
            </a:r>
            <a:r>
              <a:rPr lang="en-US" altLang="en-US" sz="1814" dirty="0">
                <a:latin typeface="Calibri" panose="020F0502020204030204" pitchFamily="34" charset="0"/>
                <a:ea typeface="SimSun" panose="02010600030101010101" pitchFamily="2" charset="-122"/>
              </a:rPr>
              <a:t>”, </a:t>
            </a:r>
            <a:r>
              <a:rPr lang="en-US" altLang="en-US" sz="1814" dirty="0" err="1">
                <a:latin typeface="Calibri" panose="020F0502020204030204" pitchFamily="34" charset="0"/>
                <a:ea typeface="SimSun" panose="02010600030101010101" pitchFamily="2" charset="-122"/>
              </a:rPr>
              <a:t>Nucl</a:t>
            </a:r>
            <a:r>
              <a:rPr lang="en-US" altLang="en-US" sz="1814" dirty="0">
                <a:latin typeface="Calibri" panose="020F0502020204030204" pitchFamily="34" charset="0"/>
                <a:ea typeface="SimSun" panose="02010600030101010101" pitchFamily="2" charset="-122"/>
              </a:rPr>
              <a:t>. Inst. Meth. Phys. Res. A 957 (2020) 163427 </a:t>
            </a: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  <a:buSzPct val="45000"/>
            </a:pPr>
            <a:endParaRPr lang="en-US" altLang="en-US" sz="2177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en-US" sz="1814" dirty="0">
                <a:latin typeface="Calibri" panose="020F0502020204030204" pitchFamily="34" charset="0"/>
                <a:ea typeface="SimSun" panose="02010600030101010101" pitchFamily="2" charset="-122"/>
              </a:rPr>
              <a:t>Each hit processed by a specialized computing circuit</a:t>
            </a:r>
          </a:p>
          <a:p>
            <a:pPr>
              <a:spcBef>
                <a:spcPts val="579"/>
              </a:spcBef>
              <a:spcAft>
                <a:spcPts val="1293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en-US" sz="1814" dirty="0">
                <a:latin typeface="Calibri" panose="020F0502020204030204" pitchFamily="34" charset="0"/>
                <a:ea typeface="SimSun" panose="02010600030101010101" pitchFamily="2" charset="-122"/>
              </a:rPr>
              <a:t>Trajectories sorted by smoothness locally</a:t>
            </a:r>
          </a:p>
          <a:p>
            <a:pPr>
              <a:spcBef>
                <a:spcPts val="579"/>
              </a:spcBef>
              <a:spcAft>
                <a:spcPts val="1293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en-US" sz="1814" dirty="0">
                <a:latin typeface="Calibri" panose="020F0502020204030204" pitchFamily="34" charset="0"/>
                <a:ea typeface="SimSun" panose="02010600030101010101" pitchFamily="2" charset="-122"/>
              </a:rPr>
              <a:t>Information sharing between nodes to find smoothest trajectory globally       </a:t>
            </a: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10E75982-EDCD-B74A-2DD7-D2A586C34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4480" y="6402601"/>
            <a:ext cx="1935360" cy="33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9pPr>
          </a:lstStyle>
          <a:p>
            <a:pPr hangingPunct="1">
              <a:lnSpc>
                <a:spcPct val="100000"/>
              </a:lnSpc>
            </a:pPr>
            <a:fld id="{87BACA1F-C456-AC4E-8361-6A1D377D7875}" type="slidenum">
              <a:rPr lang="en-US" altLang="en-US" sz="1633">
                <a:latin typeface="Calibri" panose="020F0502020204030204" pitchFamily="34" charset="0"/>
              </a:rPr>
              <a:pPr hangingPunct="1">
                <a:lnSpc>
                  <a:spcPct val="100000"/>
                </a:lnSpc>
              </a:pPr>
              <a:t>72</a:t>
            </a:fld>
            <a:endParaRPr lang="en-US" altLang="en-US" sz="1633">
              <a:latin typeface="Calibri" panose="020F0502020204030204" pitchFamily="34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DFBEAAAD-0414-8F40-EBB8-4FA03AC13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1" y="2305801"/>
            <a:ext cx="8294400" cy="246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60274-9611-C50E-D204-40FD8A00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21522" y="6581980"/>
            <a:ext cx="2895600" cy="365125"/>
          </a:xfrm>
        </p:spPr>
        <p:txBody>
          <a:bodyPr/>
          <a:lstStyle/>
          <a:p>
            <a:r>
              <a:rPr lang="en-US"/>
              <a:t>A. V. Kotwal, IITB, 11 June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46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21390CEA-0E19-CD8D-FA74-3B2F86B5832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37441" y="16201"/>
            <a:ext cx="7464960" cy="802080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2903" dirty="0">
                <a:solidFill>
                  <a:srgbClr val="006633"/>
                </a:solidFill>
              </a:rPr>
              <a:t>Finding the Charged-particle Trace 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BD425D76-2DF1-B4CA-5EFC-C90D5F6AF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7601" y="6438601"/>
            <a:ext cx="1935360" cy="33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9pPr>
          </a:lstStyle>
          <a:p>
            <a:pPr hangingPunct="1">
              <a:lnSpc>
                <a:spcPct val="100000"/>
              </a:lnSpc>
            </a:pPr>
            <a:fld id="{E4A18BD3-FE54-494D-8317-F5F21492B41C}" type="slidenum">
              <a:rPr lang="en-US" altLang="en-US" sz="1633">
                <a:latin typeface="Calibri" panose="020F0502020204030204" pitchFamily="34" charset="0"/>
              </a:rPr>
              <a:pPr hangingPunct="1">
                <a:lnSpc>
                  <a:spcPct val="100000"/>
                </a:lnSpc>
              </a:pPr>
              <a:t>73</a:t>
            </a:fld>
            <a:endParaRPr lang="en-US" altLang="en-US" sz="1633">
              <a:latin typeface="Calibri" panose="020F0502020204030204" pitchFamily="34" charset="0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5FFA8AFD-6A89-4FE5-78A1-CD7C76F73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1" y="903241"/>
            <a:ext cx="8294400" cy="505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F3AED-C3E4-9097-3198-C3CA3FCF6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45271" y="6570101"/>
            <a:ext cx="2895600" cy="365125"/>
          </a:xfrm>
        </p:spPr>
        <p:txBody>
          <a:bodyPr/>
          <a:lstStyle/>
          <a:p>
            <a:r>
              <a:rPr lang="en-US"/>
              <a:t>A. V. Kotwal, IITB, 11 June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026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F4F01CF1-B321-85DB-021A-0B3EDD67A6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43681" y="16201"/>
            <a:ext cx="7464960" cy="802080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2540" dirty="0">
                <a:solidFill>
                  <a:srgbClr val="FF0000"/>
                </a:solidFill>
              </a:rPr>
              <a:t>Results </a:t>
            </a:r>
          </a:p>
        </p:txBody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252542B8-111A-CC56-08E8-D6D53D26D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640" y="307420"/>
            <a:ext cx="8200799" cy="232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9pPr>
          </a:lstStyle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2177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  <a:buClr>
                <a:srgbClr val="0000FF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177" dirty="0">
                <a:solidFill>
                  <a:srgbClr val="0066CC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Efficiency of finding charged-particle parent of dark matter &gt; 99.9%</a:t>
            </a:r>
          </a:p>
          <a:p>
            <a:pPr>
              <a:spcBef>
                <a:spcPts val="579"/>
              </a:spcBef>
              <a:spcAft>
                <a:spcPts val="1293"/>
              </a:spcAft>
              <a:buClr>
                <a:srgbClr val="008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177" dirty="0">
                <a:solidFill>
                  <a:srgbClr val="006633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Tracks found are robust, very small rate for wrong assignments </a:t>
            </a:r>
          </a:p>
          <a:p>
            <a:pPr>
              <a:spcBef>
                <a:spcPts val="579"/>
              </a:spcBef>
              <a:spcAft>
                <a:spcPts val="1293"/>
              </a:spcAft>
              <a:buClr>
                <a:srgbClr val="0070C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1814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Published in A. V. Kotwal, Scientific Reports </a:t>
            </a:r>
            <a:r>
              <a:rPr lang="en-US" altLang="en-US" sz="1814" b="1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11</a:t>
            </a:r>
            <a:r>
              <a:rPr lang="en-US" altLang="en-US" sz="1814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, 18543 (2021)</a:t>
            </a: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</a:pPr>
            <a:r>
              <a:rPr lang="en-US" altLang="en-US" sz="1996" dirty="0">
                <a:latin typeface="Calibri" panose="020F0502020204030204" pitchFamily="34" charset="0"/>
                <a:ea typeface="SimSun" panose="02010600030101010101" pitchFamily="2" charset="-122"/>
              </a:rPr>
              <a:t>       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C398B488-297E-ED9A-4AD6-26248F2DE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360" y="6526441"/>
            <a:ext cx="1935360" cy="33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9pPr>
          </a:lstStyle>
          <a:p>
            <a:pPr hangingPunct="1">
              <a:lnSpc>
                <a:spcPct val="100000"/>
              </a:lnSpc>
            </a:pPr>
            <a:fld id="{F43E96E2-6944-A74B-9B7B-9B56B0FD17A1}" type="slidenum">
              <a:rPr lang="en-US" altLang="en-US" sz="1633">
                <a:latin typeface="Calibri" panose="020F0502020204030204" pitchFamily="34" charset="0"/>
              </a:rPr>
              <a:pPr hangingPunct="1">
                <a:lnSpc>
                  <a:spcPct val="100000"/>
                </a:lnSpc>
              </a:pPr>
              <a:t>74</a:t>
            </a:fld>
            <a:endParaRPr lang="en-US" altLang="en-US" sz="1633">
              <a:latin typeface="Calibri" panose="020F0502020204030204" pitchFamily="34" charset="0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BBE25441-B3EC-F97B-C2E8-D84BF6FD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853" y="2593759"/>
            <a:ext cx="13134034" cy="424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B44825-58EE-E132-0AA3-B5166D8E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3991033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0553" y="1836188"/>
            <a:ext cx="3061149" cy="1975574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60"/>
          <p:cNvSpPr txBox="1">
            <a:spLocks noGrp="1"/>
          </p:cNvSpPr>
          <p:nvPr>
            <p:ph type="title"/>
          </p:nvPr>
        </p:nvSpPr>
        <p:spPr>
          <a:xfrm>
            <a:off x="713224" y="385857"/>
            <a:ext cx="7778475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600" dirty="0">
                <a:solidFill>
                  <a:srgbClr val="FF0000"/>
                </a:solidFill>
              </a:rPr>
              <a:t>Implementation on a silicon chip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589" name="Google Shape;589;p60"/>
          <p:cNvSpPr txBox="1">
            <a:spLocks noGrp="1"/>
          </p:cNvSpPr>
          <p:nvPr>
            <p:ph type="body" idx="1"/>
          </p:nvPr>
        </p:nvSpPr>
        <p:spPr>
          <a:xfrm>
            <a:off x="0" y="1673157"/>
            <a:ext cx="5630225" cy="39815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36550">
              <a:lnSpc>
                <a:spcPct val="115000"/>
              </a:lnSpc>
              <a:buSzPts val="1700"/>
            </a:pPr>
            <a:r>
              <a:rPr lang="en" sz="2400" dirty="0">
                <a:solidFill>
                  <a:schemeClr val="dk1"/>
                </a:solidFill>
              </a:rPr>
              <a:t>Rapid identification of particles</a:t>
            </a:r>
            <a:endParaRPr sz="2400" dirty="0">
              <a:solidFill>
                <a:schemeClr val="dk1"/>
              </a:solidFill>
            </a:endParaRPr>
          </a:p>
          <a:p>
            <a:pPr indent="-336550">
              <a:lnSpc>
                <a:spcPct val="115000"/>
              </a:lnSpc>
              <a:buSzPts val="1700"/>
            </a:pPr>
            <a:endParaRPr lang="en-US" sz="2400" dirty="0">
              <a:solidFill>
                <a:schemeClr val="dk1"/>
              </a:solidFill>
            </a:endParaRPr>
          </a:p>
          <a:p>
            <a:pPr indent="-336550">
              <a:lnSpc>
                <a:spcPct val="115000"/>
              </a:lnSpc>
              <a:buSzPts val="1700"/>
            </a:pPr>
            <a:r>
              <a:rPr lang="en-US" sz="2400" dirty="0">
                <a:solidFill>
                  <a:schemeClr val="dk1"/>
                </a:solidFill>
              </a:rPr>
              <a:t>U</a:t>
            </a:r>
            <a:r>
              <a:rPr lang="en" sz="2400" dirty="0" err="1">
                <a:solidFill>
                  <a:schemeClr val="dk1"/>
                </a:solidFill>
              </a:rPr>
              <a:t>ses</a:t>
            </a:r>
            <a:r>
              <a:rPr lang="en" sz="2400" dirty="0">
                <a:solidFill>
                  <a:schemeClr val="dk1"/>
                </a:solidFill>
              </a:rPr>
              <a:t> AI based on graph computing</a:t>
            </a:r>
            <a:endParaRPr sz="2400" dirty="0">
              <a:solidFill>
                <a:schemeClr val="dk1"/>
              </a:solidFill>
            </a:endParaRPr>
          </a:p>
          <a:p>
            <a:pPr lvl="1" indent="-336550">
              <a:lnSpc>
                <a:spcPct val="115000"/>
              </a:lnSpc>
              <a:buSzPts val="1700"/>
            </a:pPr>
            <a:r>
              <a:rPr lang="en" sz="2000" dirty="0">
                <a:solidFill>
                  <a:schemeClr val="dk1"/>
                </a:solidFill>
              </a:rPr>
              <a:t>Each hit is a vertex of a graph</a:t>
            </a:r>
            <a:endParaRPr sz="2400" dirty="0">
              <a:solidFill>
                <a:schemeClr val="dk1"/>
              </a:solidFill>
            </a:endParaRPr>
          </a:p>
          <a:p>
            <a:pPr indent="-336550">
              <a:lnSpc>
                <a:spcPct val="115000"/>
              </a:lnSpc>
              <a:buSzPts val="1700"/>
            </a:pPr>
            <a:endParaRPr lang="en-US" sz="2400" dirty="0">
              <a:solidFill>
                <a:schemeClr val="dk1"/>
              </a:solidFill>
            </a:endParaRPr>
          </a:p>
          <a:p>
            <a:pPr indent="-336550">
              <a:lnSpc>
                <a:spcPct val="115000"/>
              </a:lnSpc>
              <a:buSzPts val="1700"/>
            </a:pPr>
            <a:r>
              <a:rPr lang="en-US" sz="2400" dirty="0">
                <a:solidFill>
                  <a:schemeClr val="dk1"/>
                </a:solidFill>
              </a:rPr>
              <a:t>Very low mis-identification rate (0.1%)</a:t>
            </a:r>
          </a:p>
          <a:p>
            <a:pPr indent="-336550">
              <a:lnSpc>
                <a:spcPct val="115000"/>
              </a:lnSpc>
              <a:buSzPts val="1700"/>
            </a:pPr>
            <a:endParaRPr sz="2400" dirty="0">
              <a:solidFill>
                <a:schemeClr val="dk1"/>
              </a:solidFill>
            </a:endParaRPr>
          </a:p>
          <a:p>
            <a:pPr indent="-336550">
              <a:lnSpc>
                <a:spcPct val="115000"/>
              </a:lnSpc>
              <a:buSzPts val="1700"/>
            </a:pPr>
            <a:r>
              <a:rPr lang="en" sz="2400" dirty="0">
                <a:solidFill>
                  <a:srgbClr val="00B050"/>
                </a:solidFill>
              </a:rPr>
              <a:t>250 ns latency and 40 MHz throughput</a:t>
            </a:r>
          </a:p>
          <a:p>
            <a:pPr indent="-336550">
              <a:lnSpc>
                <a:spcPct val="115000"/>
              </a:lnSpc>
              <a:buSzPts val="1700"/>
            </a:pPr>
            <a:endParaRPr lang="en" sz="2400" dirty="0">
              <a:solidFill>
                <a:srgbClr val="0070C0"/>
              </a:solidFill>
            </a:endParaRPr>
          </a:p>
          <a:p>
            <a:pPr indent="-336550">
              <a:lnSpc>
                <a:spcPct val="115000"/>
              </a:lnSpc>
              <a:buSzPts val="1700"/>
            </a:pPr>
            <a:r>
              <a:rPr lang="en" sz="2400" dirty="0">
                <a:solidFill>
                  <a:srgbClr val="0070C0"/>
                </a:solidFill>
              </a:rPr>
              <a:t>Implemented as digital circuits on commercial silicon chip</a:t>
            </a:r>
            <a:endParaRPr sz="2400" dirty="0">
              <a:solidFill>
                <a:srgbClr val="0070C0"/>
              </a:solidFill>
            </a:endParaRPr>
          </a:p>
        </p:txBody>
      </p:sp>
      <p:pic>
        <p:nvPicPr>
          <p:cNvPr id="590" name="Google Shape;59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3251" y="3923913"/>
            <a:ext cx="2588449" cy="1730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2" name="Google Shape;592;p60"/>
          <p:cNvCxnSpPr>
            <a:cxnSpLocks/>
          </p:cNvCxnSpPr>
          <p:nvPr/>
        </p:nvCxnSpPr>
        <p:spPr>
          <a:xfrm flipV="1">
            <a:off x="4714504" y="5184843"/>
            <a:ext cx="1176872" cy="78844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6535568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9371"/>
            <a:ext cx="8229600" cy="885411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008000"/>
                </a:solidFill>
              </a:rPr>
              <a:t>Integrated </a:t>
            </a:r>
            <a:r>
              <a:rPr lang="en-US" sz="3200" dirty="0" err="1">
                <a:solidFill>
                  <a:srgbClr val="008000"/>
                </a:solidFill>
              </a:rPr>
              <a:t>Circult</a:t>
            </a:r>
            <a:r>
              <a:rPr lang="en-US" sz="3200" dirty="0">
                <a:solidFill>
                  <a:srgbClr val="008000"/>
                </a:solidFill>
              </a:rPr>
              <a:t> Implementation of Particle-Finder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67068"/>
            <a:ext cx="9144000" cy="5990932"/>
          </a:xfrm>
        </p:spPr>
        <p:txBody>
          <a:bodyPr>
            <a:normAutofit/>
          </a:bodyPr>
          <a:lstStyle/>
          <a:p>
            <a:r>
              <a:rPr lang="en-US" sz="2400" dirty="0"/>
              <a:t>Basic functional units are algebraic operations and sorting circuits </a:t>
            </a:r>
            <a:endParaRPr lang="en-US" sz="20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7030A0"/>
                </a:solidFill>
              </a:rPr>
              <a:t>Studies conducted with XILINX circuit design tool </a:t>
            </a:r>
          </a:p>
          <a:p>
            <a:pPr marL="0" indent="0">
              <a:buNone/>
            </a:pPr>
            <a:endParaRPr lang="en-US" sz="2400" dirty="0">
              <a:solidFill>
                <a:srgbClr val="7030A0"/>
              </a:solidFill>
            </a:endParaRPr>
          </a:p>
          <a:p>
            <a:pPr lvl="1"/>
            <a:r>
              <a:rPr lang="en-US" sz="2000" dirty="0"/>
              <a:t>Elementary integer additions execute in nanoseconds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Integer comparisons execute in 2 nanoseconds 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Parallelized sorting algorithms for tens of integers  execute in 10-20 nanoseconds 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Modular machine-learning algorithm executes in 250 nanoseconds</a:t>
            </a:r>
          </a:p>
          <a:p>
            <a:pPr lvl="1"/>
            <a:endParaRPr lang="en-US" sz="2000" dirty="0">
              <a:solidFill>
                <a:srgbClr val="00B050"/>
              </a:solidFill>
            </a:endParaRPr>
          </a:p>
          <a:p>
            <a:pPr lvl="1"/>
            <a:r>
              <a:rPr lang="en-US" altLang="en-US" sz="2400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Published in A. V. Kotwal </a:t>
            </a:r>
            <a:r>
              <a:rPr lang="en-US" altLang="en-US" sz="2400" i="1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et al.</a:t>
            </a:r>
            <a:r>
              <a:rPr lang="en-US" altLang="en-US" sz="2400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, Scientific Reports </a:t>
            </a:r>
            <a:r>
              <a:rPr lang="en-US" altLang="en-US" sz="2400" b="1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14</a:t>
            </a:r>
            <a:r>
              <a:rPr lang="en-US" altLang="en-US" sz="2400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, 10181 (2024)</a:t>
            </a:r>
          </a:p>
          <a:p>
            <a:pPr lvl="1"/>
            <a:endParaRPr lang="en-US" sz="20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AE4D3-B6F5-3E65-EDB3-EC0B5F36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28623084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6E10099-D999-ED28-C4BF-BAC334904A78}"/>
              </a:ext>
            </a:extLst>
          </p:cNvPr>
          <p:cNvSpPr txBox="1"/>
          <p:nvPr/>
        </p:nvSpPr>
        <p:spPr>
          <a:xfrm>
            <a:off x="1682885" y="16428"/>
            <a:ext cx="5658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High-speed, efficient minimum-finder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02001A4-1112-5E4B-D90E-2049AE978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478206"/>
            <a:ext cx="8159207" cy="6092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2089C2-3EB0-7ACA-16D0-7EE03FFE0A47}"/>
              </a:ext>
            </a:extLst>
          </p:cNvPr>
          <p:cNvSpPr txBox="1"/>
          <p:nvPr/>
        </p:nvSpPr>
        <p:spPr>
          <a:xfrm>
            <a:off x="856034" y="6237600"/>
            <a:ext cx="3923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CAM = compare and minimize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D2A4F2-1CA0-A51E-E52D-DE35ED365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45273" y="6593855"/>
            <a:ext cx="2895600" cy="365125"/>
          </a:xfrm>
        </p:spPr>
        <p:txBody>
          <a:bodyPr/>
          <a:lstStyle/>
          <a:p>
            <a:r>
              <a:rPr lang="en-US"/>
              <a:t>A. V. Kotwal, IITB, 11 June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485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7"/>
          <p:cNvSpPr txBox="1">
            <a:spLocks noGrp="1"/>
          </p:cNvSpPr>
          <p:nvPr>
            <p:ph type="title"/>
          </p:nvPr>
        </p:nvSpPr>
        <p:spPr>
          <a:xfrm>
            <a:off x="155643" y="348961"/>
            <a:ext cx="8949841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200" dirty="0">
                <a:solidFill>
                  <a:srgbClr val="FF0000"/>
                </a:solidFill>
              </a:rPr>
              <a:t>Segment Silicon Detector into slices</a:t>
            </a:r>
            <a:endParaRPr sz="3200" dirty="0">
              <a:solidFill>
                <a:srgbClr val="FF0000"/>
              </a:solidFill>
            </a:endParaRPr>
          </a:p>
        </p:txBody>
      </p:sp>
      <p:pic>
        <p:nvPicPr>
          <p:cNvPr id="550" name="Google Shape;550;p57"/>
          <p:cNvPicPr preferRelativeResize="0"/>
          <p:nvPr/>
        </p:nvPicPr>
        <p:blipFill rotWithShape="1">
          <a:blip r:embed="rId3">
            <a:alphaModFix/>
          </a:blip>
          <a:srcRect l="10135" t="9132" r="16523"/>
          <a:stretch/>
        </p:blipFill>
        <p:spPr>
          <a:xfrm>
            <a:off x="1712065" y="1509013"/>
            <a:ext cx="5603135" cy="5000026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7"/>
          <p:cNvSpPr txBox="1"/>
          <p:nvPr/>
        </p:nvSpPr>
        <p:spPr>
          <a:xfrm>
            <a:off x="2559907" y="1108813"/>
            <a:ext cx="510212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Z-axis View of Detector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2" name="Google Shape;552;p57"/>
          <p:cNvSpPr/>
          <p:nvPr/>
        </p:nvSpPr>
        <p:spPr>
          <a:xfrm rot="-1483114">
            <a:off x="4479336" y="1872457"/>
            <a:ext cx="1876065" cy="1520940"/>
          </a:xfrm>
          <a:custGeom>
            <a:avLst/>
            <a:gdLst/>
            <a:ahLst/>
            <a:cxnLst/>
            <a:rect l="l" t="t" r="r" b="b"/>
            <a:pathLst>
              <a:path w="77610" h="57142" extrusionOk="0">
                <a:moveTo>
                  <a:pt x="0" y="57142"/>
                </a:moveTo>
                <a:cubicBezTo>
                  <a:pt x="2624" y="52139"/>
                  <a:pt x="10068" y="35116"/>
                  <a:pt x="15742" y="27123"/>
                </a:cubicBezTo>
                <a:cubicBezTo>
                  <a:pt x="21416" y="19130"/>
                  <a:pt x="27090" y="13578"/>
                  <a:pt x="34046" y="9185"/>
                </a:cubicBezTo>
                <a:cubicBezTo>
                  <a:pt x="41002" y="4792"/>
                  <a:pt x="50215" y="2229"/>
                  <a:pt x="57476" y="765"/>
                </a:cubicBezTo>
                <a:cubicBezTo>
                  <a:pt x="64737" y="-699"/>
                  <a:pt x="74254" y="460"/>
                  <a:pt x="77610" y="399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553" name="Google Shape;553;p57"/>
          <p:cNvCxnSpPr>
            <a:cxnSpLocks/>
          </p:cNvCxnSpPr>
          <p:nvPr/>
        </p:nvCxnSpPr>
        <p:spPr>
          <a:xfrm flipH="1" flipV="1">
            <a:off x="3022403" y="1637624"/>
            <a:ext cx="1802516" cy="2078343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4" name="Google Shape;554;p57"/>
          <p:cNvSpPr/>
          <p:nvPr/>
        </p:nvSpPr>
        <p:spPr>
          <a:xfrm>
            <a:off x="225309" y="1637624"/>
            <a:ext cx="2797094" cy="104687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dirty="0"/>
              <a:t>High-momentum</a:t>
            </a:r>
            <a:endParaRPr dirty="0"/>
          </a:p>
          <a:p>
            <a:pPr algn="ctr"/>
            <a:r>
              <a:rPr lang="en-US" dirty="0"/>
              <a:t>particle</a:t>
            </a:r>
            <a:endParaRPr dirty="0"/>
          </a:p>
        </p:txBody>
      </p:sp>
      <p:sp>
        <p:nvSpPr>
          <p:cNvPr id="7" name="Google Shape;554;p57">
            <a:extLst>
              <a:ext uri="{FF2B5EF4-FFF2-40B4-BE49-F238E27FC236}">
                <a16:creationId xmlns:a16="http://schemas.microsoft.com/office/drawing/2014/main" id="{A48B2165-82DF-6EFD-CB2F-FD271935F680}"/>
              </a:ext>
            </a:extLst>
          </p:cNvPr>
          <p:cNvSpPr/>
          <p:nvPr/>
        </p:nvSpPr>
        <p:spPr>
          <a:xfrm>
            <a:off x="6046274" y="1008784"/>
            <a:ext cx="2797094" cy="104687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dirty="0"/>
              <a:t>L</a:t>
            </a:r>
            <a:r>
              <a:rPr lang="en" dirty="0"/>
              <a:t>ow-momentum</a:t>
            </a:r>
            <a:endParaRPr dirty="0"/>
          </a:p>
          <a:p>
            <a:pPr algn="ctr"/>
            <a:r>
              <a:rPr lang="en" dirty="0"/>
              <a:t>particle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889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2"/>
          <p:cNvSpPr txBox="1">
            <a:spLocks noGrp="1"/>
          </p:cNvSpPr>
          <p:nvPr>
            <p:ph type="body" idx="1"/>
          </p:nvPr>
        </p:nvSpPr>
        <p:spPr>
          <a:xfrm>
            <a:off x="0" y="1441410"/>
            <a:ext cx="8978226" cy="145617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2400" dirty="0"/>
              <a:t>A</a:t>
            </a:r>
            <a:r>
              <a:rPr lang="en" sz="2400" dirty="0" err="1"/>
              <a:t>ny</a:t>
            </a:r>
            <a:r>
              <a:rPr lang="en" sz="2400" dirty="0"/>
              <a:t> particle </a:t>
            </a:r>
            <a:r>
              <a:rPr lang="en" sz="2400" dirty="0" err="1"/>
              <a:t>trajector</a:t>
            </a:r>
            <a:r>
              <a:rPr lang="en-US" sz="2400" dirty="0"/>
              <a:t>y</a:t>
            </a:r>
            <a:r>
              <a:rPr lang="en" sz="2400" dirty="0"/>
              <a:t> must be fully contained in at least one sub-division of the points</a:t>
            </a:r>
          </a:p>
          <a:p>
            <a:pPr>
              <a:lnSpc>
                <a:spcPct val="115000"/>
              </a:lnSpc>
            </a:pPr>
            <a:endParaRPr lang="en" sz="2400" dirty="0"/>
          </a:p>
          <a:p>
            <a:pPr>
              <a:lnSpc>
                <a:spcPct val="115000"/>
              </a:lnSpc>
            </a:pPr>
            <a:r>
              <a:rPr lang="en" sz="2400" dirty="0">
                <a:solidFill>
                  <a:srgbClr val="7030A0"/>
                </a:solidFill>
              </a:rPr>
              <a:t>How can we create a sub-division </a:t>
            </a:r>
          </a:p>
          <a:p>
            <a:pPr marL="114300" indent="0">
              <a:lnSpc>
                <a:spcPct val="115000"/>
              </a:lnSpc>
              <a:buNone/>
            </a:pPr>
            <a:r>
              <a:rPr lang="en" sz="2400" dirty="0">
                <a:solidFill>
                  <a:srgbClr val="7030A0"/>
                </a:solidFill>
              </a:rPr>
              <a:t>      logic to achieve this? </a:t>
            </a:r>
          </a:p>
          <a:p>
            <a:pPr marL="114300" indent="0">
              <a:lnSpc>
                <a:spcPct val="115000"/>
              </a:lnSpc>
              <a:buNone/>
            </a:pPr>
            <a:endParaRPr lang="en" sz="2400" dirty="0"/>
          </a:p>
          <a:p>
            <a:pPr marL="114300" indent="0">
              <a:lnSpc>
                <a:spcPct val="115000"/>
              </a:lnSpc>
              <a:buNone/>
            </a:pPr>
            <a:r>
              <a:rPr lang="en" sz="2400" dirty="0">
                <a:solidFill>
                  <a:srgbClr val="00B050"/>
                </a:solidFill>
              </a:rPr>
              <a:t>		again, use mathematics! </a:t>
            </a:r>
          </a:p>
        </p:txBody>
      </p:sp>
      <p:pic>
        <p:nvPicPr>
          <p:cNvPr id="612" name="Google Shape;61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151" y="2277576"/>
            <a:ext cx="4036075" cy="3148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3" name="Google Shape;613;p62"/>
          <p:cNvCxnSpPr>
            <a:cxnSpLocks/>
          </p:cNvCxnSpPr>
          <p:nvPr/>
        </p:nvCxnSpPr>
        <p:spPr>
          <a:xfrm rot="10800000" flipH="1">
            <a:off x="7193575" y="2532225"/>
            <a:ext cx="750600" cy="255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4" name="Google Shape;614;p62"/>
          <p:cNvCxnSpPr>
            <a:cxnSpLocks/>
          </p:cNvCxnSpPr>
          <p:nvPr/>
        </p:nvCxnSpPr>
        <p:spPr>
          <a:xfrm rot="10800000">
            <a:off x="5756650" y="2559525"/>
            <a:ext cx="1693200" cy="252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5" name="Google Shape;615;p62"/>
          <p:cNvCxnSpPr>
            <a:cxnSpLocks/>
          </p:cNvCxnSpPr>
          <p:nvPr/>
        </p:nvCxnSpPr>
        <p:spPr>
          <a:xfrm rot="10800000">
            <a:off x="6543900" y="2550525"/>
            <a:ext cx="475800" cy="253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6" name="Google Shape;616;p62"/>
          <p:cNvCxnSpPr>
            <a:cxnSpLocks/>
          </p:cNvCxnSpPr>
          <p:nvPr/>
        </p:nvCxnSpPr>
        <p:spPr>
          <a:xfrm rot="10800000">
            <a:off x="7239400" y="2495625"/>
            <a:ext cx="81900" cy="258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7" name="Google Shape;617;p62"/>
          <p:cNvCxnSpPr>
            <a:cxnSpLocks/>
          </p:cNvCxnSpPr>
          <p:nvPr/>
        </p:nvCxnSpPr>
        <p:spPr>
          <a:xfrm>
            <a:off x="6943725" y="5091450"/>
            <a:ext cx="505200" cy="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598;p61">
            <a:extLst>
              <a:ext uri="{FF2B5EF4-FFF2-40B4-BE49-F238E27FC236}">
                <a16:creationId xmlns:a16="http://schemas.microsoft.com/office/drawing/2014/main" id="{700EFA02-2E0A-0797-9CC6-BC14EC38F8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02335"/>
            <a:ext cx="9105483" cy="8546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200" dirty="0">
                <a:solidFill>
                  <a:srgbClr val="FF0000"/>
                </a:solidFill>
              </a:rPr>
              <a:t>Problem: How to sub-divide each slide? 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C7F243-46B1-B6D1-3461-1243074EE56E}"/>
              </a:ext>
            </a:extLst>
          </p:cNvPr>
          <p:cNvSpPr/>
          <p:nvPr/>
        </p:nvSpPr>
        <p:spPr>
          <a:xfrm>
            <a:off x="6246421" y="2277576"/>
            <a:ext cx="1923802" cy="218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888"/>
            <a:ext cx="8229600" cy="675388"/>
          </a:xfrm>
        </p:spPr>
        <p:txBody>
          <a:bodyPr>
            <a:normAutofit fontScale="90000"/>
          </a:bodyPr>
          <a:lstStyle/>
          <a:p>
            <a:r>
              <a:rPr lang="en-US" dirty="0"/>
              <a:t>Matter and Energy Curves Space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9E4016-62CF-C19A-8189-E7700F36BF3D}"/>
              </a:ext>
            </a:extLst>
          </p:cNvPr>
          <p:cNvSpPr txBox="1">
            <a:spLocks/>
          </p:cNvSpPr>
          <p:nvPr/>
        </p:nvSpPr>
        <p:spPr>
          <a:xfrm>
            <a:off x="550225" y="5937182"/>
            <a:ext cx="8229600" cy="675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Curvature of space tells Matter and Energy how to move</a:t>
            </a:r>
          </a:p>
        </p:txBody>
      </p:sp>
      <p:pic>
        <p:nvPicPr>
          <p:cNvPr id="8" name="Content Placeholder 7" descr="A red ball on a grid with purple text&#10;&#10;Description automatically generated">
            <a:extLst>
              <a:ext uri="{FF2B5EF4-FFF2-40B4-BE49-F238E27FC236}">
                <a16:creationId xmlns:a16="http://schemas.microsoft.com/office/drawing/2014/main" id="{AF110937-5469-AD41-607E-C07B30BB7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580" y="1306287"/>
            <a:ext cx="7916864" cy="4370109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3B5989-B5DC-C100-AB2C-299BF0701CC5}"/>
              </a:ext>
            </a:extLst>
          </p:cNvPr>
          <p:cNvSpPr/>
          <p:nvPr/>
        </p:nvSpPr>
        <p:spPr>
          <a:xfrm>
            <a:off x="7398327" y="1306287"/>
            <a:ext cx="1106117" cy="451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FB0C8-DE29-4A51-3F32-920BB51A0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36842266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2"/>
          <p:cNvSpPr txBox="1">
            <a:spLocks noGrp="1"/>
          </p:cNvSpPr>
          <p:nvPr>
            <p:ph type="body" idx="1"/>
          </p:nvPr>
        </p:nvSpPr>
        <p:spPr>
          <a:xfrm>
            <a:off x="0" y="1287035"/>
            <a:ext cx="3895106" cy="145617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2400" dirty="0"/>
              <a:t>Map each line in real space to a point (</a:t>
            </a:r>
            <a:r>
              <a:rPr lang="en-US" sz="2400" i="1" dirty="0"/>
              <a:t>z</a:t>
            </a:r>
            <a:r>
              <a:rPr lang="en-US" sz="2400" baseline="-25000" dirty="0"/>
              <a:t>1</a:t>
            </a:r>
            <a:r>
              <a:rPr lang="en-US" sz="2400" dirty="0"/>
              <a:t>, </a:t>
            </a:r>
            <a:r>
              <a:rPr lang="en-US" sz="2400" i="1" dirty="0" err="1"/>
              <a:t>z</a:t>
            </a:r>
            <a:r>
              <a:rPr lang="en-US" sz="2400" baseline="-25000" dirty="0" err="1"/>
              <a:t>top</a:t>
            </a:r>
            <a:r>
              <a:rPr lang="en-US" sz="2400" dirty="0"/>
              <a:t>) in “parameter space” </a:t>
            </a:r>
            <a:endParaRPr lang="en" sz="2400" dirty="0"/>
          </a:p>
          <a:p>
            <a:pPr>
              <a:lnSpc>
                <a:spcPct val="115000"/>
              </a:lnSpc>
            </a:pPr>
            <a:endParaRPr lang="en" sz="2400" dirty="0"/>
          </a:p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7030A0"/>
                </a:solidFill>
              </a:rPr>
              <a:t>S</a:t>
            </a:r>
            <a:r>
              <a:rPr lang="en" sz="2400" dirty="0" err="1">
                <a:solidFill>
                  <a:srgbClr val="7030A0"/>
                </a:solidFill>
              </a:rPr>
              <a:t>ub</a:t>
            </a:r>
            <a:r>
              <a:rPr lang="en" sz="2400" dirty="0">
                <a:solidFill>
                  <a:srgbClr val="7030A0"/>
                </a:solidFill>
              </a:rPr>
              <a:t>-divide parameter space into rectangles using mathematics!</a:t>
            </a:r>
          </a:p>
          <a:p>
            <a:pPr>
              <a:lnSpc>
                <a:spcPct val="115000"/>
              </a:lnSpc>
            </a:pPr>
            <a:endParaRPr lang="en" sz="2400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</a:pPr>
            <a:r>
              <a:rPr lang="en" sz="2400" dirty="0">
                <a:solidFill>
                  <a:srgbClr val="00B050"/>
                </a:solidFill>
              </a:rPr>
              <a:t>AI based on mathematical logics that are understandable and explainable by humans </a:t>
            </a:r>
          </a:p>
        </p:txBody>
      </p:sp>
      <p:sp>
        <p:nvSpPr>
          <p:cNvPr id="4" name="Google Shape;598;p61">
            <a:extLst>
              <a:ext uri="{FF2B5EF4-FFF2-40B4-BE49-F238E27FC236}">
                <a16:creationId xmlns:a16="http://schemas.microsoft.com/office/drawing/2014/main" id="{700EFA02-2E0A-0797-9CC6-BC14EC38F8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02335"/>
            <a:ext cx="9105483" cy="8546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200" dirty="0">
                <a:solidFill>
                  <a:srgbClr val="FF0000"/>
                </a:solidFill>
              </a:rPr>
              <a:t>Solution: How to sub-divide each slide </a:t>
            </a:r>
            <a:endParaRPr sz="32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B757A2-01F9-A8AB-2DE0-80BEA2980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132" y="1038062"/>
            <a:ext cx="4393790" cy="581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702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622"/>
            <a:ext cx="8229600" cy="88541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Conclusions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58" y="712685"/>
            <a:ext cx="8760097" cy="6198041"/>
          </a:xfrm>
        </p:spPr>
        <p:txBody>
          <a:bodyPr>
            <a:normAutofit/>
          </a:bodyPr>
          <a:lstStyle/>
          <a:p>
            <a:r>
              <a:rPr lang="en-US" sz="2400" dirty="0"/>
              <a:t>Astrophysical and cosmological data support the hypothesis of Dark Matter </a:t>
            </a: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0070C0"/>
                </a:solidFill>
                <a:latin typeface="Calibri"/>
              </a:rPr>
              <a:t>A century of particle physics research has converged on a well-tested theory of matter, forces and masses of particles</a:t>
            </a:r>
            <a:endParaRPr lang="en-US" sz="2400" dirty="0">
              <a:solidFill>
                <a:srgbClr val="660066"/>
              </a:solidFill>
              <a:latin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400" dirty="0"/>
          </a:p>
          <a:p>
            <a:r>
              <a:rPr lang="en-US" sz="2400" dirty="0">
                <a:solidFill>
                  <a:srgbClr val="008000"/>
                </a:solidFill>
              </a:rPr>
              <a:t>Next frontier: experimental tests of the hypothesis that Dark Matter consists of new kind(s) of fundamental particles</a:t>
            </a:r>
          </a:p>
          <a:p>
            <a:pPr lvl="1"/>
            <a:r>
              <a:rPr lang="en-US" sz="2000" dirty="0"/>
              <a:t>If produced at the LHC, how can we recognize the signature of this production process? 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dirty="0">
                <a:solidFill>
                  <a:srgbClr val="7030A0"/>
                </a:solidFill>
              </a:rPr>
              <a:t>Implement “understandable AI” algorithms in digital circuits on silicon chips for superfast execution</a:t>
            </a:r>
            <a:endParaRPr lang="en-US" sz="2000" dirty="0">
              <a:solidFill>
                <a:srgbClr val="7030A0"/>
              </a:solidFill>
            </a:endParaRP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40 times faster than software method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Can be scrutinized for logical consistency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5CCBA-6967-5D37-4513-DBC3BA56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2840099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888"/>
            <a:ext cx="8229600" cy="675388"/>
          </a:xfrm>
        </p:spPr>
        <p:txBody>
          <a:bodyPr>
            <a:noAutofit/>
          </a:bodyPr>
          <a:lstStyle/>
          <a:p>
            <a:r>
              <a:rPr lang="en-US" sz="2800" dirty="0"/>
              <a:t>Matter, Energy (including Light) </a:t>
            </a:r>
            <a:br>
              <a:rPr lang="en-US" sz="2800" dirty="0"/>
            </a:br>
            <a:r>
              <a:rPr lang="en-US" sz="2800" dirty="0"/>
              <a:t>follows locally straight path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9E4016-62CF-C19A-8189-E7700F36BF3D}"/>
              </a:ext>
            </a:extLst>
          </p:cNvPr>
          <p:cNvSpPr txBox="1">
            <a:spLocks/>
          </p:cNvSpPr>
          <p:nvPr/>
        </p:nvSpPr>
        <p:spPr>
          <a:xfrm>
            <a:off x="550225" y="5937182"/>
            <a:ext cx="8229600" cy="675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Curvature of space tells Matter and Energy how to move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3B5989-B5DC-C100-AB2C-299BF0701CC5}"/>
              </a:ext>
            </a:extLst>
          </p:cNvPr>
          <p:cNvSpPr/>
          <p:nvPr/>
        </p:nvSpPr>
        <p:spPr>
          <a:xfrm>
            <a:off x="7398327" y="1306287"/>
            <a:ext cx="1106117" cy="451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6188B6-210B-871A-A7B0-B0B9E7278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025" y="1115332"/>
            <a:ext cx="7214260" cy="481765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1FE92-0144-A502-C266-54BB5E2F7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IITB, 11 June 25</a:t>
            </a:r>
          </a:p>
        </p:txBody>
      </p:sp>
    </p:spTree>
    <p:extLst>
      <p:ext uri="{BB962C8B-B14F-4D97-AF65-F5344CB8AC3E}">
        <p14:creationId xmlns:p14="http://schemas.microsoft.com/office/powerpoint/2010/main" val="2629360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10493</TotalTime>
  <Words>2518</Words>
  <Application>Microsoft Macintosh PowerPoint</Application>
  <PresentationFormat>On-screen Show (4:3)</PresentationFormat>
  <Paragraphs>346</Paragraphs>
  <Slides>81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9" baseType="lpstr">
      <vt:lpstr>Arial</vt:lpstr>
      <vt:lpstr>Calibri</vt:lpstr>
      <vt:lpstr>Lato</vt:lpstr>
      <vt:lpstr>Montserrat</vt:lpstr>
      <vt:lpstr>Symbol</vt:lpstr>
      <vt:lpstr>times new roman</vt:lpstr>
      <vt:lpstr>Wingdings</vt:lpstr>
      <vt:lpstr>Office Theme</vt:lpstr>
      <vt:lpstr>Searching for Dark Matter at the Large Hadron Collider  with AI on a silicon chip </vt:lpstr>
      <vt:lpstr>PowerPoint Presentation</vt:lpstr>
      <vt:lpstr>PowerPoint Presentation</vt:lpstr>
      <vt:lpstr>PowerPoint Presentation</vt:lpstr>
      <vt:lpstr>Isaac Newton</vt:lpstr>
      <vt:lpstr>Albert Einstein</vt:lpstr>
      <vt:lpstr>Matter and Energy Curve Space</vt:lpstr>
      <vt:lpstr>Matter and Energy Curves Space</vt:lpstr>
      <vt:lpstr>Matter, Energy (including Light)  follows locally straight path</vt:lpstr>
      <vt:lpstr>Gravitational Wave from Black Holes Inspiral</vt:lpstr>
      <vt:lpstr>Gravitational Wave Detection</vt:lpstr>
      <vt:lpstr>Gravitational Waves from Inspiraling Black Holes</vt:lpstr>
      <vt:lpstr>The Expanding Universe</vt:lpstr>
      <vt:lpstr>Cosmic Microwave Background</vt:lpstr>
      <vt:lpstr>Cosmic Microwave Background almost perfectly uniform</vt:lpstr>
      <vt:lpstr>Einstein’s General Relativity Equation explains an expanding Universe   For fixed speed of light, causally disconnected parts of the Universe can express a uniform microwave radiation only if these parts were causally connected in the past   =&gt; Universe must have been much smaller in the past   =&gt; Supports the Big Bang hypothesis   </vt:lpstr>
      <vt:lpstr>   </vt:lpstr>
      <vt:lpstr>Cosmic Microwave Background Anisotropy</vt:lpstr>
      <vt:lpstr>Cosmic Microwave Background Anisotropy</vt:lpstr>
      <vt:lpstr>The Mystery of  Dark Matter</vt:lpstr>
      <vt:lpstr>Centripetal Force</vt:lpstr>
      <vt:lpstr>Stars Orbiting a Galaxy</vt:lpstr>
      <vt:lpstr>Measuring Velocity with Doppler Shift of Starlight</vt:lpstr>
      <vt:lpstr>Galactic Rotation Curve</vt:lpstr>
      <vt:lpstr>Collision of Galaxy Clusters</vt:lpstr>
      <vt:lpstr>Halo of Invisible Dark Matter around Galaxies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Newly Discovered Dark Matter Galaxies</vt:lpstr>
      <vt:lpstr>  A Century of Particle Physics Success</vt:lpstr>
      <vt:lpstr>Quantum Mechanics force  particle exchange</vt:lpstr>
      <vt:lpstr>Feynman Diagram: Force by Particle Exchange</vt:lpstr>
      <vt:lpstr>Feynman Diagram: Force by Particle Exchange</vt:lpstr>
      <vt:lpstr>Homi Bhabha electron-positron scattering</vt:lpstr>
      <vt:lpstr>Weak Nuclear Decay</vt:lpstr>
      <vt:lpstr>Scorecard</vt:lpstr>
      <vt:lpstr>Where we have arrived… </vt:lpstr>
      <vt:lpstr>A Century of Particle Physics</vt:lpstr>
      <vt:lpstr>A Century of Particle Physics</vt:lpstr>
      <vt:lpstr>A Century of Particle Physics</vt:lpstr>
      <vt:lpstr>  Dark Matter, Galaxy Formation and the Quantum Foam</vt:lpstr>
      <vt:lpstr>Implication of Heisenberg Uncertainty Principle </vt:lpstr>
      <vt:lpstr>PowerPoint Presentation</vt:lpstr>
      <vt:lpstr>3D Distribution of Galaxies</vt:lpstr>
      <vt:lpstr>Origin of Galaxies Requires Dark Matter</vt:lpstr>
      <vt:lpstr>Origin of Galaxies Requires Dark Matter and Quantum Foam at Big Bang</vt:lpstr>
      <vt:lpstr>Making Dark Matter at the LHC</vt:lpstr>
      <vt:lpstr>How does a particle accelerator work?</vt:lpstr>
      <vt:lpstr>LHC below Geneva, Switzerland</vt:lpstr>
      <vt:lpstr>LHC Accelerator in Tunnel</vt:lpstr>
      <vt:lpstr>Feynman Diagram depicting Production of Dark Matter Particles at proton collider</vt:lpstr>
      <vt:lpstr>Feynman Diagram depicting Production of Dark Matter Particles at proton collider</vt:lpstr>
      <vt:lpstr>Particle Detector Design</vt:lpstr>
      <vt:lpstr>Tracking particle trajectories</vt:lpstr>
      <vt:lpstr>PowerPoint Presentation</vt:lpstr>
      <vt:lpstr>LHC Collisions with very intense beams</vt:lpstr>
      <vt:lpstr>Collisions with very intense beams</vt:lpstr>
      <vt:lpstr>CMS (Compact Muon Solenoid) Experiment</vt:lpstr>
      <vt:lpstr>CMS (Compact Muon Solenoid) Experiment</vt:lpstr>
      <vt:lpstr>Dark Matter Particles </vt:lpstr>
      <vt:lpstr>Track Triggering using Silicon Detectors</vt:lpstr>
      <vt:lpstr>Track Triggering using Silicon Detectors</vt:lpstr>
      <vt:lpstr>Machine Learning algorithms should be designed for…</vt:lpstr>
      <vt:lpstr>Machine Learning algorithms should be designed for…</vt:lpstr>
      <vt:lpstr>Machine Learning algorithms should be designed for…</vt:lpstr>
      <vt:lpstr>Machine Learning algorithms should be designed for…</vt:lpstr>
      <vt:lpstr>Machine Learning algorithms should be designed for…</vt:lpstr>
      <vt:lpstr>Machine Learning algorithms should be designed for…</vt:lpstr>
      <vt:lpstr>New Method of Machine Learning</vt:lpstr>
      <vt:lpstr>Finding the Charged-particle Trace </vt:lpstr>
      <vt:lpstr>Results </vt:lpstr>
      <vt:lpstr>Implementation on a silicon chip</vt:lpstr>
      <vt:lpstr>Integrated Circult Implementation of Particle-Finder</vt:lpstr>
      <vt:lpstr>PowerPoint Presentation</vt:lpstr>
      <vt:lpstr>Segment Silicon Detector into slices</vt:lpstr>
      <vt:lpstr>Problem: How to sub-divide each slide? </vt:lpstr>
      <vt:lpstr>Solution: How to sub-divide each slide </vt:lpstr>
      <vt:lpstr>Conclusions </vt:lpstr>
    </vt:vector>
  </TitlesOfParts>
  <Company>Duke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Kotwal, Ph.D.</cp:lastModifiedBy>
  <cp:revision>150</cp:revision>
  <cp:lastPrinted>2016-02-12T17:34:37Z</cp:lastPrinted>
  <dcterms:created xsi:type="dcterms:W3CDTF">2013-04-01T13:45:51Z</dcterms:created>
  <dcterms:modified xsi:type="dcterms:W3CDTF">2025-06-06T09:22:21Z</dcterms:modified>
</cp:coreProperties>
</file>