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96"/>
  </p:notesMasterIdLst>
  <p:handoutMasterIdLst>
    <p:handoutMasterId r:id="rId97"/>
  </p:handoutMasterIdLst>
  <p:sldIdLst>
    <p:sldId id="480" r:id="rId2"/>
    <p:sldId id="679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3" r:id="rId40"/>
    <p:sldId id="284" r:id="rId41"/>
    <p:sldId id="309" r:id="rId42"/>
    <p:sldId id="287" r:id="rId43"/>
    <p:sldId id="471" r:id="rId44"/>
    <p:sldId id="472" r:id="rId45"/>
    <p:sldId id="473" r:id="rId46"/>
    <p:sldId id="474" r:id="rId47"/>
    <p:sldId id="475" r:id="rId48"/>
    <p:sldId id="476" r:id="rId49"/>
    <p:sldId id="656" r:id="rId50"/>
    <p:sldId id="554" r:id="rId51"/>
    <p:sldId id="555" r:id="rId52"/>
    <p:sldId id="559" r:id="rId53"/>
    <p:sldId id="657" r:id="rId54"/>
    <p:sldId id="658" r:id="rId55"/>
    <p:sldId id="562" r:id="rId56"/>
    <p:sldId id="413" r:id="rId57"/>
    <p:sldId id="564" r:id="rId58"/>
    <p:sldId id="535" r:id="rId59"/>
    <p:sldId id="563" r:id="rId60"/>
    <p:sldId id="646" r:id="rId61"/>
    <p:sldId id="659" r:id="rId62"/>
    <p:sldId id="660" r:id="rId63"/>
    <p:sldId id="565" r:id="rId64"/>
    <p:sldId id="572" r:id="rId65"/>
    <p:sldId id="573" r:id="rId66"/>
    <p:sldId id="680" r:id="rId67"/>
    <p:sldId id="681" r:id="rId68"/>
    <p:sldId id="682" r:id="rId69"/>
    <p:sldId id="696" r:id="rId70"/>
    <p:sldId id="683" r:id="rId71"/>
    <p:sldId id="684" r:id="rId72"/>
    <p:sldId id="591" r:id="rId73"/>
    <p:sldId id="686" r:id="rId74"/>
    <p:sldId id="687" r:id="rId75"/>
    <p:sldId id="593" r:id="rId76"/>
    <p:sldId id="688" r:id="rId77"/>
    <p:sldId id="697" r:id="rId78"/>
    <p:sldId id="690" r:id="rId79"/>
    <p:sldId id="691" r:id="rId80"/>
    <p:sldId id="698" r:id="rId81"/>
    <p:sldId id="578" r:id="rId82"/>
    <p:sldId id="622" r:id="rId83"/>
    <p:sldId id="692" r:id="rId84"/>
    <p:sldId id="693" r:id="rId85"/>
    <p:sldId id="694" r:id="rId86"/>
    <p:sldId id="695" r:id="rId87"/>
    <p:sldId id="661" r:id="rId88"/>
    <p:sldId id="631" r:id="rId89"/>
    <p:sldId id="669" r:id="rId90"/>
    <p:sldId id="670" r:id="rId91"/>
    <p:sldId id="673" r:id="rId92"/>
    <p:sldId id="674" r:id="rId93"/>
    <p:sldId id="675" r:id="rId94"/>
    <p:sldId id="676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ABAF-7EEE-8842-8EC0-022D97C4B328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306F-5A88-D248-A898-F05DD3D446FD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EEF4-6EED-4E4F-869A-58CB4A460FC0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DA81-E0E5-2845-9C0C-EA515BDE4A9F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0A63-23C2-804E-B39B-74ABA5C73381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8E33-6974-F64F-AEE1-3A7A784FCBC3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92F0-0A4B-D54B-A13A-807FA21E0ACE}" type="datetime1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CE46-949E-C44D-B2BB-D7392181AC9A}" type="datetime1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4A2A-0C84-F84C-A57A-D7BBE4C23F58}" type="datetime1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22F94-B2F3-4B46-B9A7-8BDF1F91B91D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F0D-5C10-F24C-98B7-9C3834233C0A}" type="datetime1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2BD1D-C850-1B43-8554-ECFC4E17ED83}" type="datetime1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98775" y="6572601"/>
            <a:ext cx="3273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7" y="6022622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Department of Physics 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University of Montreal</a:t>
            </a: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8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7707" y="6022622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Department of Physics 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University of Montreal</a:t>
            </a: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344333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14889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414889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372556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57222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41120" y="6483349"/>
            <a:ext cx="3231436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58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-1" y="6497460"/>
            <a:ext cx="3414889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348304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429000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3518"/>
            <a:ext cx="1918080" cy="3689667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   Fit </a:t>
            </a:r>
            <a:r>
              <a:rPr lang="en-US" sz="2200" dirty="0"/>
              <a:t>separate helices to cosmic ray tracks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>
                <a:solidFill>
                  <a:srgbClr val="007826"/>
                </a:solidFill>
              </a:rPr>
              <a:t>    Compare </a:t>
            </a:r>
            <a:r>
              <a:rPr lang="en-US" sz="2200" dirty="0">
                <a:solidFill>
                  <a:srgbClr val="007826"/>
                </a:solidFill>
              </a:rPr>
              <a:t>track parameters of the two tracks: a measure of track parameter bias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06183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-1" y="6553904"/>
            <a:ext cx="3124801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0317" y="1559962"/>
            <a:ext cx="2211840" cy="3404517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/>
              <a:t>track </a:t>
            </a:r>
            <a:r>
              <a:rPr lang="en-US" sz="2200" dirty="0" smtClean="0"/>
              <a:t>parameter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bias versus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azimuth</a:t>
            </a: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579D1C"/>
                </a:solidFill>
              </a:rPr>
              <a:t>open = after alignment</a:t>
            </a:r>
            <a:r>
              <a:rPr lang="en-US" sz="2200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49739" y="582972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41601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273281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562401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562401" y="4553759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2"/>
            <a:ext cx="3352800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check of </a:t>
            </a:r>
            <a:r>
              <a:rPr lang="en-US" sz="2500" dirty="0">
                <a:solidFill>
                  <a:srgbClr val="DC2300"/>
                </a:solidFill>
              </a:rPr>
              <a:t>alignment procedure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1" y="871292"/>
            <a:ext cx="6861600" cy="57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73281" y="6455339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73281" y="4388153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73281" y="2508466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29600" y="1242851"/>
            <a:ext cx="2211840" cy="3404517"/>
          </a:xfrm>
          <a:ln/>
        </p:spPr>
        <p:txBody>
          <a:bodyPr tIns="19201"/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/>
              <a:t>track parameter bias versus polar angle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908001" y="2034934"/>
            <a:ext cx="1706400" cy="90585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725120" y="3146731"/>
            <a:ext cx="1769760" cy="1048430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25120" y="4293091"/>
            <a:ext cx="1906560" cy="790643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330221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2" y="6511571"/>
            <a:ext cx="3499556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236185"/>
            <a:ext cx="7807680" cy="819446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/>
            </a:r>
            <a:br>
              <a:rPr lang="en-US" sz="2900">
                <a:solidFill>
                  <a:srgbClr val="DC2300"/>
                </a:solidFill>
              </a:rPr>
            </a:b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737358"/>
            <a:ext cx="8864640" cy="5891659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 smtClean="0"/>
              <a:t>particles </a:t>
            </a:r>
            <a:r>
              <a:rPr lang="en-US" sz="2000" dirty="0"/>
              <a:t>propagated through a high-resolution </a:t>
            </a:r>
            <a:r>
              <a:rPr lang="en-US" sz="2000" dirty="0" smtClean="0"/>
              <a:t>map </a:t>
            </a:r>
            <a:r>
              <a:rPr lang="en-US" sz="2000" dirty="0"/>
              <a:t>of material </a:t>
            </a:r>
            <a:r>
              <a:rPr lang="en-US" sz="2000" dirty="0" smtClean="0"/>
              <a:t>properties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8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detailed formulae and Landau distribution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</a:t>
            </a:r>
            <a:r>
              <a:rPr lang="en-US" sz="2000" dirty="0" smtClean="0"/>
              <a:t>photons </a:t>
            </a:r>
            <a:r>
              <a:rPr lang="en-US" sz="2000" dirty="0"/>
              <a:t>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Compton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</a:rPr>
              <a:t>Simulate position measurements and perform </a:t>
            </a:r>
            <a:r>
              <a:rPr lang="en-US" sz="2200" dirty="0">
                <a:solidFill>
                  <a:srgbClr val="000080"/>
                </a:solidFill>
              </a:rPr>
              <a:t>full helix fit </a:t>
            </a:r>
            <a:r>
              <a:rPr lang="en-US" sz="2200" dirty="0" smtClean="0">
                <a:solidFill>
                  <a:srgbClr val="000080"/>
                </a:solidFill>
              </a:rPr>
              <a:t>as with data  </a:t>
            </a:r>
            <a:endParaRPr lang="en-US" sz="2200" dirty="0">
              <a:solidFill>
                <a:srgbClr val="00008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282245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21026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868412"/>
            <a:ext cx="8864640" cy="5891658"/>
          </a:xfrm>
          <a:ln/>
        </p:spPr>
        <p:txBody>
          <a:bodyPr tIns="19201">
            <a:normAutofit fontScale="850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 </a:t>
            </a:r>
            <a:r>
              <a:rPr lang="en-US" sz="2000" dirty="0" smtClean="0"/>
              <a:t>particles </a:t>
            </a:r>
            <a:r>
              <a:rPr lang="en-US" sz="2000" dirty="0"/>
              <a:t>propagated through a high-resolution 3-D lookup table of material properties for silicon detector and </a:t>
            </a:r>
            <a:r>
              <a:rPr lang="en-US" sz="2000" dirty="0" smtClean="0"/>
              <a:t>drift chamber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complete Bethe-Bloch formula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photons down to 4 MeV, 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</a:t>
            </a:r>
            <a:r>
              <a:rPr lang="en-US" sz="2000" dirty="0" err="1"/>
              <a:t>compton</a:t>
            </a:r>
            <a:r>
              <a:rPr lang="en-US" sz="2000" dirty="0"/>
              <a:t>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Deposit and smear hits on COT wires, perform full helix fit including optional beam-constraint  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-83519" y="2627405"/>
            <a:ext cx="9606240" cy="4015142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0" y="2615315"/>
            <a:ext cx="3569760" cy="35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4129921" y="3881208"/>
            <a:ext cx="701280" cy="478130"/>
          </a:xfrm>
          <a:custGeom>
            <a:avLst/>
            <a:gdLst>
              <a:gd name="T0" fmla="*/ 0 w 2147"/>
              <a:gd name="T1" fmla="*/ 1462 h 1463"/>
              <a:gd name="T2" fmla="*/ 1165 w 2147"/>
              <a:gd name="T3" fmla="*/ 529 h 1463"/>
              <a:gd name="T4" fmla="*/ 1530 w 2147"/>
              <a:gd name="T5" fmla="*/ 281 h 1463"/>
              <a:gd name="T6" fmla="*/ 1929 w 2147"/>
              <a:gd name="T7" fmla="*/ 93 h 1463"/>
              <a:gd name="T8" fmla="*/ 2146 w 2147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7" h="1463">
                <a:moveTo>
                  <a:pt x="0" y="1462"/>
                </a:moveTo>
                <a:cubicBezTo>
                  <a:pt x="368" y="1134"/>
                  <a:pt x="695" y="758"/>
                  <a:pt x="1165" y="529"/>
                </a:cubicBezTo>
                <a:lnTo>
                  <a:pt x="1530" y="281"/>
                </a:lnTo>
                <a:lnTo>
                  <a:pt x="1929" y="93"/>
                </a:lnTo>
                <a:lnTo>
                  <a:pt x="2146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Freeform 6"/>
          <p:cNvSpPr>
            <a:spLocks noChangeArrowheads="1"/>
          </p:cNvSpPr>
          <p:nvPr/>
        </p:nvSpPr>
        <p:spPr bwMode="auto">
          <a:xfrm>
            <a:off x="4841280" y="3555734"/>
            <a:ext cx="1019520" cy="318273"/>
          </a:xfrm>
          <a:custGeom>
            <a:avLst/>
            <a:gdLst>
              <a:gd name="T0" fmla="*/ 0 w 3122"/>
              <a:gd name="T1" fmla="*/ 974 h 975"/>
              <a:gd name="T2" fmla="*/ 1693 w 3122"/>
              <a:gd name="T3" fmla="*/ 352 h 975"/>
              <a:gd name="T4" fmla="*/ 2222 w 3122"/>
              <a:gd name="T5" fmla="*/ 186 h 975"/>
              <a:gd name="T6" fmla="*/ 2804 w 3122"/>
              <a:gd name="T7" fmla="*/ 63 h 975"/>
              <a:gd name="T8" fmla="*/ 3121 w 3122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2" h="975">
                <a:moveTo>
                  <a:pt x="0" y="974"/>
                </a:moveTo>
                <a:cubicBezTo>
                  <a:pt x="535" y="761"/>
                  <a:pt x="1011" y="505"/>
                  <a:pt x="1693" y="352"/>
                </a:cubicBezTo>
                <a:lnTo>
                  <a:pt x="2222" y="186"/>
                </a:lnTo>
                <a:lnTo>
                  <a:pt x="2804" y="63"/>
                </a:lnTo>
                <a:lnTo>
                  <a:pt x="3121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4862880" y="3670946"/>
            <a:ext cx="419040" cy="191540"/>
          </a:xfrm>
          <a:prstGeom prst="line">
            <a:avLst/>
          </a:prstGeom>
          <a:noFill/>
          <a:ln w="18360" cap="flat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34880" y="3957536"/>
            <a:ext cx="2361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7" name="Freeform 9"/>
          <p:cNvSpPr>
            <a:spLocks noChangeArrowheads="1"/>
          </p:cNvSpPr>
          <p:nvPr/>
        </p:nvSpPr>
        <p:spPr bwMode="auto">
          <a:xfrm>
            <a:off x="5287680" y="3176974"/>
            <a:ext cx="414720" cy="519895"/>
          </a:xfrm>
          <a:custGeom>
            <a:avLst/>
            <a:gdLst>
              <a:gd name="T0" fmla="*/ 0 w 1269"/>
              <a:gd name="T1" fmla="*/ 1591 h 1592"/>
              <a:gd name="T2" fmla="*/ 910 w 1269"/>
              <a:gd name="T3" fmla="*/ 780 h 1592"/>
              <a:gd name="T4" fmla="*/ 1107 w 1269"/>
              <a:gd name="T5" fmla="*/ 505 h 1592"/>
              <a:gd name="T6" fmla="*/ 1228 w 1269"/>
              <a:gd name="T7" fmla="*/ 252 h 1592"/>
              <a:gd name="T8" fmla="*/ 1268 w 1269"/>
              <a:gd name="T9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9" h="1592">
                <a:moveTo>
                  <a:pt x="0" y="1591"/>
                </a:moveTo>
                <a:cubicBezTo>
                  <a:pt x="183" y="1266"/>
                  <a:pt x="714" y="1105"/>
                  <a:pt x="910" y="780"/>
                </a:cubicBezTo>
                <a:lnTo>
                  <a:pt x="1107" y="505"/>
                </a:lnTo>
                <a:lnTo>
                  <a:pt x="1228" y="252"/>
                </a:lnTo>
                <a:lnTo>
                  <a:pt x="1268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42720" y="3472206"/>
            <a:ext cx="214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466240" y="2886063"/>
            <a:ext cx="2548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+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6670081" y="2838539"/>
            <a:ext cx="424800" cy="6754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7107840" y="3119368"/>
            <a:ext cx="871200" cy="3787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667200" y="2481382"/>
            <a:ext cx="888480" cy="35427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20100000">
            <a:off x="6888960" y="2729087"/>
            <a:ext cx="1169280" cy="3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600" i="1">
                <a:solidFill>
                  <a:srgbClr val="FF0000"/>
                </a:solidFill>
                <a:latin typeface="Urw Palladio L" charset="0"/>
              </a:rPr>
              <a:t>Calorimeter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52321" y="3195697"/>
            <a:ext cx="250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85" name="Freeform 17"/>
          <p:cNvSpPr>
            <a:spLocks noChangeArrowheads="1"/>
          </p:cNvSpPr>
          <p:nvPr/>
        </p:nvSpPr>
        <p:spPr bwMode="auto">
          <a:xfrm>
            <a:off x="5299201" y="3364194"/>
            <a:ext cx="643680" cy="298112"/>
          </a:xfrm>
          <a:custGeom>
            <a:avLst/>
            <a:gdLst>
              <a:gd name="T0" fmla="*/ 0 w 1971"/>
              <a:gd name="T1" fmla="*/ 912 h 913"/>
              <a:gd name="T2" fmla="*/ 911 w 1971"/>
              <a:gd name="T3" fmla="*/ 413 h 913"/>
              <a:gd name="T4" fmla="*/ 1854 w 1971"/>
              <a:gd name="T5" fmla="*/ 30 h 913"/>
              <a:gd name="T6" fmla="*/ 1970 w 1971"/>
              <a:gd name="T7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1" h="913">
                <a:moveTo>
                  <a:pt x="0" y="912"/>
                </a:moveTo>
                <a:cubicBezTo>
                  <a:pt x="285" y="712"/>
                  <a:pt x="613" y="589"/>
                  <a:pt x="911" y="413"/>
                </a:cubicBezTo>
                <a:cubicBezTo>
                  <a:pt x="1204" y="240"/>
                  <a:pt x="1543" y="170"/>
                  <a:pt x="1854" y="30"/>
                </a:cubicBezTo>
                <a:lnTo>
                  <a:pt x="1970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926241" y="3325309"/>
            <a:ext cx="23328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7" rIns="0" bIns="0"/>
          <a:lstStyle/>
          <a:p>
            <a:pPr>
              <a:lnSpc>
                <a:spcPct val="83000"/>
              </a:lnSpc>
            </a:pPr>
            <a:r>
              <a:rPr lang="en-US" sz="2400">
                <a:solidFill>
                  <a:srgbClr val="FF00FF"/>
                </a:solidFill>
                <a:latin typeface="Symbol" charset="0"/>
                <a:cs typeface="Symbol" charset="0"/>
              </a:rPr>
              <a:t>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423356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40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5600" y="1082994"/>
            <a:ext cx="8680320" cy="2492902"/>
          </a:xfrm>
          <a:ln/>
        </p:spPr>
        <p:txBody>
          <a:bodyPr tIns="20802">
            <a:normAutofit/>
          </a:bodyPr>
          <a:lstStyle/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known J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/y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particle </a:t>
            </a:r>
            <a:r>
              <a:rPr lang="en-US" sz="2400" dirty="0">
                <a:solidFill>
                  <a:srgbClr val="008000"/>
                </a:solidFill>
              </a:rPr>
              <a:t>mass is measured and compared to previously known mass </a:t>
            </a:r>
            <a:r>
              <a:rPr lang="en-US" sz="2400" dirty="0" smtClean="0">
                <a:solidFill>
                  <a:srgbClr val="008000"/>
                </a:solidFill>
              </a:rPr>
              <a:t>value</a:t>
            </a: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/>
              <a:t>I</a:t>
            </a:r>
            <a:r>
              <a:rPr lang="en-GB" sz="2200" dirty="0" smtClean="0"/>
              <a:t>n </a:t>
            </a:r>
            <a:r>
              <a:rPr lang="en-GB" sz="2200" dirty="0" smtClean="0"/>
              <a:t>bins </a:t>
            </a:r>
            <a:r>
              <a:rPr lang="en-GB" sz="2200" dirty="0"/>
              <a:t>of  1/</a:t>
            </a:r>
            <a:r>
              <a:rPr lang="en-GB" sz="2200" dirty="0" err="1"/>
              <a:t>p</a:t>
            </a:r>
            <a:r>
              <a:rPr lang="en-GB" sz="2200" baseline="-33000" dirty="0" err="1"/>
              <a:t>T</a:t>
            </a:r>
            <a:r>
              <a:rPr lang="en-GB" sz="2200" dirty="0"/>
              <a:t>(</a:t>
            </a:r>
            <a:r>
              <a:rPr lang="en-GB" sz="2200" dirty="0">
                <a:latin typeface="Symbol" charset="0"/>
                <a:cs typeface="Symbol" charset="0"/>
              </a:rPr>
              <a:t>μ</a:t>
            </a:r>
            <a:r>
              <a:rPr lang="en-GB" sz="2200" dirty="0" smtClean="0"/>
              <a:t>)</a:t>
            </a:r>
            <a:r>
              <a:rPr lang="en-GB" sz="2200" dirty="0"/>
              <a:t> </a:t>
            </a:r>
            <a:r>
              <a:rPr lang="en-GB" sz="2200" dirty="0" smtClean="0"/>
              <a:t>to simultaneously measure</a:t>
            </a:r>
            <a:r>
              <a:rPr lang="en-GB" sz="2200" dirty="0" smtClean="0"/>
              <a:t> and correct for ionization </a:t>
            </a:r>
            <a:r>
              <a:rPr lang="en-GB" sz="2200" dirty="0"/>
              <a:t>energy </a:t>
            </a:r>
            <a:r>
              <a:rPr lang="en-GB" sz="2200" dirty="0" smtClean="0"/>
              <a:t>loss</a:t>
            </a:r>
            <a:endParaRPr lang="en-GB" sz="2200" dirty="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-3493440" y="4114513"/>
            <a:ext cx="571680" cy="319714"/>
          </a:xfrm>
          <a:prstGeom prst="roundRect">
            <a:avLst>
              <a:gd name="adj" fmla="val 4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" y="2943669"/>
            <a:ext cx="4950720" cy="3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0" y="3038719"/>
            <a:ext cx="4677120" cy="35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27272" y="3103527"/>
            <a:ext cx="348480" cy="1440"/>
          </a:xfrm>
          <a:prstGeom prst="line">
            <a:avLst/>
          </a:prstGeom>
          <a:noFill/>
          <a:ln w="9525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563872" y="2833080"/>
            <a:ext cx="3575520" cy="4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83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GB" dirty="0">
                <a:solidFill>
                  <a:srgbClr val="996633"/>
                </a:solidFill>
                <a:latin typeface="Nimbus Roman" charset="0"/>
              </a:rPr>
              <a:t>J/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ψ</a:t>
            </a:r>
            <a:r>
              <a:rPr lang="en-GB" dirty="0" smtClean="0">
                <a:solidFill>
                  <a:srgbClr val="996633"/>
                </a:solidFill>
                <a:latin typeface="Standard Symbols L" charset="0"/>
              </a:rPr>
              <a:t>     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996633"/>
                </a:solidFill>
                <a:latin typeface="Standard Symbols L" charset="0"/>
              </a:rPr>
              <a:t> </a:t>
            </a:r>
            <a:r>
              <a:rPr lang="en-US" dirty="0">
                <a:solidFill>
                  <a:srgbClr val="996633"/>
                </a:solidFill>
              </a:rPr>
              <a:t>mass fit (bin 8) 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247360" y="3297947"/>
            <a:ext cx="541440" cy="273629"/>
          </a:xfrm>
          <a:prstGeom prst="roundRect">
            <a:avLst>
              <a:gd name="adj" fmla="val 5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8081" y="3528371"/>
            <a:ext cx="46368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25120" y="3735753"/>
            <a:ext cx="1080000" cy="4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230080" y="3639263"/>
            <a:ext cx="57600" cy="8208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070241" y="3866807"/>
            <a:ext cx="2088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184961" y="5014607"/>
            <a:ext cx="6667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S9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44000" y="5766366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16140000">
            <a:off x="-523531" y="2728385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76203" y="6483349"/>
            <a:ext cx="3451578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 Uncertainties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0286" y="648068"/>
            <a:ext cx="8579492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80"/>
                </a:solidFill>
              </a:rPr>
              <a:t>Systematic uncertainties on </a:t>
            </a:r>
            <a:r>
              <a:rPr lang="en-US" dirty="0" smtClean="0">
                <a:solidFill>
                  <a:srgbClr val="008080"/>
                </a:solidFill>
              </a:rPr>
              <a:t>momentum </a:t>
            </a:r>
            <a:r>
              <a:rPr lang="en-US" dirty="0">
                <a:solidFill>
                  <a:srgbClr val="008080"/>
                </a:solidFill>
              </a:rPr>
              <a:t>(parts per million)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1" y="1364923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86879" y="5886998"/>
            <a:ext cx="3480453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5748481" y="5724261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6401" y="3188155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</a:t>
            </a:r>
            <a:r>
              <a:rPr lang="en-US" sz="2500" dirty="0" smtClean="0">
                <a:solidFill>
                  <a:srgbClr val="DC2300"/>
                </a:solidFill>
              </a:rPr>
              <a:t>Momentum </a:t>
            </a:r>
            <a:r>
              <a:rPr lang="en-US" sz="2500" dirty="0" smtClean="0">
                <a:solidFill>
                  <a:srgbClr val="DC2300"/>
                </a:solidFill>
              </a:rPr>
              <a:t>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612444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37280" y="-18722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Momentum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9200" y="653829"/>
            <a:ext cx="8916480" cy="1689298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Final calibration using the J/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ψ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/>
              <a:t>Combined momentum </a:t>
            </a:r>
            <a:r>
              <a:rPr lang="en-GB" sz="2200" dirty="0" smtClean="0"/>
              <a:t>calibration </a:t>
            </a:r>
            <a:r>
              <a:rPr lang="en-GB" sz="2200" dirty="0"/>
              <a:t>correction</a:t>
            </a:r>
            <a:r>
              <a:rPr lang="en-GB" sz="2200" dirty="0">
                <a:latin typeface="Nimbus Roman" charset="0"/>
              </a:rPr>
              <a:t>: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err="1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 dirty="0" err="1">
                <a:solidFill>
                  <a:srgbClr val="000080"/>
                </a:solidFill>
              </a:rPr>
              <a:t>p</a:t>
            </a:r>
            <a:r>
              <a:rPr lang="en-GB" sz="2400" dirty="0">
                <a:solidFill>
                  <a:srgbClr val="000080"/>
                </a:solidFill>
              </a:rPr>
              <a:t>/p = ( -1389 </a:t>
            </a:r>
            <a:r>
              <a:rPr lang="en-GB" sz="2400" dirty="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 dirty="0">
                <a:solidFill>
                  <a:srgbClr val="000080"/>
                </a:solidFill>
              </a:rPr>
              <a:t> </a:t>
            </a:r>
            <a:r>
              <a:rPr lang="en-GB" sz="2400" dirty="0" smtClean="0">
                <a:solidFill>
                  <a:srgbClr val="000080"/>
                </a:solidFill>
              </a:rPr>
              <a:t>25) </a:t>
            </a:r>
            <a:r>
              <a:rPr lang="en-GB" sz="2400" dirty="0">
                <a:solidFill>
                  <a:srgbClr val="000080"/>
                </a:solidFill>
              </a:rPr>
              <a:t>parts per million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5841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249517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03841" y="5635312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 rot="16140000">
            <a:off x="130229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15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Electron and Photon </a:t>
            </a:r>
            <a:r>
              <a:rPr lang="en-US" sz="2500" dirty="0" smtClean="0">
                <a:solidFill>
                  <a:srgbClr val="DC2300"/>
                </a:solidFill>
              </a:rPr>
              <a:t>Calorimeter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961" y="832407"/>
            <a:ext cx="9144000" cy="1958606"/>
          </a:xfrm>
          <a:ln/>
        </p:spPr>
        <p:txBody>
          <a:bodyPr tIns="19201"/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E/p peak from </a:t>
            </a:r>
            <a:r>
              <a:rPr lang="en-US" sz="2200" i="1" dirty="0">
                <a:solidFill>
                  <a:srgbClr val="008000"/>
                </a:solidFill>
              </a:rPr>
              <a:t>W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     </a:t>
            </a:r>
            <a:r>
              <a:rPr lang="en-US" sz="2200" dirty="0" err="1">
                <a:solidFill>
                  <a:srgbClr val="008000"/>
                </a:solidFill>
              </a:rPr>
              <a:t>e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υ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decays provides </a:t>
            </a:r>
            <a:r>
              <a:rPr lang="en-US" sz="2200" dirty="0" smtClean="0">
                <a:solidFill>
                  <a:srgbClr val="008000"/>
                </a:solidFill>
              </a:rPr>
              <a:t>measurement of calorimeter energy response, with the following uncertainties: </a:t>
            </a:r>
            <a:endParaRPr lang="en-US" sz="2200" dirty="0">
              <a:solidFill>
                <a:srgbClr val="008000"/>
              </a:solidFill>
            </a:endParaRPr>
          </a:p>
          <a:p>
            <a:pPr marL="0" indent="97921">
              <a:lnSpc>
                <a:spcPct val="83000"/>
              </a:lnSpc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2300DC"/>
                </a:solidFill>
                <a:latin typeface="Symbol" charset="0"/>
                <a:cs typeface="Symbol" charset="0"/>
              </a:rPr>
              <a:t>Δ</a:t>
            </a:r>
            <a:r>
              <a:rPr lang="en-US" sz="2200" dirty="0">
                <a:solidFill>
                  <a:srgbClr val="2300DC"/>
                </a:solidFill>
              </a:rPr>
              <a:t>S</a:t>
            </a:r>
            <a:r>
              <a:rPr lang="en-US" sz="2200" baseline="-33000" dirty="0">
                <a:solidFill>
                  <a:srgbClr val="2300DC"/>
                </a:solidFill>
              </a:rPr>
              <a:t>E</a:t>
            </a:r>
            <a:r>
              <a:rPr lang="en-US" sz="2200" dirty="0">
                <a:solidFill>
                  <a:srgbClr val="2300DC"/>
                </a:solidFill>
              </a:rPr>
              <a:t> = (</a:t>
            </a:r>
            <a:r>
              <a:rPr lang="en-US" sz="2200" dirty="0">
                <a:solidFill>
                  <a:srgbClr val="2300DC"/>
                </a:solidFill>
                <a:latin typeface="Nimbus roman" charset="0"/>
              </a:rPr>
              <a:t>43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stat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Nimbus Roman" charset="0"/>
              </a:rPr>
              <a:t>± 30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non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-linearity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34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X0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45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Tracker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) parts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</a:rPr>
              <a:t>per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million</a:t>
            </a:r>
            <a:endParaRPr lang="en-GB" sz="2200" dirty="0">
              <a:solidFill>
                <a:srgbClr val="280099"/>
              </a:solidFill>
              <a:latin typeface="Nimbus Roman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657368" y="1059080"/>
            <a:ext cx="339840" cy="144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20001" y="2911986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6 MeV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5963"/>
            <a:ext cx="6179040" cy="41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817280" y="6402635"/>
            <a:ext cx="15220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280099"/>
                </a:solidFill>
              </a:rPr>
              <a:t>E</a:t>
            </a:r>
            <a:r>
              <a:rPr lang="en-US" baseline="-33000" dirty="0">
                <a:solidFill>
                  <a:srgbClr val="280099"/>
                </a:solidFill>
              </a:rPr>
              <a:t>CAL</a:t>
            </a:r>
            <a:r>
              <a:rPr lang="en-US" dirty="0">
                <a:solidFill>
                  <a:srgbClr val="280099"/>
                </a:solidFill>
              </a:rPr>
              <a:t> / </a:t>
            </a:r>
            <a:r>
              <a:rPr lang="en-US" dirty="0" err="1">
                <a:solidFill>
                  <a:srgbClr val="280099"/>
                </a:solidFill>
              </a:rPr>
              <a:t>p</a:t>
            </a:r>
            <a:r>
              <a:rPr lang="en-US" baseline="-33000" dirty="0" err="1">
                <a:solidFill>
                  <a:srgbClr val="280099"/>
                </a:solidFill>
              </a:rPr>
              <a:t>track</a:t>
            </a:r>
            <a:endParaRPr lang="en-US" baseline="-33000" dirty="0">
              <a:solidFill>
                <a:srgbClr val="280099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47680" y="3525490"/>
            <a:ext cx="54576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318720" y="3591738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017761" y="3924413"/>
            <a:ext cx="4392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54880" y="3878328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477120" y="4477431"/>
            <a:ext cx="2576160" cy="16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4C1900"/>
                </a:solidFill>
              </a:rPr>
              <a:t>Low tail used for tuning calorimeter thickness </a:t>
            </a:r>
          </a:p>
          <a:p>
            <a:endParaRPr lang="en-US" sz="2000">
              <a:solidFill>
                <a:srgbClr val="4C1900"/>
              </a:solidFill>
            </a:endParaRPr>
          </a:p>
          <a:p>
            <a:r>
              <a:rPr lang="en-US" sz="2000">
                <a:solidFill>
                  <a:srgbClr val="4C1900"/>
                </a:solidFill>
              </a:rPr>
              <a:t>High tail of used for tuning model of</a:t>
            </a:r>
          </a:p>
          <a:p>
            <a:r>
              <a:rPr lang="en-US" sz="2000">
                <a:solidFill>
                  <a:srgbClr val="4C1900"/>
                </a:solidFill>
              </a:rPr>
              <a:t>radiative material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4867200" y="5462494"/>
            <a:ext cx="1568160" cy="578941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993601" y="4651689"/>
            <a:ext cx="5441760" cy="1504958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181120" y="5210467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8722"/>
            <a:ext cx="8472960" cy="589022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Calorimeter Calibration using Z boson mass Measurement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81000" y="589022"/>
            <a:ext cx="9525000" cy="2850059"/>
          </a:xfrm>
          <a:ln/>
        </p:spPr>
        <p:txBody>
          <a:bodyPr tIns="19201"/>
          <a:lstStyle/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8000"/>
              </a:solidFill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8000"/>
                </a:solidFill>
              </a:rPr>
              <a:t>Consistent </a:t>
            </a:r>
            <a:r>
              <a:rPr lang="en-US" sz="2200" dirty="0">
                <a:solidFill>
                  <a:srgbClr val="008000"/>
                </a:solidFill>
              </a:rPr>
              <a:t>with </a:t>
            </a:r>
            <a:r>
              <a:rPr lang="en-US" sz="2200" dirty="0" smtClean="0">
                <a:solidFill>
                  <a:srgbClr val="008000"/>
                </a:solidFill>
              </a:rPr>
              <a:t>previous measurement from CERN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(91188 </a:t>
            </a:r>
            <a:r>
              <a:rPr lang="en-US" sz="2200" dirty="0" smtClean="0">
                <a:solidFill>
                  <a:srgbClr val="008000"/>
                </a:solidFill>
              </a:rPr>
              <a:t>MeV)</a:t>
            </a: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  <a:cs typeface="Times New Roman" charset="0"/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</a:t>
            </a:r>
            <a:r>
              <a:rPr lang="en-US" sz="2200" baseline="-33000" dirty="0" smtClean="0">
                <a:solidFill>
                  <a:srgbClr val="000080"/>
                </a:solidFill>
                <a:cs typeface="Times New Roman" charset="0"/>
              </a:rPr>
              <a:t>Z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=91194.3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13.8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stat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6.5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calorimeter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2.3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momentum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3.1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QED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0.8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alignment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 </a:t>
            </a: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MeV</a:t>
            </a:r>
            <a:r>
              <a:rPr lang="en-US" sz="2400" dirty="0" smtClean="0">
                <a:solidFill>
                  <a:srgbClr val="4700B8"/>
                </a:solidFill>
              </a:rPr>
              <a:t> </a:t>
            </a:r>
            <a:endParaRPr lang="en-US" sz="2400" dirty="0">
              <a:solidFill>
                <a:srgbClr val="4700B8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72320" y="3071843"/>
            <a:ext cx="336384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 = 5.8 MeV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2592272"/>
            <a:ext cx="6528960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97920" y="6489321"/>
            <a:ext cx="1883520" cy="4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M(ee) ( GeV)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04961" y="3198576"/>
            <a:ext cx="54576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77440" y="3266264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143360" y="3597497"/>
            <a:ext cx="43920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80481" y="3486607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08640" y="5701559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443110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69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3499556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724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</a:t>
            </a:r>
            <a:r>
              <a:rPr lang="en-US" sz="2900" dirty="0">
                <a:solidFill>
                  <a:srgbClr val="DC2300"/>
                </a:solidFill>
              </a:rPr>
              <a:t>Mass Fits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35841" y="4511994"/>
            <a:ext cx="156240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6720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653829"/>
            <a:ext cx="91425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721" y="2622516"/>
            <a:ext cx="10987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electrons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56640" y="2621076"/>
            <a:ext cx="9259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muons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55"/>
            <a:ext cx="9142560" cy="308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429441" y="266428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dirty="0">
                <a:solidFill>
                  <a:srgbClr val="7E0021"/>
                </a:solidFill>
              </a:rPr>
              <a:t>Fig. 4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29441" y="599535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36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idx="10"/>
          </p:nvPr>
        </p:nvSpPr>
        <p:spPr>
          <a:xfrm>
            <a:off x="104424" y="6483349"/>
            <a:ext cx="3592689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72481" y="0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Summary of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Mass </a:t>
            </a:r>
            <a:r>
              <a:rPr lang="en-US" sz="2900" dirty="0">
                <a:solidFill>
                  <a:srgbClr val="DC2300"/>
                </a:solidFill>
              </a:rPr>
              <a:t>Fits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0" y="1254372"/>
            <a:ext cx="7557120" cy="38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00161" y="5688597"/>
            <a:ext cx="6536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6600"/>
                </a:solidFill>
              </a:rPr>
              <a:t>Consistency between two channels and three kinematic fits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298400" y="504773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idx="10"/>
          </p:nvPr>
        </p:nvSpPr>
        <p:spPr>
          <a:xfrm>
            <a:off x="90313" y="6497460"/>
            <a:ext cx="3268133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292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DC2300"/>
                </a:solidFill>
              </a:rPr>
              <a:t>Combinations of Fit Results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09184"/>
            <a:ext cx="9142560" cy="32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000" y="4180759"/>
            <a:ext cx="9000000" cy="21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Combined electrons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80424.6 ± 13.2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19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8000"/>
                </a:solidFill>
                <a:cs typeface="Times New Roman" charset="0"/>
              </a:rPr>
              <a:t>Combined </a:t>
            </a:r>
            <a:r>
              <a:rPr lang="en-US" dirty="0" err="1">
                <a:solidFill>
                  <a:srgbClr val="008000"/>
                </a:solidFill>
                <a:cs typeface="Times New Roman" charset="0"/>
              </a:rPr>
              <a:t>muons</a:t>
            </a:r>
            <a:r>
              <a:rPr lang="en-US" dirty="0">
                <a:solidFill>
                  <a:srgbClr val="008000"/>
                </a:solidFill>
                <a:cs typeface="Times New Roman" charset="0"/>
              </a:rPr>
              <a:t>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80437.9 ± 11.0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17%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All combined (6 fits): 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M</a:t>
            </a:r>
            <a:r>
              <a:rPr lang="en-US" sz="2900" baseline="-33000" dirty="0">
                <a:solidFill>
                  <a:srgbClr val="FF6633"/>
                </a:solidFill>
                <a:cs typeface="Times New Roman" charset="0"/>
              </a:rPr>
              <a:t>W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 = 80433.5 ± 9.4 MeV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20%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37760" y="3839444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>
          <a:xfrm>
            <a:off x="0" y="6497460"/>
            <a:ext cx="3175000" cy="365125"/>
          </a:xfrm>
        </p:spPr>
        <p:txBody>
          <a:bodyPr/>
          <a:lstStyle/>
          <a:p>
            <a:r>
              <a:rPr lang="en-US" dirty="0" smtClean="0"/>
              <a:t>A. V. Kotwal, U. de Montreal, 23 September 22</a:t>
            </a:r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 dirty="0">
                <a:solidFill>
                  <a:srgbClr val="C5000B"/>
                </a:solidFill>
              </a:rPr>
              <a:t>New CDF Result </a:t>
            </a:r>
            <a:r>
              <a:rPr lang="en-US" sz="2500" dirty="0" smtClean="0">
                <a:solidFill>
                  <a:srgbClr val="C5000B"/>
                </a:solidFill>
              </a:rPr>
              <a:t>Uncertainties</a:t>
            </a:r>
            <a:endParaRPr lang="en-US" sz="2500" dirty="0">
              <a:solidFill>
                <a:srgbClr val="C5000B"/>
              </a:solidFill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de Montreal, 23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U. de Montreal, 23 September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11943</TotalTime>
  <Words>4404</Words>
  <Application>Microsoft Macintosh PowerPoint</Application>
  <PresentationFormat>On-screen Show (4:3)</PresentationFormat>
  <Paragraphs>714</Paragraphs>
  <Slides>94</Slides>
  <Notes>46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of alignment procedure</vt:lpstr>
      <vt:lpstr>Consistency of alignment procedure</vt:lpstr>
      <vt:lpstr>Consistency check of alignment procedure</vt:lpstr>
      <vt:lpstr>PowerPoint Presentation</vt:lpstr>
      <vt:lpstr> Custom Monte Carlo Detector Simulation</vt:lpstr>
      <vt:lpstr>Custom Monte Carlo Detector Simulation</vt:lpstr>
      <vt:lpstr>Momentum Calibration</vt:lpstr>
      <vt:lpstr>Momentum Calibration</vt:lpstr>
      <vt:lpstr>Momentum Calibration Uncertainties</vt:lpstr>
      <vt:lpstr>Proof of Momentum Calibration  </vt:lpstr>
      <vt:lpstr> Momentum Calibration</vt:lpstr>
      <vt:lpstr>PowerPoint Presentation</vt:lpstr>
      <vt:lpstr>Electron and Photon Calorimeter Calibration</vt:lpstr>
      <vt:lpstr>Proof of Calorimeter Calibration using Z boson mass Measurement</vt:lpstr>
      <vt:lpstr>W Boson Production in Proton-Antiproton Collisions</vt:lpstr>
      <vt:lpstr>Matching Calculated and Observed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229</cp:revision>
  <cp:lastPrinted>2016-02-12T17:34:37Z</cp:lastPrinted>
  <dcterms:created xsi:type="dcterms:W3CDTF">2013-04-01T13:45:51Z</dcterms:created>
  <dcterms:modified xsi:type="dcterms:W3CDTF">2022-09-23T04:52:13Z</dcterms:modified>
</cp:coreProperties>
</file>