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1.gif" ContentType="video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4" r:id="rId1"/>
    <p:sldMasterId id="2147483787" r:id="rId2"/>
  </p:sldMasterIdLst>
  <p:notesMasterIdLst>
    <p:notesMasterId r:id="rId113"/>
  </p:notesMasterIdLst>
  <p:handoutMasterIdLst>
    <p:handoutMasterId r:id="rId114"/>
  </p:handoutMasterIdLst>
  <p:sldIdLst>
    <p:sldId id="480" r:id="rId3"/>
    <p:sldId id="679" r:id="rId4"/>
    <p:sldId id="497" r:id="rId5"/>
    <p:sldId id="648" r:id="rId6"/>
    <p:sldId id="649" r:id="rId7"/>
    <p:sldId id="498" r:id="rId8"/>
    <p:sldId id="650" r:id="rId9"/>
    <p:sldId id="342" r:id="rId10"/>
    <p:sldId id="350" r:id="rId11"/>
    <p:sldId id="351" r:id="rId12"/>
    <p:sldId id="491" r:id="rId13"/>
    <p:sldId id="481" r:id="rId14"/>
    <p:sldId id="444" r:id="rId15"/>
    <p:sldId id="446" r:id="rId16"/>
    <p:sldId id="447" r:id="rId17"/>
    <p:sldId id="266" r:id="rId18"/>
    <p:sldId id="448" r:id="rId19"/>
    <p:sldId id="445" r:id="rId20"/>
    <p:sldId id="259" r:id="rId21"/>
    <p:sldId id="268" r:id="rId22"/>
    <p:sldId id="269" r:id="rId23"/>
    <p:sldId id="353" r:id="rId24"/>
    <p:sldId id="267" r:id="rId25"/>
    <p:sldId id="651" r:id="rId26"/>
    <p:sldId id="652" r:id="rId27"/>
    <p:sldId id="271" r:id="rId28"/>
    <p:sldId id="272" r:id="rId29"/>
    <p:sldId id="352" r:id="rId30"/>
    <p:sldId id="275" r:id="rId31"/>
    <p:sldId id="538" r:id="rId32"/>
    <p:sldId id="539" r:id="rId33"/>
    <p:sldId id="278" r:id="rId34"/>
    <p:sldId id="654" r:id="rId35"/>
    <p:sldId id="495" r:id="rId36"/>
    <p:sldId id="630" r:id="rId37"/>
    <p:sldId id="655" r:id="rId38"/>
    <p:sldId id="647" r:id="rId39"/>
    <p:sldId id="656" r:id="rId40"/>
    <p:sldId id="554" r:id="rId41"/>
    <p:sldId id="555" r:id="rId42"/>
    <p:sldId id="559" r:id="rId43"/>
    <p:sldId id="657" r:id="rId44"/>
    <p:sldId id="658" r:id="rId45"/>
    <p:sldId id="562" r:id="rId46"/>
    <p:sldId id="413" r:id="rId47"/>
    <p:sldId id="564" r:id="rId48"/>
    <p:sldId id="535" r:id="rId49"/>
    <p:sldId id="563" r:id="rId50"/>
    <p:sldId id="646" r:id="rId51"/>
    <p:sldId id="659" r:id="rId52"/>
    <p:sldId id="660" r:id="rId53"/>
    <p:sldId id="565" r:id="rId54"/>
    <p:sldId id="572" r:id="rId55"/>
    <p:sldId id="573" r:id="rId56"/>
    <p:sldId id="680" r:id="rId57"/>
    <p:sldId id="681" r:id="rId58"/>
    <p:sldId id="682" r:id="rId59"/>
    <p:sldId id="696" r:id="rId60"/>
    <p:sldId id="683" r:id="rId61"/>
    <p:sldId id="684" r:id="rId62"/>
    <p:sldId id="720" r:id="rId63"/>
    <p:sldId id="591" r:id="rId64"/>
    <p:sldId id="722" r:id="rId65"/>
    <p:sldId id="686" r:id="rId66"/>
    <p:sldId id="687" r:id="rId67"/>
    <p:sldId id="593" r:id="rId68"/>
    <p:sldId id="688" r:id="rId69"/>
    <p:sldId id="697" r:id="rId70"/>
    <p:sldId id="702" r:id="rId71"/>
    <p:sldId id="690" r:id="rId72"/>
    <p:sldId id="691" r:id="rId73"/>
    <p:sldId id="698" r:id="rId74"/>
    <p:sldId id="703" r:id="rId75"/>
    <p:sldId id="721" r:id="rId76"/>
    <p:sldId id="704" r:id="rId77"/>
    <p:sldId id="578" r:id="rId78"/>
    <p:sldId id="622" r:id="rId79"/>
    <p:sldId id="692" r:id="rId80"/>
    <p:sldId id="693" r:id="rId81"/>
    <p:sldId id="694" r:id="rId82"/>
    <p:sldId id="695" r:id="rId83"/>
    <p:sldId id="661" r:id="rId84"/>
    <p:sldId id="631" r:id="rId85"/>
    <p:sldId id="669" r:id="rId86"/>
    <p:sldId id="670" r:id="rId87"/>
    <p:sldId id="673" r:id="rId88"/>
    <p:sldId id="674" r:id="rId89"/>
    <p:sldId id="675" r:id="rId90"/>
    <p:sldId id="676" r:id="rId91"/>
    <p:sldId id="699" r:id="rId92"/>
    <p:sldId id="700" r:id="rId93"/>
    <p:sldId id="701" r:id="rId94"/>
    <p:sldId id="653" r:id="rId95"/>
    <p:sldId id="284" r:id="rId96"/>
    <p:sldId id="309" r:id="rId97"/>
    <p:sldId id="287" r:id="rId98"/>
    <p:sldId id="471" r:id="rId99"/>
    <p:sldId id="472" r:id="rId100"/>
    <p:sldId id="473" r:id="rId101"/>
    <p:sldId id="474" r:id="rId102"/>
    <p:sldId id="475" r:id="rId103"/>
    <p:sldId id="476" r:id="rId104"/>
    <p:sldId id="705" r:id="rId105"/>
    <p:sldId id="706" r:id="rId106"/>
    <p:sldId id="707" r:id="rId107"/>
    <p:sldId id="708" r:id="rId108"/>
    <p:sldId id="709" r:id="rId109"/>
    <p:sldId id="710" r:id="rId110"/>
    <p:sldId id="711" r:id="rId111"/>
    <p:sldId id="719" r:id="rId112"/>
  </p:sldIdLst>
  <p:sldSz cx="9144000" cy="6858000" type="screen4x3"/>
  <p:notesSz cx="6858000" cy="9144000"/>
  <p:defaultTextStyle>
    <a:defPPr>
      <a:defRPr lang="en-US"/>
    </a:defPPr>
    <a:lvl1pPr marL="0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6308"/>
    <a:srgbClr val="D2892F"/>
    <a:srgbClr val="E59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97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1744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00" Type="http://schemas.openxmlformats.org/officeDocument/2006/relationships/slide" Target="slides/slide98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110" Type="http://schemas.openxmlformats.org/officeDocument/2006/relationships/slide" Target="slides/slide108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notesMaster" Target="notesMasters/notesMaster1.xml"/><Relationship Id="rId114" Type="http://schemas.openxmlformats.org/officeDocument/2006/relationships/handoutMaster" Target="handoutMasters/handoutMaster1.xml"/><Relationship Id="rId115" Type="http://schemas.openxmlformats.org/officeDocument/2006/relationships/printerSettings" Target="printerSettings/printerSettings1.bin"/><Relationship Id="rId116" Type="http://schemas.openxmlformats.org/officeDocument/2006/relationships/presProps" Target="presProps.xml"/><Relationship Id="rId117" Type="http://schemas.openxmlformats.org/officeDocument/2006/relationships/viewProps" Target="viewProps.xml"/><Relationship Id="rId118" Type="http://schemas.openxmlformats.org/officeDocument/2006/relationships/theme" Target="theme/theme1.xml"/><Relationship Id="rId119" Type="http://schemas.openxmlformats.org/officeDocument/2006/relationships/tableStyles" Target="tableStyles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E2D4D-C57D-8848-AA51-D4449EC8FD7B}" type="datetimeFigureOut">
              <a:rPr lang="en-US" smtClean="0"/>
              <a:t>3/16/23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35C46-231D-F543-8331-EE1225E88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575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E8700-AE45-E94B-8BB9-25EE09D0A2ED}" type="datetimeFigureOut">
              <a:rPr lang="en-US" smtClean="0"/>
              <a:t>3/16/23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86490-B2CE-474F-841F-00395472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114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15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2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66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9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1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2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07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99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10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5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71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894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92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56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66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914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765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51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96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0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9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 defTabSz="4031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 defTabSz="4031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61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11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1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27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3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4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04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71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92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 defTabSz="4031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 defTabSz="4031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235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 defTabSz="4031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24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 defTabSz="4031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256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51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 defTabSz="4031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266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 defTabSz="4031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2765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 defTabSz="4031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286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 defTabSz="4031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3686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6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93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040" y="568862"/>
            <a:ext cx="780624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85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87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95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97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040" y="1906761"/>
            <a:ext cx="3833280" cy="43190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561" y="1906761"/>
            <a:ext cx="3834720" cy="43190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37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43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40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27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71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25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82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6081" y="568860"/>
            <a:ext cx="1951200" cy="565691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040" y="568860"/>
            <a:ext cx="5716800" cy="565691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035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040" y="568861"/>
            <a:ext cx="780624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>
          <a:xfrm>
            <a:off x="24480" y="6652059"/>
            <a:ext cx="2897280" cy="23042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27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D87C-65A5-496D-87B3-2194CD173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55219" y="6572602"/>
            <a:ext cx="3273777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0641" y="649746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hf sldNum="0" hdr="0" dt="0"/>
  <p:txStyles>
    <p:titleStyle>
      <a:lvl1pPr algn="ctr" defTabSz="4571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45715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defTabSz="45715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2" indent="-228577" algn="l" defTabSz="45715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4" indent="-228577" algn="l" defTabSz="45715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7" indent="-228577" algn="l" defTabSz="45715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040" y="568861"/>
            <a:ext cx="780624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040" y="1906761"/>
            <a:ext cx="7806240" cy="431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560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8900641" y="6683742"/>
            <a:ext cx="86688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2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fld id="{6945CCD1-934E-4049-BEB1-B2C5D3739125}" type="slidenum">
              <a:rPr lang="en-US" sz="1400" smtClean="0"/>
              <a:pPr defTabSz="40752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‹#›</a:t>
            </a:fld>
            <a:endParaRPr lang="en-US" sz="140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24480" y="6652059"/>
            <a:ext cx="2897280" cy="23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656650" algn="l"/>
                <a:tab pos="1313299" algn="l"/>
                <a:tab pos="1969949" algn="l"/>
                <a:tab pos="2626599" algn="l"/>
              </a:tabLst>
              <a:defRPr sz="1300">
                <a:solidFill>
                  <a:srgbClr val="000000"/>
                </a:solidFill>
              </a:defRPr>
            </a:lvl1pPr>
          </a:lstStyle>
          <a:p>
            <a:pPr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mtClean="0">
                <a:latin typeface="Times New Roman" charset="0"/>
                <a:ea typeface="ＭＳ Ｐゴシック" charset="0"/>
                <a:cs typeface="msmincho" charset="0"/>
              </a:rPr>
              <a:t>A. V. Kotwal, San Diego, 16 March 23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p:hf sldNum="0" hdr="0" dt="0"/>
  <p:txStyles>
    <p:titleStyle>
      <a:lvl1pPr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673930" indent="-259204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2pPr>
      <a:lvl3pPr marL="1036815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3pPr>
      <a:lvl4pPr marL="1451541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4pPr>
      <a:lvl5pPr marL="1866268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5pPr>
      <a:lvl6pPr marL="2280994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6pPr>
      <a:lvl7pPr marL="2695720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7pPr>
      <a:lvl8pPr marL="3110446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8pPr>
      <a:lvl9pPr marL="3525172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9pPr>
    </p:titleStyle>
    <p:bodyStyle>
      <a:lvl1pPr marL="311045" indent="-311045" algn="l" defTabSz="407526" rtl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07526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07526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07526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5720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10446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5172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5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96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7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98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Relationship Id="rId3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4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5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6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8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" y="-141445"/>
            <a:ext cx="9143999" cy="1391757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6"/>
                </a:solidFill>
              </a:rPr>
              <a:t>The Heavyweight W boson </a:t>
            </a:r>
            <a:r>
              <a:rPr lang="mr-IN" sz="3600" dirty="0">
                <a:solidFill>
                  <a:schemeClr val="accent6"/>
                </a:solidFill>
              </a:rPr>
              <a:t>–</a:t>
            </a:r>
            <a:r>
              <a:rPr lang="en-US" sz="3600" dirty="0">
                <a:solidFill>
                  <a:schemeClr val="accent6"/>
                </a:solidFill>
              </a:rPr>
              <a:t> </a:t>
            </a:r>
            <a:br>
              <a:rPr lang="en-US" sz="3600" dirty="0">
                <a:solidFill>
                  <a:schemeClr val="accent6"/>
                </a:solidFill>
              </a:rPr>
            </a:br>
            <a:r>
              <a:rPr lang="en-US" sz="3600" dirty="0">
                <a:solidFill>
                  <a:schemeClr val="accent6"/>
                </a:solidFill>
              </a:rPr>
              <a:t>Upset to the Standard Model of Particle Physics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81639" y="1199482"/>
            <a:ext cx="6206095" cy="1001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tx1"/>
                </a:solidFill>
              </a:rPr>
              <a:t>Ashutosh V. Kotwal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tx1"/>
                </a:solidFill>
              </a:rPr>
              <a:t>Duke University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37708" y="6093178"/>
            <a:ext cx="6206095" cy="1001889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008000"/>
                </a:solidFill>
              </a:rPr>
              <a:t>Department of Physics, </a:t>
            </a:r>
            <a:r>
              <a:rPr lang="en-US" sz="2800" dirty="0" smtClean="0">
                <a:solidFill>
                  <a:srgbClr val="008000"/>
                </a:solidFill>
              </a:rPr>
              <a:t>UC San Diego</a:t>
            </a:r>
            <a:endParaRPr lang="en-US" sz="2800" dirty="0">
              <a:solidFill>
                <a:srgbClr val="008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March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16,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2023</a:t>
            </a:r>
          </a:p>
        </p:txBody>
      </p:sp>
      <p:pic>
        <p:nvPicPr>
          <p:cNvPr id="3" name="Picture 2" descr="CDF-Wboson-eventDisp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055" y="1944699"/>
            <a:ext cx="4814710" cy="4094864"/>
          </a:xfrm>
          <a:prstGeom prst="rect">
            <a:avLst/>
          </a:prstGeom>
        </p:spPr>
      </p:pic>
      <p:sp>
        <p:nvSpPr>
          <p:cNvPr id="6" name="Right Triangle 5"/>
          <p:cNvSpPr/>
          <p:nvPr/>
        </p:nvSpPr>
        <p:spPr>
          <a:xfrm flipH="1">
            <a:off x="6011342" y="5136444"/>
            <a:ext cx="945444" cy="886178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/>
              <a:t>Foundations of 20</a:t>
            </a:r>
            <a:r>
              <a:rPr lang="en-US" sz="3600" baseline="30000" dirty="0"/>
              <a:t>th</a:t>
            </a:r>
            <a:r>
              <a:rPr lang="en-US" sz="3600" dirty="0"/>
              <a:t> Century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1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Cosmic Microwave Background Fluctuations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4" y="5771414"/>
            <a:ext cx="8494891" cy="83099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dirty="0"/>
              <a:t>Full sky measurement of variation of radiation </a:t>
            </a:r>
          </a:p>
          <a:p>
            <a:r>
              <a:rPr lang="en-US" sz="2400" dirty="0"/>
              <a:t>Improved direction precision measured by WMAP satellite</a:t>
            </a:r>
          </a:p>
        </p:txBody>
      </p:sp>
      <p:pic>
        <p:nvPicPr>
          <p:cNvPr id="6" name="Content Placeholder 5" descr="wmapRevealsFullsk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57200" y="1303870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1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Cosmic Microwave Background Fluctuations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4" y="5771414"/>
            <a:ext cx="8748889" cy="83099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dirty="0"/>
              <a:t>Full sky measurement of variation of radiation </a:t>
            </a:r>
          </a:p>
          <a:p>
            <a:r>
              <a:rPr lang="en-US" sz="2400" dirty="0"/>
              <a:t>Further improved direction precision measured by PLANCK satellite</a:t>
            </a:r>
          </a:p>
        </p:txBody>
      </p:sp>
      <p:pic>
        <p:nvPicPr>
          <p:cNvPr id="4" name="Content Placeholder 3" descr="Planck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37" b="-4137"/>
          <a:stretch>
            <a:fillRect/>
          </a:stretch>
        </p:blipFill>
        <p:spPr>
          <a:xfrm>
            <a:off x="457200" y="1303870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0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Origin of Galaxies Requires Dark Matter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7557"/>
            <a:ext cx="8390467" cy="52352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Quantum fluctuations at the Big Bang cause density variations</a:t>
            </a:r>
          </a:p>
          <a:p>
            <a:pPr lvl="1"/>
            <a:r>
              <a:rPr lang="en-US" dirty="0" smtClean="0"/>
              <a:t>We are seeing the imprint of these density variations on the earliest light </a:t>
            </a:r>
          </a:p>
          <a:p>
            <a:r>
              <a:rPr lang="en-US" dirty="0" smtClean="0"/>
              <a:t>Density variations seeded the accretion of dark matter </a:t>
            </a:r>
          </a:p>
          <a:p>
            <a:r>
              <a:rPr lang="en-US" dirty="0" smtClean="0"/>
              <a:t>Dark matter accretion causes accretion of visible matter</a:t>
            </a:r>
          </a:p>
          <a:p>
            <a:pPr lvl="1"/>
            <a:r>
              <a:rPr lang="en-US" dirty="0" smtClean="0"/>
              <a:t>Leading to galaxies we see today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1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116651"/>
            <a:ext cx="7807680" cy="835289"/>
          </a:xfrm>
          <a:ln/>
        </p:spPr>
        <p:txBody>
          <a:bodyPr tIns="223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500">
                <a:solidFill>
                  <a:srgbClr val="DC2300"/>
                </a:solidFill>
              </a:rPr>
              <a:t>Improvements over 2012 Analysis (Table S1 of Paper)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72160" y="6198411"/>
            <a:ext cx="8449920" cy="532856"/>
          </a:xfrm>
          <a:ln/>
        </p:spPr>
        <p:txBody>
          <a:bodyPr tIns="17600"/>
          <a:lstStyle/>
          <a:p>
            <a:pPr marL="391645" indent="-293733"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000">
                <a:solidFill>
                  <a:srgbClr val="006633"/>
                </a:solidFill>
              </a:rPr>
              <a:t>Quantified shifts in 2012 result due to updates in PDF and track reconstruction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" y="643749"/>
            <a:ext cx="9142560" cy="5249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266722" y="5897421"/>
            <a:ext cx="826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800">
                <a:solidFill>
                  <a:srgbClr val="7E0021"/>
                </a:solidFill>
              </a:rPr>
              <a:t>Table S1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51846"/>
            <a:ext cx="7807680" cy="835288"/>
          </a:xfrm>
          <a:ln/>
        </p:spPr>
        <p:txBody>
          <a:bodyPr tIns="255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900">
                <a:solidFill>
                  <a:srgbClr val="DC2300"/>
                </a:solidFill>
              </a:rPr>
              <a:t>Improvements over 2012 Analysis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7600" y="845370"/>
            <a:ext cx="8449920" cy="5534501"/>
          </a:xfrm>
          <a:ln/>
        </p:spPr>
        <p:txBody>
          <a:bodyPr tIns="17600"/>
          <a:lstStyle/>
          <a:p>
            <a:pPr marL="391645" indent="-293733"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000"/>
              <a:t>The statistical precision of the measurement from the four times larger sample is  improved by almost a factor of 2</a:t>
            </a:r>
          </a:p>
          <a:p>
            <a:pPr marL="391645" indent="-293733"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000"/>
              <a:t>To achieve a commensurate reduction in systematic uncertainties, a number of analysis improvements have been incorporated</a:t>
            </a:r>
          </a:p>
          <a:p>
            <a:pPr marL="391645" indent="-293733"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000">
                <a:solidFill>
                  <a:srgbClr val="006633"/>
                </a:solidFill>
              </a:rPr>
              <a:t>These improvements are based on using cosmic-ray and collider data in ways not employed previously to improve</a:t>
            </a:r>
          </a:p>
          <a:p>
            <a:pPr marL="1566581" lvl="1" indent="-519794"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000"/>
              <a:t>the COT alignment and drift model and the uniformity of the EM calorimeter response</a:t>
            </a:r>
          </a:p>
          <a:p>
            <a:pPr marL="1566581" lvl="1" indent="-519794"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000"/>
              <a:t>the accuracy and robustness of the detector response and resolution model in the simulation</a:t>
            </a:r>
          </a:p>
          <a:p>
            <a:pPr marL="1566581" lvl="1" indent="-519794"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000"/>
              <a:t>theoretical inputs to the analysis have been updated</a:t>
            </a:r>
          </a:p>
          <a:p>
            <a:pPr marL="391645" indent="-293733"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000">
                <a:solidFill>
                  <a:srgbClr val="006633"/>
                </a:solidFill>
              </a:rPr>
              <a:t>Upon incorporating the improved understanding of PDFs and track reconstruction, our previous measurement is increased by 13.5 MeV to 80,400.5 MeV</a:t>
            </a:r>
          </a:p>
          <a:p>
            <a:pPr marL="1566581" lvl="1" indent="-519794"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000"/>
              <a:t>consistency of the latter with the new measurement is at the percent probability level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672482" y="-97929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599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900">
                <a:solidFill>
                  <a:srgbClr val="DC2300"/>
                </a:solidFill>
              </a:rPr>
              <a:t>  </a:t>
            </a:r>
            <a:r>
              <a:rPr lang="en-US" sz="2900" i="1">
                <a:solidFill>
                  <a:srgbClr val="DC2300"/>
                </a:solidFill>
              </a:rPr>
              <a:t>W</a:t>
            </a:r>
            <a:r>
              <a:rPr lang="en-US" sz="2900">
                <a:solidFill>
                  <a:srgbClr val="DC2300"/>
                </a:solidFill>
              </a:rPr>
              <a:t> Mass Fit Window Variation, m</a:t>
            </a:r>
            <a:r>
              <a:rPr lang="en-US" sz="2900" baseline="-33000">
                <a:solidFill>
                  <a:srgbClr val="DC2300"/>
                </a:solidFill>
              </a:rPr>
              <a:t>T</a:t>
            </a:r>
            <a:r>
              <a:rPr lang="en-US" sz="2900">
                <a:solidFill>
                  <a:srgbClr val="DC2300"/>
                </a:solidFill>
              </a:rPr>
              <a:t> Fit</a:t>
            </a:r>
          </a:p>
        </p:txBody>
      </p:sp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7175520" y="4556640"/>
            <a:ext cx="1514880" cy="246266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5800320" y="2648440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" y="705675"/>
            <a:ext cx="9142560" cy="615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396320" y="3545654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800">
                <a:solidFill>
                  <a:srgbClr val="7E0021"/>
                </a:solidFill>
              </a:rPr>
              <a:t>Fig. S39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672482" y="-97929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599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900">
                <a:solidFill>
                  <a:srgbClr val="DC2300"/>
                </a:solidFill>
              </a:rPr>
              <a:t>  </a:t>
            </a:r>
            <a:r>
              <a:rPr lang="en-US" sz="2900" i="1">
                <a:solidFill>
                  <a:srgbClr val="DC2300"/>
                </a:solidFill>
              </a:rPr>
              <a:t>W</a:t>
            </a:r>
            <a:r>
              <a:rPr lang="en-US" sz="2900">
                <a:solidFill>
                  <a:srgbClr val="DC2300"/>
                </a:solidFill>
              </a:rPr>
              <a:t> Mass Fit Window Variation, p</a:t>
            </a:r>
            <a:r>
              <a:rPr lang="en-US" sz="2900" baseline="-33000">
                <a:solidFill>
                  <a:srgbClr val="DC2300"/>
                </a:solidFill>
              </a:rPr>
              <a:t>T</a:t>
            </a:r>
            <a:r>
              <a:rPr lang="en-US" sz="2900">
                <a:solidFill>
                  <a:srgbClr val="DC2300"/>
                </a:solidFill>
              </a:rPr>
              <a:t>(</a:t>
            </a:r>
            <a:r>
              <a:rPr lang="en-US" sz="2900" i="1">
                <a:solidFill>
                  <a:srgbClr val="DC2300"/>
                </a:solidFill>
              </a:rPr>
              <a:t>l</a:t>
            </a:r>
            <a:r>
              <a:rPr lang="en-US" sz="2900">
                <a:solidFill>
                  <a:srgbClr val="DC2300"/>
                </a:solidFill>
              </a:rPr>
              <a:t>) Fit</a:t>
            </a:r>
          </a:p>
        </p:txBody>
      </p:sp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7175520" y="4556640"/>
            <a:ext cx="1514880" cy="246266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5800320" y="2648440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" y="704236"/>
            <a:ext cx="9142560" cy="616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4396320" y="3545654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800">
                <a:solidFill>
                  <a:srgbClr val="7E0021"/>
                </a:solidFill>
              </a:rPr>
              <a:t>Fig. S40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672482" y="-97929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599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900">
                <a:solidFill>
                  <a:srgbClr val="DC2300"/>
                </a:solidFill>
              </a:rPr>
              <a:t>  </a:t>
            </a:r>
            <a:r>
              <a:rPr lang="en-US" sz="2900" i="1">
                <a:solidFill>
                  <a:srgbClr val="DC2300"/>
                </a:solidFill>
              </a:rPr>
              <a:t>W</a:t>
            </a:r>
            <a:r>
              <a:rPr lang="en-US" sz="2900">
                <a:solidFill>
                  <a:srgbClr val="DC2300"/>
                </a:solidFill>
              </a:rPr>
              <a:t> Mass Fit Window Variation, p</a:t>
            </a:r>
            <a:r>
              <a:rPr lang="en-US" sz="2900" baseline="-33000">
                <a:solidFill>
                  <a:srgbClr val="DC2300"/>
                </a:solidFill>
              </a:rPr>
              <a:t>T</a:t>
            </a:r>
            <a:r>
              <a:rPr lang="en-US" sz="2900">
                <a:solidFill>
                  <a:srgbClr val="DC2300"/>
                </a:solidFill>
              </a:rPr>
              <a:t>(</a:t>
            </a:r>
            <a:r>
              <a:rPr lang="en-US" sz="2900" i="1">
                <a:solidFill>
                  <a:srgbClr val="DC2300"/>
                </a:solidFill>
                <a:latin typeface="Symbol" charset="0"/>
                <a:cs typeface="Symbol" charset="0"/>
              </a:rPr>
              <a:t>υ</a:t>
            </a:r>
            <a:r>
              <a:rPr lang="en-US" sz="2900">
                <a:solidFill>
                  <a:srgbClr val="DC2300"/>
                </a:solidFill>
              </a:rPr>
              <a:t>) Fit</a:t>
            </a:r>
          </a:p>
        </p:txBody>
      </p:sp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9219" name="AutoShape 3"/>
          <p:cNvSpPr>
            <a:spLocks noChangeArrowheads="1"/>
          </p:cNvSpPr>
          <p:nvPr/>
        </p:nvSpPr>
        <p:spPr bwMode="auto">
          <a:xfrm>
            <a:off x="7175520" y="4556640"/>
            <a:ext cx="1514880" cy="246266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5800320" y="2648440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0" y="744560"/>
            <a:ext cx="9142560" cy="614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4396320" y="3545654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800">
                <a:solidFill>
                  <a:srgbClr val="7E0021"/>
                </a:solidFill>
              </a:rPr>
              <a:t>Fig. S41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51846"/>
            <a:ext cx="7807680" cy="835288"/>
          </a:xfrm>
          <a:ln/>
        </p:spPr>
        <p:txBody>
          <a:bodyPr tIns="255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900">
                <a:solidFill>
                  <a:srgbClr val="DC2300"/>
                </a:solidFill>
              </a:rPr>
              <a:t>Updates to 2012 Result (2.2 fb</a:t>
            </a:r>
            <a:r>
              <a:rPr lang="en-US" sz="2900" baseline="33000">
                <a:solidFill>
                  <a:srgbClr val="DC2300"/>
                </a:solidFill>
              </a:rPr>
              <a:t>-1</a:t>
            </a:r>
            <a:r>
              <a:rPr lang="en-US" sz="2900">
                <a:solidFill>
                  <a:srgbClr val="DC2300"/>
                </a:solidFill>
              </a:rPr>
              <a:t>)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72160" y="777682"/>
            <a:ext cx="8449920" cy="5679956"/>
          </a:xfrm>
          <a:ln/>
        </p:spPr>
        <p:txBody>
          <a:bodyPr tIns="17600"/>
          <a:lstStyle/>
          <a:p>
            <a:pPr marL="391645" indent="-293733"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000" dirty="0">
                <a:solidFill>
                  <a:srgbClr val="006633"/>
                </a:solidFill>
              </a:rPr>
              <a:t>Shift from CTEQ6 to NNPDF3.1 PDF used for central value = +3.5 MeV</a:t>
            </a:r>
          </a:p>
          <a:p>
            <a:pPr marL="391645" indent="-293733"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endParaRPr lang="en-US" sz="2000" dirty="0">
              <a:solidFill>
                <a:srgbClr val="006633"/>
              </a:solidFill>
            </a:endParaRPr>
          </a:p>
          <a:p>
            <a:pPr marL="391645" indent="-293733"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000" dirty="0"/>
              <a:t>In the 2.2 fb</a:t>
            </a:r>
            <a:r>
              <a:rPr lang="en-US" sz="2000" baseline="33000" dirty="0"/>
              <a:t>-1</a:t>
            </a:r>
            <a:r>
              <a:rPr lang="en-US" sz="2000" dirty="0"/>
              <a:t> analysis, an additional systematic uncertainty was quoted to cover an inconsistency between the NBC and BC </a:t>
            </a:r>
            <a:r>
              <a:rPr lang="en-US" sz="2000" dirty="0" err="1"/>
              <a:t>Υ</a:t>
            </a:r>
            <a:r>
              <a:rPr lang="en-US" sz="2000" dirty="0"/>
              <a:t> → </a:t>
            </a:r>
            <a:r>
              <a:rPr lang="en-US" sz="2000" dirty="0" err="1"/>
              <a:t>μμ</a:t>
            </a:r>
            <a:r>
              <a:rPr lang="en-US" sz="2000" dirty="0"/>
              <a:t> mass fits. </a:t>
            </a:r>
          </a:p>
          <a:p>
            <a:pPr marL="391645" indent="-293733"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000" dirty="0">
                <a:solidFill>
                  <a:srgbClr val="006633"/>
                </a:solidFill>
              </a:rPr>
              <a:t>In this analysis we resolve the inconsistency caused by the beam-constraining procedure, eliminating the additional systematic uncertainty and increasing the measured M</a:t>
            </a:r>
            <a:r>
              <a:rPr lang="en-US" sz="2000" baseline="-33000" dirty="0">
                <a:solidFill>
                  <a:srgbClr val="006633"/>
                </a:solidFill>
              </a:rPr>
              <a:t>W</a:t>
            </a:r>
            <a:r>
              <a:rPr lang="en-US" sz="2000" dirty="0">
                <a:solidFill>
                  <a:srgbClr val="006633"/>
                </a:solidFill>
              </a:rPr>
              <a:t> value by ≈ 10 MeV. </a:t>
            </a:r>
          </a:p>
          <a:p>
            <a:pPr marL="391645" indent="-293733"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000" dirty="0"/>
              <a:t>The beam-constraining procedure in the CDF track reconstruction software extrapolates the tracks found in the COT inward to the transverse position of the </a:t>
            </a:r>
            <a:r>
              <a:rPr lang="en-US" sz="2000" dirty="0" err="1"/>
              <a:t>beamline</a:t>
            </a:r>
            <a:r>
              <a:rPr lang="en-US" sz="2000" dirty="0"/>
              <a:t>. This extrapolation can and should take into account the energy loss in the material inside the inner radius of the COT (the </a:t>
            </a:r>
            <a:r>
              <a:rPr lang="en-US" sz="2000" dirty="0" err="1"/>
              <a:t>beampipe</a:t>
            </a:r>
            <a:r>
              <a:rPr lang="en-US" sz="2000" dirty="0"/>
              <a:t>, the silicon vertex detector and its services) to infer and update the track parameters at the beam position before applying the beam constraint. </a:t>
            </a:r>
          </a:p>
          <a:p>
            <a:pPr marL="391645" indent="-293733"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000" dirty="0">
                <a:solidFill>
                  <a:srgbClr val="006633"/>
                </a:solidFill>
              </a:rPr>
              <a:t>This update had been deactivated in the reconstruction software used for the previous analysis. By activating this updating feature of the extrapolator, the flaw in the BC </a:t>
            </a:r>
            <a:r>
              <a:rPr lang="en-US" sz="2000" dirty="0" err="1">
                <a:solidFill>
                  <a:srgbClr val="006633"/>
                </a:solidFill>
              </a:rPr>
              <a:t>Υ</a:t>
            </a:r>
            <a:r>
              <a:rPr lang="en-US" sz="2000" dirty="0">
                <a:solidFill>
                  <a:srgbClr val="006633"/>
                </a:solidFill>
              </a:rPr>
              <a:t> → </a:t>
            </a:r>
            <a:r>
              <a:rPr lang="en-US" sz="2000" dirty="0" err="1">
                <a:solidFill>
                  <a:srgbClr val="006633"/>
                </a:solidFill>
              </a:rPr>
              <a:t>μμ</a:t>
            </a:r>
            <a:r>
              <a:rPr lang="en-US" sz="2000" dirty="0">
                <a:solidFill>
                  <a:srgbClr val="006633"/>
                </a:solidFill>
              </a:rPr>
              <a:t> mass is corrected, which changes the momentum scale derived from it.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712802" y="-74888"/>
            <a:ext cx="7807680" cy="796404"/>
          </a:xfrm>
          <a:ln/>
        </p:spPr>
        <p:txBody>
          <a:bodyPr tIns="223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500">
                <a:solidFill>
                  <a:srgbClr val="FF0000"/>
                </a:solidFill>
              </a:rPr>
              <a:t>Subsample Fit Stability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" y="1402709"/>
            <a:ext cx="9142560" cy="182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" y="4766902"/>
            <a:ext cx="9142560" cy="11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24482" y="4546558"/>
            <a:ext cx="751680" cy="254906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83840" y="4353579"/>
            <a:ext cx="8657280" cy="102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5051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07484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rgbClr val="006600"/>
                </a:solidFill>
                <a:latin typeface="Standard Symbols L" charset="0"/>
              </a:rPr>
              <a:t> </a:t>
            </a:r>
            <a:r>
              <a:rPr lang="en-US" dirty="0" err="1" smtClean="0">
                <a:solidFill>
                  <a:srgbClr val="006600"/>
                </a:solidFill>
                <a:latin typeface="Symbol" charset="0"/>
                <a:cs typeface="Symbol" charset="0"/>
              </a:rPr>
              <a:t>ϒ</a:t>
            </a:r>
            <a:r>
              <a:rPr lang="en-US" dirty="0" smtClean="0">
                <a:solidFill>
                  <a:srgbClr val="006600"/>
                </a:solidFill>
                <a:latin typeface="Standard Symbols L" charset="0"/>
              </a:rPr>
              <a:t>     </a:t>
            </a:r>
            <a:r>
              <a:rPr lang="en-US" dirty="0" err="1" smtClean="0">
                <a:solidFill>
                  <a:srgbClr val="006600"/>
                </a:solidFill>
                <a:latin typeface="Standard Symbols L" charset="0"/>
                <a:cs typeface="Symbol" charset="0"/>
              </a:rPr>
              <a:t>μμ</a:t>
            </a:r>
            <a:r>
              <a:rPr lang="en-US" dirty="0" smtClean="0">
                <a:solidFill>
                  <a:srgbClr val="006600"/>
                </a:solidFill>
                <a:latin typeface="Standard Symbols L" charset="0"/>
              </a:rPr>
              <a:t> </a:t>
            </a:r>
            <a:r>
              <a:rPr lang="en-US" dirty="0" smtClean="0">
                <a:solidFill>
                  <a:srgbClr val="006600"/>
                </a:solidFill>
              </a:rPr>
              <a:t>mass fit – stability </a:t>
            </a:r>
            <a:r>
              <a:rPr lang="en-US" dirty="0" err="1" smtClean="0">
                <a:solidFill>
                  <a:srgbClr val="006600"/>
                </a:solidFill>
              </a:rPr>
              <a:t>w.r.t</a:t>
            </a:r>
            <a:r>
              <a:rPr lang="en-US" dirty="0" smtClean="0">
                <a:solidFill>
                  <a:srgbClr val="006600"/>
                </a:solidFill>
              </a:rPr>
              <a:t>. time and instantaneous luminosity </a:t>
            </a:r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743042" y="4553759"/>
            <a:ext cx="367200" cy="1441"/>
          </a:xfrm>
          <a:prstGeom prst="line">
            <a:avLst/>
          </a:prstGeom>
          <a:noFill/>
          <a:ln w="9525" cap="flat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/>
              <a:t>Founders of 20</a:t>
            </a:r>
            <a:r>
              <a:rPr lang="en-US" sz="3600" baseline="30000" dirty="0"/>
              <a:t>th</a:t>
            </a:r>
            <a:r>
              <a:rPr lang="en-US" sz="3600" dirty="0"/>
              <a:t> Century Physics</a:t>
            </a:r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9" y="917575"/>
            <a:ext cx="9129712" cy="5940425"/>
          </a:xfrm>
        </p:spPr>
      </p:pic>
      <p:sp>
        <p:nvSpPr>
          <p:cNvPr id="5" name="Donut 4"/>
          <p:cNvSpPr/>
          <p:nvPr/>
        </p:nvSpPr>
        <p:spPr>
          <a:xfrm>
            <a:off x="4148670" y="2525893"/>
            <a:ext cx="832559" cy="860780"/>
          </a:xfrm>
          <a:prstGeom prst="donut">
            <a:avLst>
              <a:gd name="adj" fmla="val 50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3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2352960" y="207382"/>
            <a:ext cx="4596480" cy="45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 defTabSz="407484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mtClean="0">
                <a:solidFill>
                  <a:srgbClr val="C5000B"/>
                </a:solidFill>
                <a:latin typeface="Menlo-Regular" charset="0"/>
                <a:cs typeface="Menlo-Regular" charset="0"/>
              </a:rPr>
              <a:t>The Future of the M</a:t>
            </a:r>
            <a:r>
              <a:rPr lang="en-US" baseline="-33000" smtClean="0">
                <a:solidFill>
                  <a:srgbClr val="C5000B"/>
                </a:solidFill>
                <a:latin typeface="Menlo-Regular" charset="0"/>
                <a:cs typeface="Menlo-Regular" charset="0"/>
              </a:rPr>
              <a:t>W</a:t>
            </a:r>
            <a:r>
              <a:rPr lang="en-US" smtClean="0">
                <a:solidFill>
                  <a:srgbClr val="C5000B"/>
                </a:solidFill>
                <a:latin typeface="Menlo-Regular" charset="0"/>
                <a:cs typeface="Menlo-Regular" charset="0"/>
              </a:rPr>
              <a:t> Measurement</a:t>
            </a: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72802" y="998026"/>
            <a:ext cx="8880480" cy="5286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647700" indent="-21590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07484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US" sz="2000" dirty="0">
                <a:solidFill>
                  <a:srgbClr val="006600"/>
                </a:solidFill>
                <a:latin typeface="+mn-lt"/>
                <a:cs typeface="Menlo-Regular" charset="0"/>
              </a:rPr>
              <a:t> The experiments at the LHC have collected and are collecting a lot of data. </a:t>
            </a:r>
          </a:p>
          <a:p>
            <a:pPr lvl="2" defTabSz="407484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US" sz="1800" dirty="0">
                <a:latin typeface="+mn-lt"/>
                <a:cs typeface="Menlo-Regular" charset="0"/>
              </a:rPr>
              <a:t>While W bosons are produced slightly differently at the LHC (</a:t>
            </a:r>
            <a:r>
              <a:rPr lang="en-US" sz="1800" i="1" dirty="0" err="1">
                <a:latin typeface="+mn-lt"/>
                <a:cs typeface="Menlo-Regular" charset="0"/>
              </a:rPr>
              <a:t>pp</a:t>
            </a:r>
            <a:r>
              <a:rPr lang="en-US" sz="1800" dirty="0">
                <a:latin typeface="+mn-lt"/>
                <a:cs typeface="Menlo-Regular" charset="0"/>
              </a:rPr>
              <a:t> collider) </a:t>
            </a:r>
          </a:p>
          <a:p>
            <a:pPr lvl="2" defTabSz="407484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sz="1800" dirty="0">
                <a:latin typeface="+mn-lt"/>
                <a:cs typeface="Menlo-Regular" charset="0"/>
              </a:rPr>
              <a:t>than the </a:t>
            </a:r>
            <a:r>
              <a:rPr lang="en-US" sz="1800" dirty="0" err="1">
                <a:latin typeface="+mn-lt"/>
                <a:cs typeface="Menlo-Regular" charset="0"/>
              </a:rPr>
              <a:t>Tevatron</a:t>
            </a:r>
            <a:r>
              <a:rPr lang="en-US" sz="1800" dirty="0">
                <a:latin typeface="+mn-lt"/>
                <a:cs typeface="Menlo-Regular" charset="0"/>
              </a:rPr>
              <a:t> (</a:t>
            </a:r>
            <a:r>
              <a:rPr lang="en-US" sz="1800" i="1" dirty="0" err="1">
                <a:latin typeface="+mn-lt"/>
                <a:cs typeface="Menlo-Regular" charset="0"/>
              </a:rPr>
              <a:t>pp</a:t>
            </a:r>
            <a:r>
              <a:rPr lang="en-US" sz="1800" dirty="0">
                <a:latin typeface="+mn-lt"/>
                <a:cs typeface="Menlo-Regular" charset="0"/>
              </a:rPr>
              <a:t> collider), the LHC experiments have the opportunity </a:t>
            </a:r>
          </a:p>
          <a:p>
            <a:pPr lvl="2" defTabSz="407484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sz="1800" dirty="0">
                <a:latin typeface="+mn-lt"/>
                <a:cs typeface="Menlo-Regular" charset="0"/>
              </a:rPr>
              <a:t>to make this measurement. </a:t>
            </a:r>
          </a:p>
          <a:p>
            <a:pPr defTabSz="407484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en-US" sz="2000" dirty="0">
              <a:solidFill>
                <a:srgbClr val="006600"/>
              </a:solidFill>
              <a:latin typeface="+mn-lt"/>
              <a:cs typeface="Menlo-Regular" charset="0"/>
            </a:endParaRPr>
          </a:p>
          <a:p>
            <a:pPr defTabSz="407484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US" sz="2000" dirty="0">
                <a:solidFill>
                  <a:srgbClr val="006600"/>
                </a:solidFill>
                <a:latin typeface="+mn-lt"/>
                <a:cs typeface="Menlo-Regular" charset="0"/>
              </a:rPr>
              <a:t> If built, a new electron-positron collider can also measure the W boson mass </a:t>
            </a:r>
          </a:p>
          <a:p>
            <a:pPr defTabSz="407484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sz="2000" dirty="0">
                <a:solidFill>
                  <a:srgbClr val="006600"/>
                </a:solidFill>
                <a:latin typeface="+mn-lt"/>
                <a:cs typeface="Menlo-Regular" charset="0"/>
              </a:rPr>
              <a:t> very precisely. </a:t>
            </a:r>
          </a:p>
          <a:p>
            <a:pPr defTabSz="407484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en-US" sz="2000" dirty="0">
              <a:solidFill>
                <a:srgbClr val="006600"/>
              </a:solidFill>
              <a:latin typeface="+mn-lt"/>
              <a:cs typeface="Menlo-Regular" charset="0"/>
            </a:endParaRPr>
          </a:p>
          <a:p>
            <a:pPr defTabSz="407484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US" sz="2000" dirty="0">
                <a:solidFill>
                  <a:srgbClr val="006600"/>
                </a:solidFill>
                <a:latin typeface="+mn-lt"/>
                <a:cs typeface="Menlo-Regular" charset="0"/>
              </a:rPr>
              <a:t> The LHC as well as smaller, specialized experiments are sensitive to the  </a:t>
            </a:r>
          </a:p>
          <a:p>
            <a:pPr defTabSz="407484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sz="2000" dirty="0">
                <a:solidFill>
                  <a:srgbClr val="006600"/>
                </a:solidFill>
                <a:latin typeface="+mn-lt"/>
                <a:cs typeface="Menlo-Regular" charset="0"/>
              </a:rPr>
              <a:t>  kinds of new particles and interactions that can influence the W boson mass. </a:t>
            </a:r>
          </a:p>
          <a:p>
            <a:pPr lvl="2" defTabSz="407484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US" sz="1800" dirty="0">
                <a:latin typeface="+mn-lt"/>
                <a:cs typeface="Menlo-Regular" charset="0"/>
              </a:rPr>
              <a:t>If there is new physics which could explain the tension of our result with the </a:t>
            </a:r>
          </a:p>
          <a:p>
            <a:pPr lvl="2" defTabSz="407484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sz="1800" dirty="0">
                <a:latin typeface="+mn-lt"/>
                <a:cs typeface="Menlo-Regular" charset="0"/>
              </a:rPr>
              <a:t>SM expectation, this new physics could show up directly in these experiments.</a:t>
            </a:r>
          </a:p>
          <a:p>
            <a:pPr defTabSz="407484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6600"/>
              </a:solidFill>
              <a:latin typeface="+mn-lt"/>
              <a:cs typeface="Menlo-Regular" charset="0"/>
            </a:endParaRPr>
          </a:p>
          <a:p>
            <a:pPr defTabSz="407484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US" sz="2000" dirty="0">
                <a:solidFill>
                  <a:srgbClr val="006600"/>
                </a:solidFill>
                <a:latin typeface="+mn-lt"/>
                <a:cs typeface="Menlo-Regular" charset="0"/>
              </a:rPr>
              <a:t> CDF has analyzed and published on the full dataset. We have incorporated a </a:t>
            </a:r>
          </a:p>
          <a:p>
            <a:pPr defTabSz="407484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sz="2000" dirty="0">
                <a:solidFill>
                  <a:srgbClr val="006600"/>
                </a:solidFill>
                <a:latin typeface="+mn-lt"/>
                <a:cs typeface="Menlo-Regular" charset="0"/>
              </a:rPr>
              <a:t> lot of new ideas in this round of analysis. If we get more ideas, we will pursue </a:t>
            </a:r>
          </a:p>
          <a:p>
            <a:pPr defTabSz="407484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sz="2000" dirty="0">
                <a:solidFill>
                  <a:srgbClr val="006600"/>
                </a:solidFill>
                <a:latin typeface="+mn-lt"/>
                <a:cs typeface="Menlo-Regular" charset="0"/>
              </a:rPr>
              <a:t> them systematically.</a:t>
            </a:r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2845440" y="1722422"/>
            <a:ext cx="149760" cy="11521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/>
              <a:t>Foundations of 20</a:t>
            </a:r>
            <a:r>
              <a:rPr lang="en-US" sz="3600" baseline="30000" dirty="0"/>
              <a:t>th</a:t>
            </a:r>
            <a:r>
              <a:rPr lang="en-US" sz="3600" dirty="0"/>
              <a:t> Century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1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Initiated by Paul Dirac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6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Properties of Electrons</a:t>
            </a:r>
            <a:endParaRPr lang="en-US" dirty="0"/>
          </a:p>
        </p:txBody>
      </p:sp>
      <p:pic>
        <p:nvPicPr>
          <p:cNvPr id="3" name="Content Placeholder 2" descr="electron-sp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53" r="-27653"/>
          <a:stretch>
            <a:fillRect/>
          </a:stretch>
        </p:blipFill>
        <p:spPr>
          <a:xfrm>
            <a:off x="76203" y="1515535"/>
            <a:ext cx="8944505" cy="4919133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 of Complete Rotation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Quantum Mechanics + Special Relativity =&gt; </a:t>
            </a:r>
            <a:r>
              <a:rPr lang="en-US" sz="2800" dirty="0"/>
              <a:t>Dirac and others showed mathematically that electron can be the type of particle that becomes negative of itself under a complete rotation</a:t>
            </a:r>
          </a:p>
        </p:txBody>
      </p:sp>
      <p:pic>
        <p:nvPicPr>
          <p:cNvPr id="5" name="Picture 4" descr="wave3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6" y="4049891"/>
            <a:ext cx="6350000" cy="2540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3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Identical Particles are Indistinguishable</a:t>
            </a:r>
            <a:endParaRPr lang="en-US" dirty="0"/>
          </a:p>
        </p:txBody>
      </p:sp>
      <p:pic>
        <p:nvPicPr>
          <p:cNvPr id="6" name="Picture 5" descr="SatyenBose19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12" y="1827173"/>
            <a:ext cx="3414889" cy="4522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3451" y="6402450"/>
            <a:ext cx="3958536" cy="46166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400" dirty="0" err="1"/>
              <a:t>Satyendra</a:t>
            </a:r>
            <a:r>
              <a:rPr lang="en-US" sz="2400" dirty="0"/>
              <a:t> </a:t>
            </a:r>
            <a:r>
              <a:rPr lang="en-US" sz="2400" dirty="0" err="1"/>
              <a:t>Nath</a:t>
            </a:r>
            <a:r>
              <a:rPr lang="en-US" sz="2400" dirty="0"/>
              <a:t> Bose in 1920’s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5173133" cy="4525963"/>
          </a:xfrm>
        </p:spPr>
        <p:txBody>
          <a:bodyPr/>
          <a:lstStyle/>
          <a:p>
            <a:r>
              <a:rPr lang="en-US" dirty="0" smtClean="0"/>
              <a:t>Bose solved a major puzzle in quantum mechanics by proving that particles of the same type are indistinguishable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9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Towards a Fundamental Theory of Matter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4106" y="6096003"/>
            <a:ext cx="9327694" cy="52322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800" dirty="0"/>
              <a:t>Interchange between two electrons  </a:t>
            </a:r>
            <a:r>
              <a:rPr lang="en-US" sz="2800" dirty="0">
                <a:sym typeface="Wingdings"/>
              </a:rPr>
              <a:t> rotate one by 360 deg.</a:t>
            </a:r>
            <a:endParaRPr lang="en-US" sz="2800" dirty="0"/>
          </a:p>
        </p:txBody>
      </p:sp>
      <p:pic>
        <p:nvPicPr>
          <p:cNvPr id="8" name="quarter-rotate-animated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1600201"/>
            <a:ext cx="4525963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Matter </a:t>
            </a:r>
            <a:r>
              <a:rPr lang="en-US" dirty="0"/>
              <a:t>O</a:t>
            </a:r>
            <a:r>
              <a:rPr lang="en-US" dirty="0" smtClean="0"/>
              <a:t>ccupies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77752"/>
            <a:ext cx="9144000" cy="5680249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) =  -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) </a:t>
            </a:r>
          </a:p>
          <a:p>
            <a:r>
              <a:rPr lang="en-US" dirty="0" smtClean="0"/>
              <a:t>But if two electrons occupied the same spot in space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) =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Wave that both equal to itself and equal to negative of itself must be ZERO</a:t>
            </a:r>
          </a:p>
          <a:p>
            <a:r>
              <a:rPr lang="en-US" dirty="0" smtClean="0"/>
              <a:t>Pauli Exclusion Principle – identical particles like electrons, protons, neutrons cannot be at the same point in space at the same time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 This is a fundamental explanation for why matter is made up of fermions and why matter occupies volume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3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Predict Fundamental Forces</a:t>
            </a:r>
            <a:endParaRPr lang="en-US" dirty="0"/>
          </a:p>
        </p:txBody>
      </p:sp>
      <p:pic>
        <p:nvPicPr>
          <p:cNvPr id="4" name="Content Placeholder 3" descr="coriolis-effect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3088" r="-43088"/>
          <a:stretch>
            <a:fillRect/>
          </a:stretch>
        </p:blipFill>
        <p:spPr>
          <a:xfrm>
            <a:off x="457200" y="1487313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8783" y="6208892"/>
            <a:ext cx="9188308" cy="52322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800" dirty="0"/>
              <a:t>“fictitious” forces observed in accelerating frame of reference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4"/>
            <a:ext cx="8229600" cy="924805"/>
          </a:xfrm>
        </p:spPr>
        <p:txBody>
          <a:bodyPr/>
          <a:lstStyle/>
          <a:p>
            <a:r>
              <a:rPr lang="en-US" dirty="0" smtClean="0"/>
              <a:t>Manifestation of </a:t>
            </a:r>
            <a:r>
              <a:rPr lang="en-US" dirty="0" err="1" smtClean="0"/>
              <a:t>Coriolis</a:t>
            </a:r>
            <a:r>
              <a:rPr lang="en-US" dirty="0" smtClean="0"/>
              <a:t> Force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30" y="1390653"/>
            <a:ext cx="4992512" cy="4605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867" y="6208892"/>
            <a:ext cx="8555739" cy="52510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800" dirty="0"/>
              <a:t>Hurricanes appear to rotate in Earth’s frame of reference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" y="-141445"/>
            <a:ext cx="9143999" cy="1391757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6"/>
                </a:solidFill>
              </a:rPr>
              <a:t>The Heavyweight W boson </a:t>
            </a:r>
            <a:r>
              <a:rPr lang="mr-IN" sz="3600" dirty="0">
                <a:solidFill>
                  <a:schemeClr val="accent6"/>
                </a:solidFill>
              </a:rPr>
              <a:t>–</a:t>
            </a:r>
            <a:r>
              <a:rPr lang="en-US" sz="3600" dirty="0">
                <a:solidFill>
                  <a:schemeClr val="accent6"/>
                </a:solidFill>
              </a:rPr>
              <a:t> </a:t>
            </a:r>
            <a:br>
              <a:rPr lang="en-US" sz="3600" dirty="0">
                <a:solidFill>
                  <a:schemeClr val="accent6"/>
                </a:solidFill>
              </a:rPr>
            </a:br>
            <a:r>
              <a:rPr lang="en-US" sz="3600" dirty="0">
                <a:solidFill>
                  <a:schemeClr val="accent6"/>
                </a:solidFill>
              </a:rPr>
              <a:t>Upset to the Standard Model of Particle Physics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81639" y="1199482"/>
            <a:ext cx="6206095" cy="1001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tx1"/>
                </a:solidFill>
              </a:rPr>
              <a:t>Ashutosh V. Kotwal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tx1"/>
                </a:solidFill>
              </a:rPr>
              <a:t>Duke University</a:t>
            </a:r>
          </a:p>
        </p:txBody>
      </p:sp>
      <p:pic>
        <p:nvPicPr>
          <p:cNvPr id="2" name="Picture 1" descr="science_0408_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21" y="2018384"/>
            <a:ext cx="3113880" cy="3964722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337708" y="6093178"/>
            <a:ext cx="6206095" cy="1001889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008000"/>
                </a:solidFill>
              </a:rPr>
              <a:t>Department of Physics, </a:t>
            </a:r>
            <a:r>
              <a:rPr lang="en-US" sz="2800" dirty="0" smtClean="0">
                <a:solidFill>
                  <a:srgbClr val="008000"/>
                </a:solidFill>
              </a:rPr>
              <a:t>UC San Diego</a:t>
            </a:r>
            <a:endParaRPr lang="en-US" sz="2800" dirty="0">
              <a:solidFill>
                <a:srgbClr val="008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March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16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2685323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1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Mechanics</a:t>
            </a:r>
            <a:br>
              <a:rPr lang="en-US" dirty="0" smtClean="0"/>
            </a:br>
            <a:r>
              <a:rPr lang="en-US" dirty="0" smtClean="0"/>
              <a:t>force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particle exchange</a:t>
            </a:r>
            <a:endParaRPr lang="en-US" dirty="0"/>
          </a:p>
        </p:txBody>
      </p:sp>
      <p:pic>
        <p:nvPicPr>
          <p:cNvPr id="5" name="Picture 4" descr="baseb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568" y="1603641"/>
            <a:ext cx="3419299" cy="513829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/>
              <a:t>Feynman Diagram: Force by Particle Exchange</a:t>
            </a:r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7" y="1813574"/>
            <a:ext cx="4462513" cy="3268375"/>
          </a:xfrm>
        </p:spPr>
      </p:pic>
      <p:pic>
        <p:nvPicPr>
          <p:cNvPr id="5" name="Picture 4" descr="feynman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1" y="1254012"/>
            <a:ext cx="3382968" cy="5026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8380" y="5503336"/>
            <a:ext cx="4232425" cy="120032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dirty="0"/>
              <a:t>Electromagnetic force between two electrons mediated by  “photon” exchange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3223" y="6209779"/>
            <a:ext cx="2340154" cy="46166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400" dirty="0"/>
              <a:t>Richard Feynman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" y="6553905"/>
            <a:ext cx="3344333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/>
              <a:t>Feynman Diagram: Force by Particle Exchange</a:t>
            </a:r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7" y="1813574"/>
            <a:ext cx="4462513" cy="3268375"/>
          </a:xfrm>
        </p:spPr>
      </p:pic>
      <p:sp>
        <p:nvSpPr>
          <p:cNvPr id="6" name="TextBox 5"/>
          <p:cNvSpPr txBox="1"/>
          <p:nvPr/>
        </p:nvSpPr>
        <p:spPr>
          <a:xfrm>
            <a:off x="4708380" y="5503336"/>
            <a:ext cx="4232425" cy="120032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dirty="0"/>
              <a:t>Electromagnetic force between two electrons mediated by  “photon” exchange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1115" y="1227675"/>
            <a:ext cx="4783665" cy="470898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dirty="0"/>
              <a:t>The most  precisely tested theory, ever:</a:t>
            </a:r>
          </a:p>
          <a:p>
            <a:endParaRPr lang="en-US" sz="2400" dirty="0"/>
          </a:p>
          <a:p>
            <a:r>
              <a:rPr lang="en-US" sz="2400" dirty="0"/>
              <a:t>The quantum theory of the electric and magnetic forces, radio waves, light and  X-rays: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rgbClr val="FF6600"/>
                </a:solidFill>
              </a:rPr>
              <a:t>Measured and predicted magnetic moment of an electron agree within 0.3 parts per trillion accuracy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1143000"/>
          </a:xfrm>
        </p:spPr>
        <p:txBody>
          <a:bodyPr/>
          <a:lstStyle/>
          <a:p>
            <a:r>
              <a:rPr lang="en-US" dirty="0" smtClean="0"/>
              <a:t>Weak Nuclear Decay</a:t>
            </a:r>
            <a:endParaRPr lang="en-US" dirty="0"/>
          </a:p>
        </p:txBody>
      </p:sp>
      <p:pic>
        <p:nvPicPr>
          <p:cNvPr id="4" name="Content Placeholder 3" descr="Beta-minus_Decay.sv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126" r="-12126"/>
          <a:stretch>
            <a:fillRect/>
          </a:stretch>
        </p:blipFill>
        <p:spPr>
          <a:xfrm>
            <a:off x="307383" y="1436361"/>
            <a:ext cx="3384082" cy="1983331"/>
          </a:xfrm>
        </p:spPr>
      </p:pic>
      <p:pic>
        <p:nvPicPr>
          <p:cNvPr id="6" name="Picture 5" descr="Beta_Negative_Decay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07" y="1633303"/>
            <a:ext cx="2091288" cy="1820255"/>
          </a:xfrm>
          <a:prstGeom prst="rect">
            <a:avLst/>
          </a:prstGeom>
        </p:spPr>
      </p:pic>
      <p:pic>
        <p:nvPicPr>
          <p:cNvPr id="5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-386639" y="4107011"/>
            <a:ext cx="3979333" cy="2188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476" y="3605955"/>
            <a:ext cx="373319" cy="52322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800" dirty="0" err="1"/>
              <a:t>p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42208" y="6163746"/>
            <a:ext cx="373319" cy="52322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800" dirty="0" err="1"/>
              <a:t>n</a:t>
            </a:r>
            <a:endParaRPr lang="en-US" sz="2800" dirty="0"/>
          </a:p>
        </p:txBody>
      </p:sp>
      <p:pic>
        <p:nvPicPr>
          <p:cNvPr id="9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5613312" y="4123947"/>
            <a:ext cx="3979333" cy="2188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74427" y="3622890"/>
            <a:ext cx="398466" cy="58477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3200" dirty="0" err="1">
                <a:latin typeface="Symbol" charset="2"/>
                <a:cs typeface="Symbol" charset="2"/>
              </a:rPr>
              <a:t>n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2158" y="6180681"/>
            <a:ext cx="445993" cy="52322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800" i="1" dirty="0" err="1"/>
              <a:t>e</a:t>
            </a:r>
            <a:endParaRPr lang="en-US" sz="2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62112" y="4278221"/>
            <a:ext cx="3160889" cy="193899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dirty="0"/>
              <a:t>The force causing this interaction is described by particles making transitions on a “mathematical sphere</a:t>
            </a:r>
            <a:r>
              <a:rPr lang="en-US" dirty="0" smtClean="0"/>
              <a:t>”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" y="6553905"/>
            <a:ext cx="3414889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Nuclear Fusion in Sun’s Core</a:t>
            </a:r>
          </a:p>
        </p:txBody>
      </p:sp>
      <p:pic>
        <p:nvPicPr>
          <p:cNvPr id="5" name="Content Placeholder 4" descr="pp_chai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1" r="-6881"/>
          <a:stretch>
            <a:fillRect/>
          </a:stretch>
        </p:blipFill>
        <p:spPr>
          <a:xfrm>
            <a:off x="457200" y="1261536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5115" y="6110114"/>
            <a:ext cx="8416787" cy="46166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</a:rPr>
              <a:t>Crucial role of W boson in hydrogen -&gt; helium fusion in Sun’s core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9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935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What Keeps the Earth’s Core Molten?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115" y="5827893"/>
            <a:ext cx="8525291" cy="830997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</a:rPr>
              <a:t>Crucial role of W boson in keeping Earth core molten and generate</a:t>
            </a:r>
          </a:p>
          <a:p>
            <a:r>
              <a:rPr lang="en-US" sz="2400" dirty="0">
                <a:solidFill>
                  <a:srgbClr val="660066"/>
                </a:solidFill>
              </a:rPr>
              <a:t>protective magnetic shield against harmful solar radiation</a:t>
            </a:r>
          </a:p>
        </p:txBody>
      </p:sp>
      <p:pic>
        <p:nvPicPr>
          <p:cNvPr id="4" name="Content Placeholder 3" descr="EarthCor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34" r="-52734"/>
          <a:stretch>
            <a:fillRect/>
          </a:stretch>
        </p:blipFill>
        <p:spPr>
          <a:xfrm>
            <a:off x="-2139225" y="1247426"/>
            <a:ext cx="9039562" cy="4525963"/>
          </a:xfrm>
        </p:spPr>
      </p:pic>
      <p:pic>
        <p:nvPicPr>
          <p:cNvPr id="7" name="Picture 6" descr="decay-chain-uranium-internachi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56" y="1086558"/>
            <a:ext cx="3029719" cy="468683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5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Success and Problem of Force Theory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757" y="1205092"/>
            <a:ext cx="8686800" cy="58081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Success</a:t>
            </a:r>
            <a:r>
              <a:rPr lang="en-US" dirty="0" smtClean="0"/>
              <a:t>: correct mathematical description of all properties of electromagnetic force and the weak nuclear force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Another prediction</a:t>
            </a:r>
            <a:r>
              <a:rPr lang="en-US" dirty="0" smtClean="0"/>
              <a:t>: force-mediating particles must be </a:t>
            </a:r>
            <a:r>
              <a:rPr lang="en-US" dirty="0" err="1" smtClean="0"/>
              <a:t>massless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Correct prediction for photon – mediator particle of electric and magnetic forces and all electromagnetic waves: radio, light, microwave, x-rays described by </a:t>
            </a:r>
            <a:r>
              <a:rPr lang="en-US" dirty="0" err="1" smtClean="0">
                <a:solidFill>
                  <a:srgbClr val="008000"/>
                </a:solidFill>
              </a:rPr>
              <a:t>massless</a:t>
            </a:r>
            <a:r>
              <a:rPr lang="en-US" dirty="0" smtClean="0">
                <a:solidFill>
                  <a:srgbClr val="008000"/>
                </a:solidFill>
              </a:rPr>
              <a:t> photons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Problem: for the weak nuclear force causing nuclear beta-decay, the mediator particle, “W boson” is very heavy</a:t>
            </a:r>
          </a:p>
          <a:p>
            <a:endParaRPr lang="en-US" dirty="0" smtClean="0"/>
          </a:p>
          <a:p>
            <a:r>
              <a:rPr lang="en-US" dirty="0" smtClean="0"/>
              <a:t>Question: How can we preserve the original theory and simultaneously  impart mass to the W boson?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6525683"/>
            <a:ext cx="3414889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How does the W boson Acquire Mass?</a:t>
            </a:r>
            <a:br>
              <a:rPr lang="en-US" sz="3600" dirty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Fill all of space with “Higgs” field</a:t>
            </a:r>
          </a:p>
          <a:p>
            <a:endParaRPr lang="en-US" dirty="0" smtClean="0"/>
          </a:p>
          <a:p>
            <a:r>
              <a:rPr lang="en-US" dirty="0" smtClean="0"/>
              <a:t>Particles propagating through “empty space” </a:t>
            </a:r>
          </a:p>
          <a:p>
            <a:pPr>
              <a:buNone/>
            </a:pPr>
            <a:r>
              <a:rPr lang="en-US" dirty="0" smtClean="0"/>
              <a:t>	actually propagating though Higgs field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Interaction of particles with Higgs field slows down the particle </a:t>
            </a:r>
            <a:r>
              <a:rPr lang="en-US" dirty="0" smtClean="0">
                <a:sym typeface="Wingdings"/>
              </a:rPr>
              <a:t> </a:t>
            </a:r>
            <a:r>
              <a:rPr lang="en-US" dirty="0" smtClean="0">
                <a:solidFill>
                  <a:srgbClr val="008000"/>
                </a:solidFill>
              </a:rPr>
              <a:t>imparting the property of mass to it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26027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Light versus Heavy Particles – </a:t>
            </a:r>
            <a:br>
              <a:rPr lang="en-US" sz="3600" dirty="0"/>
            </a:br>
            <a:r>
              <a:rPr lang="en-US" sz="3100" dirty="0"/>
              <a:t>like moving through water</a:t>
            </a:r>
          </a:p>
        </p:txBody>
      </p:sp>
      <p:pic>
        <p:nvPicPr>
          <p:cNvPr id="5" name="Content Placeholder 4" descr="smoothFis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004" r="-6004"/>
          <a:stretch>
            <a:fillRect/>
          </a:stretch>
        </p:blipFill>
        <p:spPr>
          <a:xfrm>
            <a:off x="-248349" y="1016016"/>
            <a:ext cx="5427130" cy="2984713"/>
          </a:xfrm>
        </p:spPr>
      </p:pic>
      <p:pic>
        <p:nvPicPr>
          <p:cNvPr id="7" name="Picture 6" descr="lobster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105" y="4000729"/>
            <a:ext cx="4257896" cy="2857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6449" y="1340556"/>
            <a:ext cx="3788217" cy="120032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400" dirty="0"/>
              <a:t>Streamlined</a:t>
            </a:r>
          </a:p>
          <a:p>
            <a:pPr>
              <a:buFont typeface="Symbol" charset="2"/>
              <a:buChar char=""/>
            </a:pPr>
            <a:r>
              <a:rPr lang="en-US" sz="2400" dirty="0"/>
              <a:t> Moves fast through water</a:t>
            </a:r>
          </a:p>
          <a:p>
            <a:pPr>
              <a:buFont typeface="Symbol" charset="2"/>
              <a:buChar char=""/>
            </a:pPr>
            <a:r>
              <a:rPr lang="en-US" sz="2400" dirty="0"/>
              <a:t> analogous to light particle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998" y="5147705"/>
            <a:ext cx="4374446" cy="120032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dirty="0"/>
              <a:t>Not streamlined</a:t>
            </a:r>
          </a:p>
          <a:p>
            <a:pPr>
              <a:buFont typeface="Symbol" charset="2"/>
              <a:buChar char=""/>
            </a:pPr>
            <a:r>
              <a:rPr lang="en-US" sz="2400" dirty="0"/>
              <a:t> Moves slowly  through water</a:t>
            </a:r>
          </a:p>
          <a:p>
            <a:pPr>
              <a:buFont typeface="Symbol" charset="2"/>
              <a:buChar char=""/>
            </a:pPr>
            <a:r>
              <a:rPr lang="en-US" sz="2400" dirty="0"/>
              <a:t> analogous to heavy particle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How did we confirm the existence of the Higgs?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4979"/>
            <a:ext cx="8229600" cy="4525963"/>
          </a:xfrm>
        </p:spPr>
        <p:txBody>
          <a:bodyPr/>
          <a:lstStyle/>
          <a:p>
            <a:r>
              <a:rPr lang="en-US" dirty="0" smtClean="0"/>
              <a:t>Create ripples in the Higgs field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waterRip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50" y="2340948"/>
            <a:ext cx="3960455" cy="3238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1374" y="5911313"/>
            <a:ext cx="4030070" cy="584776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sz="3200" dirty="0">
                <a:solidFill>
                  <a:srgbClr val="008000"/>
                </a:solidFill>
              </a:rPr>
              <a:t>Ripples </a:t>
            </a:r>
            <a:r>
              <a:rPr lang="en-US" sz="3200" dirty="0" err="1">
                <a:solidFill>
                  <a:srgbClr val="008000"/>
                </a:solidFill>
                <a:sym typeface="Wingdings"/>
              </a:rPr>
              <a:t></a:t>
            </a:r>
            <a:r>
              <a:rPr lang="en-US" sz="3200" dirty="0">
                <a:solidFill>
                  <a:srgbClr val="008000"/>
                </a:solidFill>
                <a:sym typeface="Wingdings"/>
              </a:rPr>
              <a:t> Higgs boson 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6"/>
            <a:ext cx="7807680" cy="934659"/>
          </a:xfrm>
          <a:ln/>
        </p:spPr>
        <p:txBody>
          <a:bodyPr tIns="287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6640" y="989386"/>
            <a:ext cx="7807680" cy="2033493"/>
          </a:xfrm>
          <a:ln/>
        </p:spPr>
        <p:txBody>
          <a:bodyPr tIns="19199"/>
          <a:lstStyle/>
          <a:p>
            <a:pPr marL="391645" indent="-293733"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200"/>
              <a:t>Search for the constituents of matter has been one of the central themes of physics</a:t>
            </a:r>
          </a:p>
          <a:p>
            <a:pPr marL="391645" indent="-293733"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200"/>
              <a:t>Aristotle's “elements”        earth, air, fire &amp; water</a:t>
            </a:r>
          </a:p>
          <a:p>
            <a:pPr marL="391645" indent="-293733"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200"/>
              <a:t>Chemists understood that molecules were the units carrying chemical properties of materials</a:t>
            </a: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689849" y="1949687"/>
            <a:ext cx="37296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28320" y="3115049"/>
            <a:ext cx="11520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Molecules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053601" y="3679588"/>
            <a:ext cx="73872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Atoms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784960" y="4267170"/>
            <a:ext cx="327888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Positive and negative charges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4404961" y="3471333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404961" y="4096069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85440" y="4791385"/>
            <a:ext cx="7807680" cy="6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199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 smtClean="0">
                <a:solidFill>
                  <a:srgbClr val="0000FF"/>
                </a:solidFill>
              </a:rPr>
              <a:t>Ernest Rutherford</a:t>
            </a:r>
            <a:r>
              <a:rPr lang="en-US" dirty="0">
                <a:solidFill>
                  <a:srgbClr val="0000FF"/>
                </a:solidFill>
              </a:rPr>
              <a:t>: scattering of probe particles off matter as a means of investigating substructure</a:t>
            </a: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3816000" y="5694358"/>
            <a:ext cx="1440" cy="878492"/>
          </a:xfrm>
          <a:prstGeom prst="line">
            <a:avLst/>
          </a:prstGeom>
          <a:noFill/>
          <a:ln w="36000" cap="flat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1699200" y="6195530"/>
            <a:ext cx="1758240" cy="144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H="1" flipV="1">
            <a:off x="2200322" y="5615151"/>
            <a:ext cx="1427040" cy="48389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370880" y="5978068"/>
            <a:ext cx="21888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1657" rIns="0" bIns="0"/>
          <a:lstStyle/>
          <a:p>
            <a:pPr>
              <a:lnSpc>
                <a:spcPct val="83000"/>
              </a:lnSpc>
            </a:pPr>
            <a:r>
              <a:rPr lang="en-US" sz="3200" dirty="0">
                <a:solidFill>
                  <a:srgbClr val="000000"/>
                </a:solidFill>
                <a:latin typeface="Standard Symbols L" charset="0"/>
              </a:rPr>
              <a:t>α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3879360" y="6457640"/>
            <a:ext cx="3398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/>
          <a:p>
            <a:r>
              <a:rPr lang="en-US">
                <a:solidFill>
                  <a:srgbClr val="000000"/>
                </a:solidFill>
              </a:rPr>
              <a:t>Au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410081" y="5619471"/>
            <a:ext cx="3342240" cy="99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Scattering at large </a:t>
            </a:r>
            <a:r>
              <a:rPr lang="en-US" dirty="0" smtClean="0"/>
              <a:t>angle</a:t>
            </a:r>
          </a:p>
          <a:p>
            <a:r>
              <a:rPr lang="en-US" dirty="0" smtClean="0"/>
              <a:t>due </a:t>
            </a:r>
            <a:r>
              <a:rPr lang="en-US" dirty="0"/>
              <a:t>to small, heavy</a:t>
            </a:r>
          </a:p>
          <a:p>
            <a:r>
              <a:rPr lang="en-US" dirty="0"/>
              <a:t>charged core: </a:t>
            </a:r>
            <a:r>
              <a:rPr lang="en-US" dirty="0">
                <a:solidFill>
                  <a:srgbClr val="FF3366"/>
                </a:solidFill>
              </a:rPr>
              <a:t>atomic nucleus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9780" y="6497461"/>
            <a:ext cx="3126998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" y="6568016"/>
            <a:ext cx="3372556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2" y="27365"/>
            <a:ext cx="7807680" cy="917376"/>
          </a:xfrm>
          <a:ln/>
        </p:spPr>
        <p:txBody>
          <a:bodyPr tIns="255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98402" y="881372"/>
            <a:ext cx="8193600" cy="4320454"/>
          </a:xfrm>
          <a:ln/>
        </p:spPr>
        <p:txBody>
          <a:bodyPr tIns="19199"/>
          <a:lstStyle/>
          <a:p>
            <a:pPr marL="391645" indent="-293733"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1: discovery of 6 quarks and 6 leptons</a:t>
            </a:r>
          </a:p>
          <a:p>
            <a:pPr marL="391645" indent="-293733"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200"/>
              <a:t>12 fundamental fermions: matter particles (and their antimatter counterparts) derived by combining quantum mechanics and special relativity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04" y="2419455"/>
            <a:ext cx="5392800" cy="395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6445" y="4076840"/>
            <a:ext cx="3937000" cy="166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</a:rPr>
              <a:t>But the intriguing pattern </a:t>
            </a:r>
          </a:p>
          <a:p>
            <a:r>
              <a:rPr lang="en-US" dirty="0">
                <a:solidFill>
                  <a:srgbClr val="800080"/>
                </a:solidFill>
              </a:rPr>
              <a:t>of mass values is not e</a:t>
            </a:r>
            <a:r>
              <a:rPr lang="en-US" dirty="0" smtClean="0">
                <a:solidFill>
                  <a:srgbClr val="800080"/>
                </a:solidFill>
              </a:rPr>
              <a:t>xplained </a:t>
            </a:r>
          </a:p>
          <a:p>
            <a:r>
              <a:rPr lang="mr-IN" dirty="0" smtClean="0">
                <a:solidFill>
                  <a:srgbClr val="800080"/>
                </a:solidFill>
              </a:rPr>
              <a:t>–</a:t>
            </a:r>
            <a:r>
              <a:rPr lang="en-US" dirty="0" smtClean="0">
                <a:solidFill>
                  <a:srgbClr val="800080"/>
                </a:solidFill>
              </a:rPr>
              <a:t> just blamed on </a:t>
            </a:r>
          </a:p>
          <a:p>
            <a:r>
              <a:rPr lang="en-US" dirty="0" smtClean="0">
                <a:solidFill>
                  <a:srgbClr val="800080"/>
                </a:solidFill>
              </a:rPr>
              <a:t>Higgs boson interactions</a:t>
            </a:r>
            <a:endParaRPr lang="en-US" dirty="0">
              <a:solidFill>
                <a:srgbClr val="80008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28220" y="6553905"/>
            <a:ext cx="3217333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2" y="-4321"/>
            <a:ext cx="7807680" cy="1026828"/>
          </a:xfrm>
          <a:ln/>
        </p:spPr>
        <p:txBody>
          <a:bodyPr tIns="255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1520" y="1273094"/>
            <a:ext cx="8593920" cy="5520100"/>
          </a:xfrm>
          <a:ln/>
        </p:spPr>
        <p:txBody>
          <a:bodyPr tIns="19199"/>
          <a:lstStyle/>
          <a:p>
            <a:pPr marL="391645" indent="-293733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2: principle of gauge invariance for </a:t>
            </a:r>
            <a:r>
              <a:rPr lang="en-US" sz="2200" i="1">
                <a:solidFill>
                  <a:srgbClr val="008000"/>
                </a:solidFill>
              </a:rPr>
              <a:t>predicting</a:t>
            </a:r>
            <a:r>
              <a:rPr lang="en-US" sz="2200">
                <a:solidFill>
                  <a:srgbClr val="008000"/>
                </a:solidFill>
              </a:rPr>
              <a:t> the nature of fundamental forces</a:t>
            </a:r>
          </a:p>
          <a:p>
            <a:pPr marL="783291" lvl="1" indent="-260617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000"/>
              <a:t>matter particles (quarks and leptons) transform in </a:t>
            </a:r>
            <a:r>
              <a:rPr lang="en-US" sz="2000" i="1"/>
              <a:t>curved</a:t>
            </a:r>
            <a:r>
              <a:rPr lang="en-US" sz="2000"/>
              <a:t> internal spaces</a:t>
            </a:r>
          </a:p>
          <a:p>
            <a:pPr marL="783291" lvl="1" indent="-260617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000">
                <a:solidFill>
                  <a:srgbClr val="DC2300"/>
                </a:solidFill>
              </a:rPr>
              <a:t>The equations of motion predict terms that describe particle interactions with force fields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282" y="3560054"/>
            <a:ext cx="3425760" cy="31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1" y="4673292"/>
            <a:ext cx="4425120" cy="59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is a Quantum Foam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3366FF"/>
                </a:solidFill>
              </a:rPr>
              <a:t>Implication of Heisenberg Uncertainty Principle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1372"/>
            <a:ext cx="8229600" cy="500662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Nature can “borrow” energy of amount </a:t>
            </a:r>
            <a:r>
              <a:rPr lang="en-US" sz="7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>
                <a:ln>
                  <a:solidFill>
                    <a:srgbClr val="3366FF"/>
                  </a:solidFill>
                </a:ln>
              </a:rPr>
              <a:t>E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 </a:t>
            </a:r>
            <a:r>
              <a:rPr lang="en-US" dirty="0" smtClean="0">
                <a:ln>
                  <a:solidFill>
                    <a:srgbClr val="3366FF"/>
                  </a:solidFill>
                </a:ln>
              </a:rPr>
              <a:t>for a short time </a:t>
            </a:r>
            <a:r>
              <a:rPr lang="en-US" sz="7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 err="1" smtClean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 err="1" smtClean="0">
                <a:ln>
                  <a:solidFill>
                    <a:srgbClr val="3366FF"/>
                  </a:solidFill>
                </a:ln>
              </a:rPr>
              <a:t>t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The shorter the time period of this “energy loan”, the larger the amount of the loaned energy that is available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Therefore the vacuum is a bubbling foam with high-energy particles popping up and disappearing  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711221" y="1171225"/>
            <a:ext cx="3132668" cy="98488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9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4000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~ 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/ </a:t>
            </a:r>
            <a:r>
              <a:rPr lang="en-US" sz="4000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4000" i="1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t</a:t>
            </a:r>
            <a:endParaRPr lang="en-US" sz="4000" i="1" dirty="0">
              <a:ln>
                <a:solidFill>
                  <a:srgbClr val="3366FF"/>
                </a:solidFill>
              </a:ln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2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eini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2017895" y="310447"/>
            <a:ext cx="5697994" cy="58477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Vacuum as a Quantum Foam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6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2" y="-4319"/>
            <a:ext cx="7807680" cy="1052751"/>
          </a:xfrm>
          <a:ln/>
        </p:spPr>
        <p:txBody>
          <a:bodyPr tIns="223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500">
                <a:solidFill>
                  <a:srgbClr val="FF0000"/>
                </a:solidFill>
              </a:rPr>
              <a:t>Detecting New Physics through Precision Measurements</a:t>
            </a: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04641" y="992265"/>
            <a:ext cx="8439840" cy="5101016"/>
          </a:xfrm>
          <a:ln/>
        </p:spPr>
        <p:txBody>
          <a:bodyPr tIns="19199"/>
          <a:lstStyle/>
          <a:p>
            <a:pPr marL="391645" indent="-293733"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200" dirty="0"/>
              <a:t>Willis Lamb (Nobel Prize 1955) measured the difference between energies of </a:t>
            </a:r>
            <a:r>
              <a:rPr lang="en-US" sz="2200" baseline="33000" dirty="0"/>
              <a:t>2</a:t>
            </a:r>
            <a:r>
              <a:rPr lang="en-US" sz="2200" dirty="0"/>
              <a:t>S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200" dirty="0">
                <a:cs typeface="Lucida Grande" charset="0"/>
              </a:rPr>
              <a:t> and </a:t>
            </a:r>
            <a:r>
              <a:rPr lang="en-US" sz="2200" baseline="33000" dirty="0">
                <a:cs typeface="Lucida Grande" charset="0"/>
              </a:rPr>
              <a:t>2</a:t>
            </a:r>
            <a:r>
              <a:rPr lang="en-US" sz="2200" dirty="0">
                <a:cs typeface="Lucida Grande" charset="0"/>
              </a:rPr>
              <a:t>P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000" baseline="-33000" dirty="0">
                <a:latin typeface="Lucida Grande" charset="0"/>
                <a:cs typeface="Lucida Grande" charset="0"/>
              </a:rPr>
              <a:t> </a:t>
            </a:r>
            <a:r>
              <a:rPr lang="en-US" sz="2000" dirty="0">
                <a:latin typeface="Lucida Grande" charset="0"/>
                <a:cs typeface="Lucida Grande" charset="0"/>
              </a:rPr>
              <a:t>states of hydrogen atom</a:t>
            </a:r>
          </a:p>
          <a:p>
            <a:pPr marL="1566581" lvl="1" indent="-519794"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000" dirty="0">
                <a:solidFill>
                  <a:srgbClr val="008000"/>
                </a:solidFill>
                <a:cs typeface="Lucida Grande" charset="0"/>
              </a:rPr>
              <a:t>Observed one part per million difference in their energies </a:t>
            </a:r>
          </a:p>
          <a:p>
            <a:pPr marL="1566581" lvl="1" indent="-519794"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States should have the same energy in the absence of vacuum fluctuations</a:t>
            </a:r>
          </a:p>
          <a:p>
            <a:pPr marL="391645" indent="-293733"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Harbinger of vacuum fluctuations to be calculated by Feynman diagrams containing quantum fluctuations</a:t>
            </a:r>
          </a:p>
          <a:p>
            <a:pPr marL="1566581" lvl="1" indent="-519794"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000" dirty="0">
                <a:solidFill>
                  <a:srgbClr val="993366"/>
                </a:solidFill>
              </a:rPr>
              <a:t>Modern quantum field theory of electrodynamics followed ( Nobel Prize 1965 for Schwinger, Feynman &amp; </a:t>
            </a:r>
            <a:r>
              <a:rPr lang="en-US" sz="2000" dirty="0" err="1">
                <a:solidFill>
                  <a:srgbClr val="993366"/>
                </a:solidFill>
              </a:rPr>
              <a:t>Tomonaga</a:t>
            </a:r>
            <a:r>
              <a:rPr lang="en-US" sz="2000" dirty="0">
                <a:solidFill>
                  <a:srgbClr val="993366"/>
                </a:solidFill>
              </a:rPr>
              <a:t>)</a:t>
            </a:r>
          </a:p>
          <a:p>
            <a:pPr marL="391645" indent="-293733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endParaRPr lang="en-US" sz="2200" dirty="0">
              <a:solidFill>
                <a:srgbClr val="008080"/>
              </a:solidFill>
            </a:endParaRPr>
          </a:p>
          <a:p>
            <a:pPr marL="391645" indent="-293733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endParaRPr lang="en-US" sz="2200" dirty="0"/>
          </a:p>
          <a:p>
            <a:pPr marL="391645" indent="-293733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endParaRPr lang="en-US" sz="2200" dirty="0">
              <a:solidFill>
                <a:srgbClr val="008000"/>
              </a:solidFill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62" y="4473161"/>
            <a:ext cx="4887360" cy="213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7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5983113"/>
            <a:ext cx="5244344" cy="58477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3200" dirty="0">
                <a:solidFill>
                  <a:srgbClr val="660066"/>
                </a:solidFill>
              </a:rPr>
              <a:t>DIS = Deep Inelastic Scattering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937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7"/>
            <a:ext cx="7807680" cy="843929"/>
          </a:xfrm>
          <a:ln/>
        </p:spPr>
        <p:txBody>
          <a:bodyPr tIns="223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Test of Quantum Fluctuations at High Energy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1802563"/>
            <a:ext cx="3277440" cy="109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2" y="3022373"/>
            <a:ext cx="3218400" cy="123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92160" y="4373234"/>
            <a:ext cx="3964320" cy="91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186308"/>
                </a:solidFill>
              </a:rPr>
              <a:t>(Gross &amp; </a:t>
            </a:r>
            <a:r>
              <a:rPr lang="en-US" dirty="0" err="1">
                <a:solidFill>
                  <a:srgbClr val="186308"/>
                </a:solidFill>
              </a:rPr>
              <a:t>Wilczek</a:t>
            </a:r>
            <a:r>
              <a:rPr lang="en-US" dirty="0">
                <a:solidFill>
                  <a:srgbClr val="186308"/>
                </a:solidFill>
              </a:rPr>
              <a:t>, </a:t>
            </a:r>
            <a:r>
              <a:rPr lang="en-US" dirty="0" err="1">
                <a:solidFill>
                  <a:srgbClr val="186308"/>
                </a:solidFill>
              </a:rPr>
              <a:t>Politzer</a:t>
            </a:r>
            <a:r>
              <a:rPr lang="en-US" dirty="0">
                <a:solidFill>
                  <a:srgbClr val="186308"/>
                </a:solidFill>
              </a:rPr>
              <a:t>, 1973)   </a:t>
            </a:r>
          </a:p>
          <a:p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Changing strength of the strong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>
                <a:solidFill>
                  <a:srgbClr val="008000"/>
                </a:solidFill>
              </a:rPr>
              <a:t>f</a:t>
            </a:r>
            <a:r>
              <a:rPr lang="en-US" dirty="0" smtClean="0">
                <a:solidFill>
                  <a:srgbClr val="008000"/>
                </a:solidFill>
              </a:rPr>
              <a:t>orce with energy has </a:t>
            </a:r>
            <a:r>
              <a:rPr lang="en-US" dirty="0">
                <a:solidFill>
                  <a:srgbClr val="008000"/>
                </a:solidFill>
              </a:rPr>
              <a:t>been 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confirmed experimentally </a:t>
            </a:r>
            <a:r>
              <a:rPr lang="en-US" dirty="0">
                <a:solidFill>
                  <a:srgbClr val="186308"/>
                </a:solidFill>
              </a:rPr>
              <a:t>   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120" y="1600008"/>
            <a:ext cx="4392000" cy="457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297920" y="1758427"/>
            <a:ext cx="627840" cy="175698"/>
          </a:xfrm>
          <a:prstGeom prst="roundRect">
            <a:avLst>
              <a:gd name="adj" fmla="val 81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7544160" y="1744025"/>
            <a:ext cx="1042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Quantum Foam and the W boson Mass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1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idx="10"/>
          </p:nvPr>
        </p:nvSpPr>
        <p:spPr>
          <a:xfrm>
            <a:off x="14111" y="6553905"/>
            <a:ext cx="3176640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65600" y="694153"/>
            <a:ext cx="8956800" cy="5137020"/>
          </a:xfrm>
          <a:ln/>
        </p:spPr>
        <p:txBody>
          <a:bodyPr tIns="20800"/>
          <a:lstStyle/>
          <a:p>
            <a:pPr marL="391645" indent="-293733">
              <a:spcBef>
                <a:spcPts val="522"/>
              </a:spcBef>
              <a:spcAft>
                <a:spcPts val="1802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Quantum fluctuations due to top quark and Higgs boson and (potentially) undiscovered particles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83528"/>
            <a:ext cx="7807680" cy="843929"/>
          </a:xfrm>
          <a:ln/>
        </p:spPr>
        <p:txBody>
          <a:bodyPr tIns="223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Measurement of W boson Mass</a:t>
            </a: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1143360" y="3469324"/>
            <a:ext cx="2678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21280" y="4408305"/>
            <a:ext cx="8280000" cy="8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199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Standard Model </a:t>
            </a:r>
            <a:r>
              <a:rPr lang="en-US" dirty="0" smtClean="0"/>
              <a:t>calculation of the quantum fluctuations: </a:t>
            </a:r>
            <a:endParaRPr lang="en-US" baseline="-33000" dirty="0">
              <a:solidFill>
                <a:srgbClr val="0000FF"/>
              </a:solidFill>
              <a:cs typeface="Times New Roman" charset="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80" y="2240875"/>
            <a:ext cx="2579040" cy="13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40" y="1723862"/>
            <a:ext cx="2684160" cy="97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161" y="2239436"/>
            <a:ext cx="2881440" cy="9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520" y="2743489"/>
            <a:ext cx="2759040" cy="146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77120" y="5069685"/>
            <a:ext cx="8966880" cy="99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</a:rPr>
              <a:t> Since we know top quark and Higgs boson masses, comparing </a:t>
            </a:r>
            <a:r>
              <a:rPr lang="en-US" dirty="0" smtClean="0">
                <a:solidFill>
                  <a:srgbClr val="008000"/>
                </a:solidFill>
              </a:rPr>
              <a:t>measured and </a:t>
            </a:r>
            <a:r>
              <a:rPr lang="en-US" dirty="0">
                <a:solidFill>
                  <a:srgbClr val="008000"/>
                </a:solidFill>
              </a:rPr>
              <a:t>calculated values of W boson mass tells us about new particles “X” </a:t>
            </a:r>
            <a:r>
              <a:rPr lang="en-US" dirty="0" smtClean="0">
                <a:solidFill>
                  <a:srgbClr val="008000"/>
                </a:solidFill>
              </a:rPr>
              <a:t>beyond </a:t>
            </a:r>
            <a:r>
              <a:rPr lang="en-US" dirty="0">
                <a:solidFill>
                  <a:srgbClr val="008000"/>
                </a:solidFill>
              </a:rPr>
              <a:t>the Standard Model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6"/>
            <a:ext cx="7807680" cy="934659"/>
          </a:xfrm>
          <a:ln/>
        </p:spPr>
        <p:txBody>
          <a:bodyPr tIns="287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3300" dirty="0">
                <a:solidFill>
                  <a:srgbClr val="DC2300"/>
                </a:solidFill>
              </a:rPr>
              <a:t>Origin of Particle Physics 	</a:t>
            </a:r>
          </a:p>
        </p:txBody>
      </p:sp>
      <p:pic>
        <p:nvPicPr>
          <p:cNvPr id="5" name="Content Placeholder 4" descr="goldFoi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81" r="-8981"/>
          <a:stretch>
            <a:fillRect/>
          </a:stretch>
        </p:blipFill>
        <p:spPr>
          <a:xfrm>
            <a:off x="457200" y="1176871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1297985" y="5969004"/>
            <a:ext cx="6507711" cy="52322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/>
            <a:r>
              <a:rPr lang="en-US" sz="2800" dirty="0">
                <a:solidFill>
                  <a:srgbClr val="660066"/>
                </a:solidFill>
              </a:rPr>
              <a:t>Rutherford’s scattering experiment of 1911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239" y="6497461"/>
            <a:ext cx="3733802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7012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14110" y="6539794"/>
            <a:ext cx="3443112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31040" y="986820"/>
            <a:ext cx="8956800" cy="5717400"/>
          </a:xfrm>
          <a:ln/>
        </p:spPr>
        <p:txBody>
          <a:bodyPr tIns="20800">
            <a:normAutofit/>
          </a:bodyPr>
          <a:lstStyle/>
          <a:p>
            <a:pPr marL="391645" indent="-293733">
              <a:spcBef>
                <a:spcPts val="522"/>
              </a:spcBef>
              <a:spcAft>
                <a:spcPts val="1802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800" dirty="0">
                <a:solidFill>
                  <a:srgbClr val="008000"/>
                </a:solidFill>
              </a:rPr>
              <a:t>The mass of the W boson is precisely calculable in Standard Model theory </a:t>
            </a:r>
          </a:p>
          <a:p>
            <a:pPr marL="1566581" lvl="1" indent="-519794"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400" dirty="0"/>
              <a:t>The Higgs boson was the last missing component of the model</a:t>
            </a:r>
          </a:p>
          <a:p>
            <a:pPr marL="1566581" lvl="1" indent="-519794">
              <a:buSzPct val="7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US" sz="2400" dirty="0"/>
          </a:p>
          <a:p>
            <a:pPr marL="391645" indent="-293733">
              <a:spcBef>
                <a:spcPts val="522"/>
              </a:spcBef>
              <a:spcAft>
                <a:spcPts val="1802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800" dirty="0">
                <a:solidFill>
                  <a:srgbClr val="660066"/>
                </a:solidFill>
              </a:rPr>
              <a:t>The W boson mass is calculated to accuracy of 0.01%</a:t>
            </a:r>
            <a:endParaRPr lang="en-US" sz="2400" dirty="0"/>
          </a:p>
          <a:p>
            <a:pPr marL="1566581" lvl="1" indent="-519794"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Standard Model </a:t>
            </a:r>
            <a:r>
              <a:rPr lang="en-US" dirty="0">
                <a:solidFill>
                  <a:srgbClr val="008000"/>
                </a:solidFill>
              </a:rPr>
              <a:t>expectation </a:t>
            </a:r>
            <a:endParaRPr lang="en-US" dirty="0" smtClean="0">
              <a:solidFill>
                <a:srgbClr val="008000"/>
              </a:solidFill>
            </a:endParaRPr>
          </a:p>
          <a:p>
            <a:pPr marL="1566581" lvl="1" indent="-519794"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M</a:t>
            </a:r>
            <a:r>
              <a:rPr lang="en-US" baseline="-33000" dirty="0" smtClean="0">
                <a:solidFill>
                  <a:srgbClr val="008000"/>
                </a:solidFill>
              </a:rPr>
              <a:t>W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= 80,357 ± 4</a:t>
            </a:r>
            <a:r>
              <a:rPr lang="en-US" baseline="-33000" dirty="0">
                <a:solidFill>
                  <a:srgbClr val="008000"/>
                </a:solidFill>
              </a:rPr>
              <a:t>inputs</a:t>
            </a:r>
            <a:r>
              <a:rPr lang="en-US" dirty="0">
                <a:solidFill>
                  <a:srgbClr val="008000"/>
                </a:solidFill>
              </a:rPr>
              <a:t> ± 4</a:t>
            </a:r>
            <a:r>
              <a:rPr lang="en-US" baseline="-33000" dirty="0">
                <a:solidFill>
                  <a:srgbClr val="008000"/>
                </a:solidFill>
              </a:rPr>
              <a:t>theory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MeV</a:t>
            </a:r>
          </a:p>
          <a:p>
            <a:pPr marL="1566581" lvl="1" indent="-519794"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US" dirty="0">
              <a:solidFill>
                <a:srgbClr val="008000"/>
              </a:solidFill>
            </a:endParaRPr>
          </a:p>
          <a:p>
            <a:pPr marL="1166572" indent="-519794"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800" dirty="0">
                <a:solidFill>
                  <a:srgbClr val="0000FF"/>
                </a:solidFill>
              </a:rPr>
              <a:t>A target for comparison to experimental measurement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7"/>
            <a:ext cx="7807680" cy="843929"/>
          </a:xfrm>
          <a:ln/>
        </p:spPr>
        <p:txBody>
          <a:bodyPr tIns="223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Measurement of W boson Mass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idx="10"/>
          </p:nvPr>
        </p:nvSpPr>
        <p:spPr>
          <a:xfrm>
            <a:off x="141120" y="6483350"/>
            <a:ext cx="3231436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12333"/>
            <a:ext cx="8233071" cy="728717"/>
          </a:xfrm>
          <a:ln/>
        </p:spPr>
        <p:txBody>
          <a:bodyPr tIns="22399">
            <a:noAutofit/>
          </a:bodyPr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800" dirty="0">
                <a:solidFill>
                  <a:srgbClr val="DC2300"/>
                </a:solidFill>
              </a:rPr>
              <a:t>Quantum Fluctuations from </a:t>
            </a:r>
            <a:r>
              <a:rPr lang="en-US" sz="2800" dirty="0" err="1">
                <a:solidFill>
                  <a:srgbClr val="DC2300"/>
                </a:solidFill>
              </a:rPr>
              <a:t>Supersymmetric</a:t>
            </a:r>
            <a:r>
              <a:rPr lang="en-US" sz="2800" dirty="0">
                <a:solidFill>
                  <a:srgbClr val="DC2300"/>
                </a:solidFill>
              </a:rPr>
              <a:t> Particles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1120" y="4446267"/>
            <a:ext cx="8879040" cy="1790843"/>
          </a:xfrm>
          <a:ln/>
        </p:spPr>
        <p:txBody>
          <a:bodyPr tIns="19199">
            <a:normAutofit lnSpcReduction="10000"/>
          </a:bodyPr>
          <a:lstStyle/>
          <a:p>
            <a:pPr marL="391645" indent="-293733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Quantum fluctuations involving </a:t>
            </a:r>
            <a:r>
              <a:rPr lang="en-US" sz="2800" dirty="0" err="1">
                <a:solidFill>
                  <a:srgbClr val="008000"/>
                </a:solidFill>
                <a:cs typeface="Times New Roman" charset="0"/>
              </a:rPr>
              <a:t>supersymmetric</a:t>
            </a: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 particles contribute to the W boson mass</a:t>
            </a:r>
          </a:p>
          <a:p>
            <a:pPr marL="391645" indent="-293733">
              <a:spcAft>
                <a:spcPct val="0"/>
              </a:spcAft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45" indent="-293733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800" dirty="0" err="1">
                <a:solidFill>
                  <a:srgbClr val="993366"/>
                </a:solidFill>
                <a:cs typeface="Times New Roman" charset="0"/>
              </a:rPr>
              <a:t>Supersymmetric</a:t>
            </a:r>
            <a:r>
              <a:rPr lang="en-US" sz="2800" dirty="0">
                <a:solidFill>
                  <a:srgbClr val="993366"/>
                </a:solidFill>
                <a:cs typeface="Times New Roman" charset="0"/>
              </a:rPr>
              <a:t> particle could constitute dark matter   </a:t>
            </a:r>
          </a:p>
          <a:p>
            <a:pPr marL="391645" indent="-293733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US" sz="2200" baseline="-33000" dirty="0">
              <a:solidFill>
                <a:srgbClr val="DC2300"/>
              </a:solidFill>
              <a:cs typeface="Times New Roman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1" y="1241412"/>
            <a:ext cx="7863840" cy="280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0" y="6519333"/>
            <a:ext cx="3217333" cy="338667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2" y="33124"/>
            <a:ext cx="7807680" cy="1144920"/>
          </a:xfrm>
          <a:ln/>
        </p:spPr>
        <p:txBody>
          <a:bodyPr tIns="255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900" dirty="0">
                <a:solidFill>
                  <a:srgbClr val="FF420E"/>
                </a:solidFill>
              </a:rPr>
              <a:t>2022 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8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2" y="6165848"/>
            <a:ext cx="8316000" cy="847336"/>
          </a:xfrm>
          <a:prstGeom prst="rect">
            <a:avLst/>
          </a:prstGeom>
          <a:ln/>
        </p:spPr>
        <p:txBody>
          <a:bodyPr vert="horz" lIns="91430" tIns="20800" rIns="91430" bIns="45715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11"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400" i="1" dirty="0">
                <a:solidFill>
                  <a:srgbClr val="7E0021"/>
                </a:solidFill>
              </a:rPr>
              <a:t>Science </a:t>
            </a:r>
            <a:r>
              <a:rPr lang="en-US" sz="2400" b="1" dirty="0">
                <a:solidFill>
                  <a:srgbClr val="7E0021"/>
                </a:solidFill>
              </a:rPr>
              <a:t>376</a:t>
            </a:r>
            <a:r>
              <a:rPr lang="en-US" sz="2400" dirty="0">
                <a:solidFill>
                  <a:srgbClr val="7E0021"/>
                </a:solidFill>
              </a:rPr>
              <a:t>, 170 </a:t>
            </a:r>
            <a:r>
              <a:rPr lang="en-US" sz="2000" dirty="0">
                <a:solidFill>
                  <a:srgbClr val="7E0021"/>
                </a:solidFill>
              </a:rPr>
              <a:t>(April 7, 2022)</a:t>
            </a:r>
            <a:r>
              <a:rPr lang="en-US" sz="2400" dirty="0">
                <a:solidFill>
                  <a:srgbClr val="7E0021"/>
                </a:solidFill>
              </a:rPr>
              <a:t>; </a:t>
            </a:r>
            <a:r>
              <a:rPr lang="en-US" sz="2000" dirty="0">
                <a:solidFill>
                  <a:srgbClr val="004586"/>
                </a:solidFill>
              </a:rPr>
              <a:t>DOI</a:t>
            </a:r>
            <a:r>
              <a:rPr lang="en-US" sz="2200" dirty="0"/>
              <a:t>:</a:t>
            </a:r>
            <a:r>
              <a:rPr lang="en-US" sz="2400" dirty="0">
                <a:solidFill>
                  <a:srgbClr val="7E0021"/>
                </a:solidFill>
              </a:rPr>
              <a:t> </a:t>
            </a:r>
            <a:r>
              <a:rPr lang="en-US" sz="2200" dirty="0">
                <a:solidFill>
                  <a:srgbClr val="7E0021"/>
                </a:solidFill>
              </a:rPr>
              <a:t>10.1126/science.abk1781</a:t>
            </a:r>
            <a:r>
              <a:rPr lang="en-US" sz="2400" dirty="0">
                <a:solidFill>
                  <a:srgbClr val="7E0021"/>
                </a:solidFill>
              </a:rPr>
              <a:t>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8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4945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to Measure the W boson Mass to 0.01% accuracy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72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2"/>
          <p:cNvSpPr>
            <a:spLocks noGrp="1"/>
          </p:cNvSpPr>
          <p:nvPr>
            <p:ph type="ftr" idx="4294967295"/>
          </p:nvPr>
        </p:nvSpPr>
        <p:spPr>
          <a:xfrm>
            <a:off x="9814" y="6613465"/>
            <a:ext cx="3176538" cy="230424"/>
          </a:xfrm>
          <a:prstGeom prst="rect">
            <a:avLst/>
          </a:prstGeom>
        </p:spPr>
        <p:txBody>
          <a:bodyPr lIns="82936" tIns="41469" rIns="82936" bIns="41469"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3"/>
            <a:ext cx="7807680" cy="843929"/>
          </a:xfrm>
          <a:ln/>
        </p:spPr>
        <p:txBody>
          <a:bodyPr tIns="25599">
            <a:normAutofit fontScale="90000"/>
          </a:bodyPr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900" dirty="0">
                <a:solidFill>
                  <a:srgbClr val="DC2300"/>
                </a:solidFill>
              </a:rPr>
              <a:t>W Boson Production in Proton-Antiproton Collisions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20" y="731597"/>
            <a:ext cx="4235040" cy="426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668160" y="1225569"/>
            <a:ext cx="132192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1988641" y="1239971"/>
            <a:ext cx="1440" cy="109019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668160" y="2335926"/>
            <a:ext cx="132192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988640" y="1212607"/>
            <a:ext cx="1008000" cy="1441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1988642" y="2343128"/>
            <a:ext cx="953280" cy="1440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2941922" y="1837634"/>
            <a:ext cx="843840" cy="50693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2956320" y="2343128"/>
            <a:ext cx="708480" cy="69415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 rot="2640000">
            <a:off x="2738213" y="2488802"/>
            <a:ext cx="1551027" cy="79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6" tIns="35526" rIns="16326" bIns="16326" anchor="ctr" anchorCtr="1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dirty="0"/>
          </a:p>
          <a:p>
            <a:r>
              <a:rPr lang="en-US" dirty="0"/>
              <a:t>Neutrino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840481" y="1716660"/>
            <a:ext cx="7848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Lepton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47841" y="1827554"/>
            <a:ext cx="531360" cy="55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1999" rIns="0" bIns="0"/>
          <a:lstStyle/>
          <a:p>
            <a:r>
              <a:rPr lang="en-US" sz="3600" i="1">
                <a:solidFill>
                  <a:srgbClr val="FF3366"/>
                </a:solidFill>
              </a:rPr>
              <a:t>W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064322" y="1035469"/>
            <a:ext cx="799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Gluons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44320" y="847971"/>
            <a:ext cx="6926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50082" y="1955738"/>
            <a:ext cx="1121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Antiquark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344160" y="3513969"/>
            <a:ext cx="321840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Quark-antiquark annihilation</a:t>
            </a:r>
          </a:p>
          <a:p>
            <a:r>
              <a:rPr lang="en-US" dirty="0"/>
              <a:t>p</a:t>
            </a:r>
            <a:r>
              <a:rPr lang="en-US" dirty="0" smtClean="0"/>
              <a:t>roduces W boson</a:t>
            </a:r>
          </a:p>
          <a:p>
            <a:endParaRPr lang="en-US" dirty="0"/>
          </a:p>
          <a:p>
            <a:r>
              <a:rPr lang="en-US" dirty="0" smtClean="0"/>
              <a:t>W boson decays to neutrino, </a:t>
            </a:r>
          </a:p>
          <a:p>
            <a:r>
              <a:rPr lang="en-US" dirty="0"/>
              <a:t>a</a:t>
            </a:r>
            <a:r>
              <a:rPr lang="en-US" dirty="0" smtClean="0"/>
              <a:t>ccompanied by electron or </a:t>
            </a:r>
            <a:r>
              <a:rPr lang="en-US" dirty="0" err="1" smtClean="0"/>
              <a:t>muon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277921" y="5462066"/>
            <a:ext cx="8480160" cy="95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Lepton </a:t>
            </a:r>
            <a:r>
              <a:rPr lang="en-US" dirty="0" smtClean="0">
                <a:solidFill>
                  <a:srgbClr val="008000"/>
                </a:solidFill>
              </a:rPr>
              <a:t>(electron or </a:t>
            </a:r>
            <a:r>
              <a:rPr lang="en-US" dirty="0" err="1" smtClean="0">
                <a:solidFill>
                  <a:srgbClr val="008000"/>
                </a:solidFill>
              </a:rPr>
              <a:t>muon</a:t>
            </a:r>
            <a:r>
              <a:rPr lang="en-US" dirty="0" smtClean="0">
                <a:solidFill>
                  <a:srgbClr val="008000"/>
                </a:solidFill>
              </a:rPr>
              <a:t>) momentum carries </a:t>
            </a:r>
            <a:r>
              <a:rPr lang="en-US" dirty="0">
                <a:solidFill>
                  <a:srgbClr val="008000"/>
                </a:solidFill>
              </a:rPr>
              <a:t>most of </a:t>
            </a:r>
            <a:r>
              <a:rPr lang="en-US" i="1" dirty="0">
                <a:solidFill>
                  <a:srgbClr val="008000"/>
                </a:solidFill>
              </a:rPr>
              <a:t>W</a:t>
            </a:r>
            <a:r>
              <a:rPr lang="en-US" dirty="0">
                <a:solidFill>
                  <a:srgbClr val="008000"/>
                </a:solidFill>
              </a:rPr>
              <a:t> mass </a:t>
            </a:r>
          </a:p>
          <a:p>
            <a:r>
              <a:rPr lang="en-US" dirty="0">
                <a:solidFill>
                  <a:srgbClr val="008000"/>
                </a:solidFill>
              </a:rPr>
              <a:t>information, can be measured precisely </a:t>
            </a:r>
            <a:r>
              <a:rPr lang="en-US" dirty="0">
                <a:solidFill>
                  <a:srgbClr val="800000"/>
                </a:solidFill>
              </a:rPr>
              <a:t>(achieved 0.004%)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Detector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1790701"/>
            <a:ext cx="40894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Concentric cylinders of different kinds of detector technologies</a:t>
            </a:r>
          </a:p>
          <a:p>
            <a:pPr>
              <a:buNone/>
            </a:pPr>
            <a:endParaRPr lang="en-US" sz="2800" dirty="0"/>
          </a:p>
          <a:p>
            <a:r>
              <a:rPr lang="en-US" sz="2800" dirty="0"/>
              <a:t>Decay products of unstable particles identified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1831485"/>
            <a:ext cx="4800600" cy="479345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483350"/>
            <a:ext cx="3381022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799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Collider Detector at Fermilab (CDF)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1" y="1352304"/>
            <a:ext cx="7086240" cy="493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765920" y="2812617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</a:t>
            </a:r>
          </a:p>
          <a:p>
            <a:r>
              <a:rPr lang="en-US" sz="2000"/>
              <a:t>hadronic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H="1" flipV="1">
            <a:off x="5042882" y="2671481"/>
            <a:ext cx="2659680" cy="6307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790400" y="1528001"/>
            <a:ext cx="81936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Muon</a:t>
            </a:r>
          </a:p>
          <a:p>
            <a:r>
              <a:rPr lang="en-US" sz="2000"/>
              <a:t>detector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 flipV="1">
            <a:off x="6078242" y="1579847"/>
            <a:ext cx="1638720" cy="241945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776002" y="5586347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/>
              <a:t>Drift </a:t>
            </a:r>
          </a:p>
          <a:p>
            <a:r>
              <a:rPr lang="en-US" sz="2000" dirty="0"/>
              <a:t>chamber</a:t>
            </a:r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H="1" flipV="1">
            <a:off x="5148002" y="3204337"/>
            <a:ext cx="2479680" cy="13911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7734242" y="4347817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EM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 flipH="1" flipV="1">
            <a:off x="5146560" y="3609019"/>
            <a:ext cx="2593440" cy="2127104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66722" y="1618730"/>
            <a:ext cx="7807680" cy="104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199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spcBef>
                <a:spcPts val="1032"/>
              </a:spcBef>
              <a:spcAft>
                <a:spcPts val="1032"/>
              </a:spcAft>
            </a:pPr>
            <a:r>
              <a:rPr lang="en-US">
                <a:solidFill>
                  <a:srgbClr val="94476B"/>
                </a:solidFill>
              </a:rPr>
              <a:t/>
            </a:r>
            <a:br>
              <a:rPr lang="en-US">
                <a:solidFill>
                  <a:srgbClr val="94476B"/>
                </a:solidFill>
              </a:rPr>
            </a:br>
            <a:endParaRPr lang="en-US">
              <a:solidFill>
                <a:srgbClr val="94476B"/>
              </a:solidFill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34080" y="2947990"/>
            <a:ext cx="1157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fld id="{FB0C8F02-B924-784C-AECB-6B5D2695A189}" type="slidenum">
              <a:rPr lang="en-US"/>
              <a:pPr/>
              <a:t>47</a:t>
            </a:fld>
            <a:endParaRPr lang="en-US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8782562" y="6513805"/>
            <a:ext cx="360000" cy="377320"/>
          </a:xfrm>
          <a:prstGeom prst="roundRect">
            <a:avLst>
              <a:gd name="adj" fmla="val 39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>
            <a:outerShdw blurRad="63500" dist="152735" dir="2700000" algn="ctr" rotWithShape="0">
              <a:srgbClr val="808080"/>
            </a:outerShdw>
          </a:effec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35" y="1326444"/>
            <a:ext cx="6905816" cy="466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799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/>
              <a:t> </a:t>
            </a:r>
            <a:r>
              <a:rPr lang="en-US" sz="2900" dirty="0">
                <a:solidFill>
                  <a:srgbClr val="DC2300"/>
                </a:solidFill>
              </a:rPr>
              <a:t>Collider Detector at </a:t>
            </a:r>
            <a:r>
              <a:rPr lang="en-US" sz="2900" dirty="0" err="1">
                <a:solidFill>
                  <a:srgbClr val="DC2300"/>
                </a:solidFill>
              </a:rPr>
              <a:t>Fermilab</a:t>
            </a:r>
            <a:r>
              <a:rPr lang="en-US" sz="2900" dirty="0">
                <a:solidFill>
                  <a:srgbClr val="DC2300"/>
                </a:solidFill>
              </a:rPr>
              <a:t> (CDF)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"/>
          <p:cNvSpPr>
            <a:spLocks noGrp="1"/>
          </p:cNvSpPr>
          <p:nvPr>
            <p:ph type="ftr" idx="10"/>
          </p:nvPr>
        </p:nvSpPr>
        <p:spPr>
          <a:xfrm>
            <a:off x="-1" y="6497461"/>
            <a:ext cx="3414889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671040" y="-116653"/>
            <a:ext cx="7807680" cy="97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799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Quadrant of Collider Detector at Fermilab (CDF)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42" y="1317739"/>
            <a:ext cx="6276960" cy="438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447522" y="2439616"/>
            <a:ext cx="619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799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>
                <a:solidFill>
                  <a:srgbClr val="000000"/>
                </a:solidFill>
                <a:latin typeface="Symbol" charset="0"/>
                <a:cs typeface="Symbol" charset="0"/>
              </a:rPr>
              <a:t>η</a:t>
            </a:r>
            <a:r>
              <a:rPr lang="en-US">
                <a:solidFill>
                  <a:srgbClr val="000000"/>
                </a:solidFill>
              </a:rPr>
              <a:t> =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3679200" y="2243756"/>
            <a:ext cx="67680" cy="553018"/>
          </a:xfrm>
          <a:prstGeom prst="roundRect">
            <a:avLst>
              <a:gd name="adj" fmla="val 2171"/>
            </a:avLst>
          </a:prstGeom>
          <a:solidFill>
            <a:srgbClr val="CCCCFF"/>
          </a:solidFill>
          <a:ln w="9525" cap="flat">
            <a:solidFill>
              <a:srgbClr val="CC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2685600" y="2024854"/>
            <a:ext cx="3755520" cy="355718"/>
          </a:xfrm>
          <a:prstGeom prst="roundRect">
            <a:avLst>
              <a:gd name="adj" fmla="val 403"/>
            </a:avLst>
          </a:prstGeom>
          <a:solidFill>
            <a:srgbClr val="FF3333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757601" y="2091099"/>
            <a:ext cx="3659040" cy="30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electromagnetic calorimeter</a:t>
            </a:r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2701440" y="1396948"/>
            <a:ext cx="3732480" cy="594783"/>
          </a:xfrm>
          <a:prstGeom prst="roundRect">
            <a:avLst>
              <a:gd name="adj" fmla="val 241"/>
            </a:avLst>
          </a:prstGeom>
          <a:solidFill>
            <a:srgbClr val="00B8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199" rIns="0" bIns="0" anchor="ctr" anchorCtr="1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</a:tabLst>
            </a:pPr>
            <a:r>
              <a:rPr lang="en-US">
                <a:solidFill>
                  <a:srgbClr val="000000"/>
                </a:solidFill>
              </a:rPr>
              <a:t>Central hadronic calorimeter</a:t>
            </a: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H="1">
            <a:off x="3597120" y="2442496"/>
            <a:ext cx="20880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217441" y="3132330"/>
            <a:ext cx="18734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4C1900"/>
                </a:solidFill>
              </a:rPr>
              <a:t>drift chamber provides</a:t>
            </a:r>
          </a:p>
          <a:p>
            <a:r>
              <a:rPr lang="en-US" sz="2000" dirty="0">
                <a:solidFill>
                  <a:srgbClr val="4C1900"/>
                </a:solidFill>
              </a:rPr>
              <a:t>precise particle momentum</a:t>
            </a:r>
          </a:p>
          <a:p>
            <a:r>
              <a:rPr lang="en-US" sz="2000" dirty="0">
                <a:solidFill>
                  <a:srgbClr val="4C1900"/>
                </a:solidFill>
              </a:rPr>
              <a:t>measurement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239040" y="1656174"/>
            <a:ext cx="16646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EB613D"/>
                </a:solidFill>
              </a:rPr>
              <a:t>calorimeter </a:t>
            </a:r>
          </a:p>
          <a:p>
            <a:r>
              <a:rPr lang="en-US" sz="2000" dirty="0">
                <a:solidFill>
                  <a:srgbClr val="EB613D"/>
                </a:solidFill>
              </a:rPr>
              <a:t>provides precise</a:t>
            </a:r>
          </a:p>
          <a:p>
            <a:r>
              <a:rPr lang="en-US" sz="2000" dirty="0">
                <a:solidFill>
                  <a:srgbClr val="EB613D"/>
                </a:solidFill>
              </a:rPr>
              <a:t>electron energy</a:t>
            </a:r>
          </a:p>
          <a:p>
            <a:r>
              <a:rPr lang="en-US" sz="2000" dirty="0">
                <a:solidFill>
                  <a:srgbClr val="EB613D"/>
                </a:solidFill>
              </a:rPr>
              <a:t>measurement</a:t>
            </a:r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 flipV="1">
            <a:off x="1861921" y="2206311"/>
            <a:ext cx="732960" cy="5904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>
            <a:off x="1833120" y="3617660"/>
            <a:ext cx="1353600" cy="1440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6480002" y="5324239"/>
            <a:ext cx="245808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7FF"/>
                </a:solidFill>
              </a:rPr>
              <a:t>Calorimeters measure </a:t>
            </a:r>
          </a:p>
          <a:p>
            <a:r>
              <a:rPr lang="en-US" sz="2000" dirty="0">
                <a:solidFill>
                  <a:srgbClr val="0047FF"/>
                </a:solidFill>
              </a:rPr>
              <a:t>all other particles</a:t>
            </a:r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H="1" flipV="1">
            <a:off x="6331680" y="3516851"/>
            <a:ext cx="1681920" cy="1864996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H="1" flipV="1">
            <a:off x="6190560" y="1880837"/>
            <a:ext cx="1837440" cy="3473645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7518241" y="1029709"/>
            <a:ext cx="1556640" cy="84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Axial magnetic</a:t>
            </a:r>
          </a:p>
          <a:p>
            <a:r>
              <a:rPr lang="en-US" sz="2000">
                <a:solidFill>
                  <a:srgbClr val="993366"/>
                </a:solidFill>
              </a:rPr>
              <a:t>field from </a:t>
            </a:r>
          </a:p>
          <a:p>
            <a:r>
              <a:rPr lang="en-US" sz="2000">
                <a:solidFill>
                  <a:srgbClr val="993366"/>
                </a:solidFill>
              </a:rPr>
              <a:t>solenoid</a:t>
            </a:r>
          </a:p>
        </p:txBody>
      </p:sp>
      <p:sp>
        <p:nvSpPr>
          <p:cNvPr id="32786" name="Line 18"/>
          <p:cNvSpPr>
            <a:spLocks noChangeShapeType="1"/>
          </p:cNvSpPr>
          <p:nvPr/>
        </p:nvSpPr>
        <p:spPr bwMode="auto">
          <a:xfrm flipH="1">
            <a:off x="6246720" y="1169404"/>
            <a:ext cx="1195200" cy="14934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9028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CDF Particle Detector – Drift Chamber</a:t>
            </a:r>
          </a:p>
        </p:txBody>
      </p:sp>
      <p:pic>
        <p:nvPicPr>
          <p:cNvPr id="7" name="Picture 6" descr="COT_Ins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94" y="802004"/>
            <a:ext cx="7550235" cy="604717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6"/>
            <a:ext cx="7807680" cy="934659"/>
          </a:xfrm>
          <a:ln/>
        </p:spPr>
        <p:txBody>
          <a:bodyPr tIns="287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pic>
        <p:nvPicPr>
          <p:cNvPr id="3" name="Content Placeholder 2" descr="rutherfor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23" b="-4823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668" y="6497461"/>
            <a:ext cx="3197575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9959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9028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Drift Chamber Operation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pic>
        <p:nvPicPr>
          <p:cNvPr id="4" name="Picture 3" descr="driftChamberOpe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337"/>
            <a:ext cx="9144000" cy="4299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4" y="5023561"/>
            <a:ext cx="8592049" cy="166199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800" dirty="0">
                <a:solidFill>
                  <a:srgbClr val="008000"/>
                </a:solidFill>
              </a:rPr>
              <a:t>Records the position of the charged particle as it passes near the high-voltage sense wire</a:t>
            </a:r>
          </a:p>
          <a:p>
            <a:endParaRPr lang="en-US" dirty="0"/>
          </a:p>
          <a:p>
            <a:pPr algn="ctr"/>
            <a:r>
              <a:rPr lang="en-US" sz="2800" dirty="0">
                <a:solidFill>
                  <a:srgbClr val="3366FF"/>
                </a:solidFill>
              </a:rPr>
              <a:t>drift time  x  drift velocity = drift distance </a:t>
            </a:r>
          </a:p>
        </p:txBody>
      </p:sp>
    </p:spTree>
    <p:extLst>
      <p:ext uri="{BB962C8B-B14F-4D97-AF65-F5344CB8AC3E}">
        <p14:creationId xmlns:p14="http://schemas.microsoft.com/office/powerpoint/2010/main" val="251481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-193802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799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>
                <a:solidFill>
                  <a:srgbClr val="FF0000"/>
                </a:solidFill>
              </a:rPr>
              <a:t>Charged Particle in Magnetic Field</a:t>
            </a:r>
            <a:endParaRPr lang="en-US" sz="2900" dirty="0">
              <a:solidFill>
                <a:srgbClr val="FF0000"/>
              </a:solidFill>
            </a:endParaRPr>
          </a:p>
        </p:txBody>
      </p:sp>
      <p:pic>
        <p:nvPicPr>
          <p:cNvPr id="2" name="Picture 1" descr="chargedParticleInBfie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9" y="714726"/>
            <a:ext cx="7154333" cy="5108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0779" y="5686784"/>
            <a:ext cx="7126110" cy="95410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800" dirty="0">
                <a:solidFill>
                  <a:srgbClr val="660066"/>
                </a:solidFill>
              </a:rPr>
              <a:t>Circular trajectory of a charged particle in a </a:t>
            </a:r>
          </a:p>
          <a:p>
            <a:r>
              <a:rPr lang="en-US" sz="2800" dirty="0">
                <a:solidFill>
                  <a:srgbClr val="660066"/>
                </a:solidFill>
              </a:rPr>
              <a:t>perpendicular  magnetic field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2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2"/>
            <a:ext cx="3381022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799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7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2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4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2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2" y="4837470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8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50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39794"/>
            <a:ext cx="3705578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419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12332"/>
            <a:ext cx="7807680" cy="589022"/>
          </a:xfrm>
          <a:ln/>
        </p:spPr>
        <p:txBody>
          <a:bodyPr tIns="255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900" dirty="0">
                <a:solidFill>
                  <a:srgbClr val="DC2300"/>
                </a:solidFill>
              </a:rPr>
              <a:t>Measurement of Drift Chamber Wire Positions 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3440" y="822328"/>
            <a:ext cx="8694720" cy="890013"/>
          </a:xfrm>
          <a:ln/>
        </p:spPr>
        <p:txBody>
          <a:bodyPr tIns="20800"/>
          <a:lstStyle/>
          <a:p>
            <a:pPr marL="391645" indent="-293733"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400" dirty="0"/>
              <a:t>Use cosmic rays for wire-by-wire position measurements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2" y="1713781"/>
            <a:ext cx="5775840" cy="470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5706722" y="2585073"/>
            <a:ext cx="3055680" cy="315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0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 marL="863600" indent="-287338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Fit </a:t>
            </a:r>
            <a:r>
              <a:rPr lang="en-US" dirty="0" smtClean="0"/>
              <a:t>points </a:t>
            </a:r>
            <a:r>
              <a:rPr lang="en-US" dirty="0"/>
              <a:t>on both sides simultaneously to a single helix </a:t>
            </a:r>
            <a:r>
              <a:rPr lang="en-US" sz="1800" dirty="0"/>
              <a:t>(Ashutosh V. Kotwal ,        H. </a:t>
            </a:r>
            <a:r>
              <a:rPr lang="en-US" sz="1800" dirty="0" err="1"/>
              <a:t>Gerberich</a:t>
            </a:r>
            <a:r>
              <a:rPr lang="en-US" sz="1800" dirty="0"/>
              <a:t> and C. Hays, NIMA 506, 110 (2003)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39794"/>
            <a:ext cx="3620911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430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41440" y="14402"/>
            <a:ext cx="7807680" cy="589022"/>
          </a:xfrm>
          <a:ln/>
        </p:spPr>
        <p:txBody>
          <a:bodyPr tIns="223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Accuracy of Position Measurements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96320" y="6221455"/>
            <a:ext cx="8484480" cy="419084"/>
          </a:xfrm>
          <a:ln/>
        </p:spPr>
        <p:txBody>
          <a:bodyPr tIns="19199">
            <a:noAutofit/>
          </a:bodyPr>
          <a:lstStyle/>
          <a:p>
            <a:pPr marL="391645" indent="-292295"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Final position accuracy of 1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 (initially 50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5074562" y="2976794"/>
            <a:ext cx="20030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184357" y="624458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586"/>
                </a:solidFill>
              </a:rPr>
              <a:t>(Ashutosh V. Kotwal  &amp; Chris Hays, </a:t>
            </a:r>
            <a:r>
              <a:rPr lang="en-US" sz="2000" i="1" dirty="0">
                <a:solidFill>
                  <a:srgbClr val="004586"/>
                </a:solidFill>
              </a:rPr>
              <a:t>NIM A</a:t>
            </a:r>
            <a:r>
              <a:rPr lang="en-US" sz="2000" dirty="0">
                <a:solidFill>
                  <a:srgbClr val="004586"/>
                </a:solidFill>
              </a:rPr>
              <a:t> 762 (2014)  </a:t>
            </a:r>
            <a:r>
              <a:rPr lang="en-US" sz="2000" dirty="0" err="1">
                <a:solidFill>
                  <a:srgbClr val="004586"/>
                </a:solidFill>
              </a:rPr>
              <a:t>pp</a:t>
            </a:r>
            <a:r>
              <a:rPr lang="en-US" sz="2000" dirty="0">
                <a:solidFill>
                  <a:srgbClr val="004586"/>
                </a:solidFill>
              </a:rPr>
              <a:t> 85-99)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40" y="957701"/>
            <a:ext cx="8416800" cy="255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62" y="3493808"/>
            <a:ext cx="8246880" cy="277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644172" y="1234210"/>
            <a:ext cx="19281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before alignment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6686644" y="3846644"/>
            <a:ext cx="1683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after alignment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6176160" y="3234581"/>
            <a:ext cx="367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6143042" y="5978068"/>
            <a:ext cx="40176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 rot="16260000">
            <a:off x="-383177" y="2351788"/>
            <a:ext cx="2635477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008000"/>
                </a:solidFill>
              </a:rPr>
              <a:t>Residual (microns)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0" y="6525683"/>
            <a:ext cx="3429000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4402"/>
            <a:ext cx="7807680" cy="589022"/>
          </a:xfrm>
          <a:ln/>
        </p:spPr>
        <p:txBody>
          <a:bodyPr tIns="223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Consistency of alignment procedure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503519"/>
            <a:ext cx="1918080" cy="3689667"/>
          </a:xfrm>
          <a:ln/>
        </p:spPr>
        <p:txBody>
          <a:bodyPr tIns="19199">
            <a:normAutofit fontScale="92500" lnSpcReduction="20000"/>
          </a:bodyPr>
          <a:lstStyle/>
          <a:p>
            <a:pPr marL="391645" indent="-293733">
              <a:buSzPct val="45000"/>
              <a:buNone/>
              <a:tabLst>
                <a:tab pos="656582" algn="l"/>
                <a:tab pos="1313162" algn="l"/>
                <a:tab pos="1969745" algn="l"/>
              </a:tabLst>
            </a:pPr>
            <a:r>
              <a:rPr lang="en-US" sz="2200" dirty="0"/>
              <a:t>     Fit separate helices to cosmic ray tracks</a:t>
            </a:r>
          </a:p>
          <a:p>
            <a:pPr marL="391645" indent="-293733">
              <a:buSzPct val="45000"/>
              <a:buNone/>
              <a:tabLst>
                <a:tab pos="656582" algn="l"/>
                <a:tab pos="1313162" algn="l"/>
                <a:tab pos="1969745" algn="l"/>
              </a:tabLst>
            </a:pPr>
            <a:endParaRPr lang="en-US" sz="2200" dirty="0"/>
          </a:p>
          <a:p>
            <a:pPr marL="391645" indent="-293733">
              <a:buSzPct val="45000"/>
              <a:buNone/>
              <a:tabLst>
                <a:tab pos="656582" algn="l"/>
                <a:tab pos="1313162" algn="l"/>
                <a:tab pos="1969745" algn="l"/>
              </a:tabLst>
            </a:pPr>
            <a:r>
              <a:rPr lang="en-US" sz="2200" dirty="0">
                <a:solidFill>
                  <a:srgbClr val="007826"/>
                </a:solidFill>
              </a:rPr>
              <a:t>    Compare track parameters of the two tracks: a measure of track parameter bias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306184" y="666792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586"/>
                </a:solidFill>
              </a:rPr>
              <a:t>(Ashutosh V. Kotwal  &amp; Chris Hays, </a:t>
            </a:r>
            <a:r>
              <a:rPr lang="en-US" sz="2000" i="1" dirty="0">
                <a:solidFill>
                  <a:srgbClr val="004586"/>
                </a:solidFill>
              </a:rPr>
              <a:t>NIM A</a:t>
            </a:r>
            <a:r>
              <a:rPr lang="en-US" sz="2000" dirty="0">
                <a:solidFill>
                  <a:srgbClr val="004586"/>
                </a:solidFill>
              </a:rPr>
              <a:t> 762 (2014)  </a:t>
            </a:r>
            <a:r>
              <a:rPr lang="en-US" sz="2000" dirty="0" err="1">
                <a:solidFill>
                  <a:srgbClr val="004586"/>
                </a:solidFill>
              </a:rPr>
              <a:t>pp</a:t>
            </a:r>
            <a:r>
              <a:rPr lang="en-US" sz="2000" dirty="0">
                <a:solidFill>
                  <a:srgbClr val="004586"/>
                </a:solidFill>
              </a:rPr>
              <a:t> 85-99)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120" y="1088754"/>
            <a:ext cx="7018560" cy="549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>
          <a:xfrm>
            <a:off x="-1" y="6553905"/>
            <a:ext cx="3124801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4402"/>
            <a:ext cx="7807680" cy="589022"/>
          </a:xfrm>
          <a:ln/>
        </p:spPr>
        <p:txBody>
          <a:bodyPr tIns="223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Consistency of alignment procedure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10317" y="1559963"/>
            <a:ext cx="2211840" cy="3404517"/>
          </a:xfrm>
          <a:ln/>
        </p:spPr>
        <p:txBody>
          <a:bodyPr tIns="19199">
            <a:normAutofit lnSpcReduction="10000"/>
          </a:bodyPr>
          <a:lstStyle/>
          <a:p>
            <a:pPr marL="391645" indent="-293733">
              <a:buSzPct val="45000"/>
              <a:buNone/>
              <a:tabLst>
                <a:tab pos="656582" algn="l"/>
                <a:tab pos="1313162" algn="l"/>
                <a:tab pos="1969745" algn="l"/>
              </a:tabLst>
            </a:pPr>
            <a:r>
              <a:rPr lang="en-US" sz="2200" dirty="0"/>
              <a:t>track parameter</a:t>
            </a:r>
          </a:p>
          <a:p>
            <a:pPr marL="391645" indent="-293733">
              <a:buSzPct val="45000"/>
              <a:buNone/>
              <a:tabLst>
                <a:tab pos="656582" algn="l"/>
                <a:tab pos="1313162" algn="l"/>
                <a:tab pos="1969745" algn="l"/>
              </a:tabLst>
            </a:pPr>
            <a:r>
              <a:rPr lang="en-US" sz="2200" dirty="0"/>
              <a:t>bias versus</a:t>
            </a:r>
          </a:p>
          <a:p>
            <a:pPr marL="391645" indent="-293733">
              <a:buSzPct val="45000"/>
              <a:buNone/>
              <a:tabLst>
                <a:tab pos="656582" algn="l"/>
                <a:tab pos="1313162" algn="l"/>
                <a:tab pos="1969745" algn="l"/>
              </a:tabLst>
            </a:pPr>
            <a:r>
              <a:rPr lang="en-US" sz="2200" dirty="0"/>
              <a:t>azimuth</a:t>
            </a:r>
          </a:p>
          <a:p>
            <a:pPr marL="391645" indent="-293733">
              <a:buSzPct val="45000"/>
              <a:buNone/>
              <a:tabLst>
                <a:tab pos="656582" algn="l"/>
                <a:tab pos="1313162" algn="l"/>
                <a:tab pos="1969745" algn="l"/>
              </a:tabLst>
            </a:pPr>
            <a:endParaRPr lang="en-US" sz="2200" dirty="0"/>
          </a:p>
          <a:p>
            <a:pPr marL="391645" indent="-293733">
              <a:buSzPct val="45000"/>
              <a:buNone/>
              <a:tabLst>
                <a:tab pos="656582" algn="l"/>
                <a:tab pos="1313162" algn="l"/>
                <a:tab pos="1969745" algn="l"/>
              </a:tabLst>
            </a:pPr>
            <a:r>
              <a:rPr lang="en-US" sz="2200" dirty="0">
                <a:solidFill>
                  <a:srgbClr val="FF420E"/>
                </a:solidFill>
              </a:rPr>
              <a:t>solid = before alignment</a:t>
            </a:r>
          </a:p>
          <a:p>
            <a:pPr marL="391645" indent="-293733">
              <a:buSzPct val="45000"/>
              <a:buNone/>
              <a:tabLst>
                <a:tab pos="656582" algn="l"/>
                <a:tab pos="1313162" algn="l"/>
                <a:tab pos="1969745" algn="l"/>
              </a:tabLst>
            </a:pPr>
            <a:endParaRPr lang="en-US" sz="2200" dirty="0">
              <a:solidFill>
                <a:srgbClr val="579D1C"/>
              </a:solidFill>
            </a:endParaRPr>
          </a:p>
          <a:p>
            <a:pPr marL="391645" indent="-293733">
              <a:buSzPct val="45000"/>
              <a:buNone/>
              <a:tabLst>
                <a:tab pos="656582" algn="l"/>
                <a:tab pos="1313162" algn="l"/>
                <a:tab pos="1969745" algn="l"/>
              </a:tabLst>
            </a:pPr>
            <a:r>
              <a:rPr lang="en-US" sz="2200" dirty="0">
                <a:solidFill>
                  <a:srgbClr val="579D1C"/>
                </a:solidFill>
              </a:rPr>
              <a:t>open = after alignment</a:t>
            </a:r>
            <a:r>
              <a:rPr lang="en-US" sz="2200" dirty="0">
                <a:solidFill>
                  <a:srgbClr val="004586"/>
                </a:solidFill>
              </a:rPr>
              <a:t> 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49739" y="582973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586"/>
                </a:solidFill>
              </a:rPr>
              <a:t>(Ashutosh V. Kotwal  &amp; Chris Hays, </a:t>
            </a:r>
            <a:r>
              <a:rPr lang="en-US" sz="2000" i="1" dirty="0">
                <a:solidFill>
                  <a:srgbClr val="004586"/>
                </a:solidFill>
              </a:rPr>
              <a:t>NIM A</a:t>
            </a:r>
            <a:r>
              <a:rPr lang="en-US" sz="2000" dirty="0">
                <a:solidFill>
                  <a:srgbClr val="004586"/>
                </a:solidFill>
              </a:rPr>
              <a:t> 762 (2014)  </a:t>
            </a:r>
            <a:r>
              <a:rPr lang="en-US" sz="2000" dirty="0" err="1">
                <a:solidFill>
                  <a:srgbClr val="004586"/>
                </a:solidFill>
              </a:rPr>
              <a:t>pp</a:t>
            </a:r>
            <a:r>
              <a:rPr lang="en-US" sz="2000" dirty="0">
                <a:solidFill>
                  <a:srgbClr val="004586"/>
                </a:solidFill>
              </a:rPr>
              <a:t> 85-99)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01" y="1039789"/>
            <a:ext cx="6896160" cy="561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5306400" y="2498663"/>
            <a:ext cx="891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3366"/>
                </a:solidFill>
              </a:rPr>
              <a:t>azimuth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241602" y="4458708"/>
            <a:ext cx="891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3366"/>
                </a:solidFill>
              </a:rPr>
              <a:t>azimuth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273282" y="6450438"/>
            <a:ext cx="891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3366"/>
                </a:solidFill>
              </a:rPr>
              <a:t>azimuth</a:t>
            </a: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V="1">
            <a:off x="1794240" y="2174628"/>
            <a:ext cx="1330560" cy="1055631"/>
          </a:xfrm>
          <a:prstGeom prst="line">
            <a:avLst/>
          </a:prstGeom>
          <a:noFill/>
          <a:ln w="9525" cap="flat">
            <a:solidFill>
              <a:srgbClr val="FF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 flipV="1">
            <a:off x="1562402" y="3367073"/>
            <a:ext cx="1771200" cy="1090195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1562402" y="4553760"/>
            <a:ext cx="2105280" cy="943299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>
          <a:xfrm>
            <a:off x="62092" y="6525683"/>
            <a:ext cx="3352800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4402"/>
            <a:ext cx="7807680" cy="589022"/>
          </a:xfrm>
          <a:ln/>
        </p:spPr>
        <p:txBody>
          <a:bodyPr tIns="223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Consistency check of alignment procedure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662720" y="568861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(AVK &amp; CH, </a:t>
            </a:r>
            <a:r>
              <a:rPr lang="en-US" sz="2000" i="1">
                <a:solidFill>
                  <a:srgbClr val="004586"/>
                </a:solidFill>
              </a:rPr>
              <a:t>NIM A</a:t>
            </a:r>
            <a:r>
              <a:rPr lang="en-US" sz="2000">
                <a:solidFill>
                  <a:srgbClr val="004586"/>
                </a:solidFill>
              </a:rPr>
              <a:t> 762 (2014)  pp 85-99)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61" y="871293"/>
            <a:ext cx="6861600" cy="578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273282" y="6455339"/>
            <a:ext cx="12369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993366"/>
                </a:solidFill>
              </a:rPr>
              <a:t>polar angle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273282" y="4388153"/>
            <a:ext cx="12369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993366"/>
                </a:solidFill>
              </a:rPr>
              <a:t>polar angle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273282" y="2508466"/>
            <a:ext cx="12369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993366"/>
                </a:solidFill>
              </a:rPr>
              <a:t>polar angle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-129600" y="1242851"/>
            <a:ext cx="2211840" cy="3404517"/>
          </a:xfrm>
          <a:ln/>
        </p:spPr>
        <p:txBody>
          <a:bodyPr tIns="19199"/>
          <a:lstStyle/>
          <a:p>
            <a:pPr marL="391645" indent="-293733">
              <a:buSzPct val="45000"/>
              <a:buNone/>
              <a:tabLst>
                <a:tab pos="656582" algn="l"/>
                <a:tab pos="1313162" algn="l"/>
                <a:tab pos="1969745" algn="l"/>
              </a:tabLst>
            </a:pPr>
            <a:r>
              <a:rPr lang="en-US" sz="2200"/>
              <a:t>track parameter bias versus polar angle</a:t>
            </a:r>
          </a:p>
          <a:p>
            <a:pPr marL="391645" indent="-293733">
              <a:buSzPct val="45000"/>
              <a:buNone/>
              <a:tabLst>
                <a:tab pos="656582" algn="l"/>
                <a:tab pos="1313162" algn="l"/>
                <a:tab pos="1969745" algn="l"/>
              </a:tabLst>
            </a:pPr>
            <a:endParaRPr lang="en-US" sz="2200"/>
          </a:p>
          <a:p>
            <a:pPr marL="391645" indent="-293733">
              <a:buSzPct val="45000"/>
              <a:buNone/>
              <a:tabLst>
                <a:tab pos="656582" algn="l"/>
                <a:tab pos="1313162" algn="l"/>
                <a:tab pos="1969745" algn="l"/>
              </a:tabLst>
            </a:pPr>
            <a:r>
              <a:rPr lang="en-US" sz="2200">
                <a:solidFill>
                  <a:srgbClr val="FF420E"/>
                </a:solidFill>
              </a:rPr>
              <a:t>solid = before alignment</a:t>
            </a:r>
          </a:p>
          <a:p>
            <a:pPr marL="391645" indent="-293733">
              <a:buSzPct val="45000"/>
              <a:buNone/>
              <a:tabLst>
                <a:tab pos="656582" algn="l"/>
                <a:tab pos="1313162" algn="l"/>
                <a:tab pos="1969745" algn="l"/>
              </a:tabLst>
            </a:pPr>
            <a:endParaRPr lang="en-US" sz="2200">
              <a:solidFill>
                <a:srgbClr val="579D1C"/>
              </a:solidFill>
            </a:endParaRPr>
          </a:p>
          <a:p>
            <a:pPr marL="391645" indent="-293733">
              <a:buSzPct val="45000"/>
              <a:buNone/>
              <a:tabLst>
                <a:tab pos="656582" algn="l"/>
                <a:tab pos="1313162" algn="l"/>
                <a:tab pos="1969745" algn="l"/>
              </a:tabLst>
            </a:pPr>
            <a:r>
              <a:rPr lang="en-US" sz="2200">
                <a:solidFill>
                  <a:srgbClr val="579D1C"/>
                </a:solidFill>
              </a:rPr>
              <a:t>open = after alignment</a:t>
            </a:r>
            <a:r>
              <a:rPr lang="en-US" sz="2200">
                <a:solidFill>
                  <a:srgbClr val="004586"/>
                </a:solidFill>
              </a:rPr>
              <a:t> </a:t>
            </a: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1908001" y="2034935"/>
            <a:ext cx="1706400" cy="905855"/>
          </a:xfrm>
          <a:prstGeom prst="line">
            <a:avLst/>
          </a:prstGeom>
          <a:noFill/>
          <a:ln w="9525" cap="flat">
            <a:solidFill>
              <a:srgbClr val="FF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V="1">
            <a:off x="1725120" y="3146731"/>
            <a:ext cx="1769760" cy="1048430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725120" y="4293092"/>
            <a:ext cx="1906560" cy="790643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2"/>
            <a:ext cx="3381022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799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7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2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4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2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2" y="4837470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8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50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634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28222" y="6511572"/>
            <a:ext cx="3499556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236185"/>
            <a:ext cx="7807680" cy="819446"/>
          </a:xfrm>
          <a:ln/>
        </p:spPr>
        <p:txBody>
          <a:bodyPr tIns="25599">
            <a:normAutofit fontScale="90000"/>
          </a:bodyPr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900">
                <a:solidFill>
                  <a:srgbClr val="DC2300"/>
                </a:solidFill>
              </a:rPr>
              <a:t/>
            </a:r>
            <a:br>
              <a:rPr lang="en-US" sz="2900">
                <a:solidFill>
                  <a:srgbClr val="DC2300"/>
                </a:solidFill>
              </a:rPr>
            </a:br>
            <a:r>
              <a:rPr lang="en-US" sz="2900">
                <a:solidFill>
                  <a:srgbClr val="DC2300"/>
                </a:solidFill>
              </a:rPr>
              <a:t>Custom Monte Carlo Detector Simulation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7200" y="737359"/>
            <a:ext cx="8864640" cy="5891659"/>
          </a:xfrm>
          <a:ln/>
        </p:spPr>
        <p:txBody>
          <a:bodyPr tIns="19199">
            <a:normAutofit fontScale="92500" lnSpcReduction="20000"/>
          </a:bodyPr>
          <a:lstStyle/>
          <a:p>
            <a:pPr marL="391645" indent="-29373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A complete detector simulation of all quantities measured in the data</a:t>
            </a:r>
          </a:p>
          <a:p>
            <a:pPr marL="391645" indent="-29373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200" dirty="0">
                <a:solidFill>
                  <a:srgbClr val="800000"/>
                </a:solidFill>
              </a:rPr>
              <a:t>First-principles simulation of tracking</a:t>
            </a:r>
          </a:p>
          <a:p>
            <a:pPr marL="783291" lvl="1" indent="-260617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000" dirty="0"/>
              <a:t>particles propagated through a high-resolution map of material properties</a:t>
            </a:r>
          </a:p>
          <a:p>
            <a:pPr marL="783291" lvl="1" indent="-260617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200" dirty="0">
                <a:solidFill>
                  <a:srgbClr val="008080"/>
                </a:solidFill>
              </a:rPr>
              <a:t>At each material interaction, calculate</a:t>
            </a:r>
          </a:p>
          <a:p>
            <a:pPr marL="1174935" lvl="2" indent="-19582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000" dirty="0"/>
              <a:t>Ionization energy loss according to detailed formulae and Landau distribution</a:t>
            </a:r>
          </a:p>
          <a:p>
            <a:pPr marL="1174935" lvl="2" indent="-19582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000" dirty="0"/>
              <a:t>Generate bremsstrahlung photons using detailed cross section and spectrum calculations</a:t>
            </a:r>
          </a:p>
          <a:p>
            <a:pPr marL="1174935" lvl="2" indent="-19582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000" dirty="0"/>
              <a:t>Simulate photon conversion and Compton scattering</a:t>
            </a:r>
          </a:p>
          <a:p>
            <a:pPr marL="1174935" lvl="2" indent="-19582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000" dirty="0"/>
              <a:t>Propagate bremsstrahlung photons and conversion electrons </a:t>
            </a:r>
          </a:p>
          <a:p>
            <a:pPr marL="1174935" lvl="2" indent="-19582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000" dirty="0"/>
              <a:t>Simulate multiple Coulomb scattering, including non-Gaussian tail</a:t>
            </a:r>
          </a:p>
          <a:p>
            <a:pPr marL="783291" lvl="1" indent="-260617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200" dirty="0">
                <a:solidFill>
                  <a:srgbClr val="000080"/>
                </a:solidFill>
              </a:rPr>
              <a:t>Simulate position measurements and perform full helix fit as with data 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7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9375" y="786349"/>
            <a:ext cx="7807680" cy="782003"/>
          </a:xfrm>
          <a:ln/>
        </p:spPr>
        <p:txBody>
          <a:bodyPr tIns="19199"/>
          <a:lstStyle/>
          <a:p>
            <a:pPr marL="391645" indent="-293733"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200" dirty="0"/>
              <a:t>Technique of scattering exploited repeatedly with beams of higher energy to probe smaller distances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37776" y="4815033"/>
            <a:ext cx="8494559" cy="182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199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S</a:t>
            </a:r>
            <a:r>
              <a:rPr lang="en-US" dirty="0" smtClean="0"/>
              <a:t>cattering </a:t>
            </a:r>
            <a:r>
              <a:rPr lang="en-US" dirty="0"/>
              <a:t>of electrons at </a:t>
            </a:r>
            <a:r>
              <a:rPr lang="en-US" dirty="0" smtClean="0"/>
              <a:t>high energy </a:t>
            </a:r>
            <a:r>
              <a:rPr lang="en-US" dirty="0"/>
              <a:t>(early 1970's </a:t>
            </a:r>
            <a:r>
              <a:rPr lang="en-US" dirty="0" smtClean="0"/>
              <a:t>by the SLAC-MIT experiment) </a:t>
            </a:r>
            <a:r>
              <a:rPr lang="en-US" dirty="0"/>
              <a:t>provided evidence of nucleon constituents: </a:t>
            </a:r>
            <a:r>
              <a:rPr lang="en-US" dirty="0">
                <a:solidFill>
                  <a:srgbClr val="FF3366"/>
                </a:solidFill>
              </a:rPr>
              <a:t>quarks</a:t>
            </a:r>
          </a:p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94006B"/>
                </a:solidFill>
              </a:rPr>
              <a:t>Many particles </a:t>
            </a:r>
            <a:r>
              <a:rPr lang="en-US" dirty="0" smtClean="0">
                <a:solidFill>
                  <a:srgbClr val="94006B"/>
                </a:solidFill>
              </a:rPr>
              <a:t>explained </a:t>
            </a:r>
            <a:r>
              <a:rPr lang="en-US" dirty="0">
                <a:solidFill>
                  <a:srgbClr val="94006B"/>
                </a:solidFill>
              </a:rPr>
              <a:t>as different </a:t>
            </a:r>
            <a:r>
              <a:rPr lang="en-US" dirty="0" smtClean="0">
                <a:solidFill>
                  <a:srgbClr val="94006B"/>
                </a:solidFill>
              </a:rPr>
              <a:t>combinations </a:t>
            </a:r>
            <a:r>
              <a:rPr lang="en-US" dirty="0">
                <a:solidFill>
                  <a:srgbClr val="94006B"/>
                </a:solidFill>
              </a:rPr>
              <a:t>of </a:t>
            </a:r>
            <a:r>
              <a:rPr lang="en-US" dirty="0" smtClean="0">
                <a:solidFill>
                  <a:srgbClr val="94006B"/>
                </a:solidFill>
              </a:rPr>
              <a:t>few </a:t>
            </a:r>
            <a:r>
              <a:rPr lang="en-US" dirty="0">
                <a:solidFill>
                  <a:srgbClr val="94006B"/>
                </a:solidFill>
              </a:rPr>
              <a:t>quarks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481936" y="1529465"/>
            <a:ext cx="153936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799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7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3200" dirty="0" err="1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3200" i="1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r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~ </a:t>
            </a:r>
            <a:r>
              <a:rPr lang="en-US" sz="3200" i="1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hc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/ Δ</a:t>
            </a:r>
            <a:r>
              <a:rPr lang="en-US" sz="32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677775" y="1971593"/>
            <a:ext cx="1267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799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 sz="2500" u="sng">
                <a:solidFill>
                  <a:srgbClr val="0000FF"/>
                </a:solidFill>
              </a:rPr>
              <a:t>r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654897" y="2010478"/>
            <a:ext cx="799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u="sng">
                <a:solidFill>
                  <a:srgbClr val="0000FF"/>
                </a:solidFill>
              </a:rPr>
              <a:t>Energy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333457" y="2517411"/>
            <a:ext cx="63072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/>
          <a:p>
            <a:r>
              <a:rPr lang="en-US" sz="2400" dirty="0">
                <a:solidFill>
                  <a:srgbClr val="008000"/>
                </a:solidFill>
              </a:rPr>
              <a:t>Atom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294575" y="3081950"/>
            <a:ext cx="907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Nucleus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77615" y="3668091"/>
            <a:ext cx="172224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Proton, neutron</a:t>
            </a: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645935" y="2829923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1645935" y="3440548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1654575" y="4069893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200975" y="4321920"/>
            <a:ext cx="9144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'partons'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362415" y="2491487"/>
            <a:ext cx="819360" cy="33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-10</a:t>
            </a:r>
            <a:r>
              <a:rPr lang="en-US"/>
              <a:t> m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395536" y="3080509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-15</a:t>
            </a:r>
            <a:r>
              <a:rPr lang="en-US"/>
              <a:t> m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3395536" y="3668090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3395536" y="4321920"/>
            <a:ext cx="97488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&lt;10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5256015" y="2524611"/>
            <a:ext cx="250416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 electron-Volts (eV)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5256015" y="3080509"/>
            <a:ext cx="158832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6</a:t>
            </a:r>
            <a:r>
              <a:rPr lang="en-US"/>
              <a:t> eV (MeV)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5256017" y="3701215"/>
            <a:ext cx="19670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1000 MeV (GeV)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5256015" y="4321920"/>
            <a:ext cx="7488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&gt; GeV</a:t>
            </a:r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>
            <a:off x="4367520" y="1711784"/>
            <a:ext cx="103680" cy="1440"/>
          </a:xfrm>
          <a:prstGeom prst="line">
            <a:avLst/>
          </a:prstGeom>
          <a:noFill/>
          <a:ln w="9525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111" y="6497461"/>
            <a:ext cx="3348304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3"/>
          <p:cNvSpPr>
            <a:spLocks noGrp="1"/>
          </p:cNvSpPr>
          <p:nvPr>
            <p:ph type="ftr" idx="10"/>
          </p:nvPr>
        </p:nvSpPr>
        <p:spPr>
          <a:xfrm>
            <a:off x="5648" y="6539794"/>
            <a:ext cx="3282245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210262"/>
            <a:ext cx="7807680" cy="589022"/>
          </a:xfrm>
          <a:ln/>
        </p:spPr>
        <p:txBody>
          <a:bodyPr tIns="255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900">
                <a:solidFill>
                  <a:srgbClr val="DC2300"/>
                </a:solidFill>
              </a:rPr>
              <a:t>Custom Monte Carlo Detector Simulation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7200" y="868412"/>
            <a:ext cx="8864640" cy="5891658"/>
          </a:xfrm>
          <a:ln/>
        </p:spPr>
        <p:txBody>
          <a:bodyPr tIns="19199">
            <a:normAutofit fontScale="85000" lnSpcReduction="20000"/>
          </a:bodyPr>
          <a:lstStyle/>
          <a:p>
            <a:pPr marL="391645" indent="-29373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A complete detector simulation of all quantities measured in the data</a:t>
            </a:r>
          </a:p>
          <a:p>
            <a:pPr marL="391645" indent="-29373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200" dirty="0">
                <a:solidFill>
                  <a:srgbClr val="800000"/>
                </a:solidFill>
              </a:rPr>
              <a:t>First-principles simulation of tracking</a:t>
            </a:r>
          </a:p>
          <a:p>
            <a:pPr marL="783291" lvl="1" indent="-260617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000" dirty="0"/>
              <a:t> particles propagated through a high-resolution 3-D lookup table of material properties for silicon detector and drift chamber</a:t>
            </a:r>
          </a:p>
          <a:p>
            <a:pPr marL="783291" lvl="1" indent="-260617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At each material interaction, calculate</a:t>
            </a:r>
          </a:p>
          <a:p>
            <a:pPr marL="1174935" lvl="2" indent="-19582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000" dirty="0"/>
              <a:t>Ionization energy loss according to complete Bethe-Bloch formula</a:t>
            </a:r>
          </a:p>
          <a:p>
            <a:pPr marL="1174935" lvl="2" indent="-19582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000" dirty="0"/>
              <a:t>Generate bremsstrahlung photons down to 4 MeV, using detailed cross section and spectrum calculations</a:t>
            </a:r>
          </a:p>
          <a:p>
            <a:pPr marL="1174935" lvl="2" indent="-19582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000" dirty="0"/>
              <a:t>Simulate photon conversion and </a:t>
            </a:r>
            <a:r>
              <a:rPr lang="en-US" sz="2000" dirty="0" err="1"/>
              <a:t>compton</a:t>
            </a:r>
            <a:r>
              <a:rPr lang="en-US" sz="2000" dirty="0"/>
              <a:t> scattering</a:t>
            </a:r>
          </a:p>
          <a:p>
            <a:pPr marL="1174935" lvl="2" indent="-19582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000" dirty="0"/>
              <a:t>Propagate bremsstrahlung photons and conversion electrons </a:t>
            </a:r>
          </a:p>
          <a:p>
            <a:pPr marL="1174935" lvl="2" indent="-19582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000" dirty="0"/>
              <a:t>Simulate multiple Coulomb scattering, including non-Gaussian tail</a:t>
            </a:r>
          </a:p>
          <a:p>
            <a:pPr marL="783291" lvl="1" indent="-260617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200" dirty="0">
                <a:solidFill>
                  <a:srgbClr val="000080"/>
                </a:solidFill>
              </a:rPr>
              <a:t>Deposit and smear hits on COT wires, perform full helix fit including optional beam-constraint  </a:t>
            </a: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-83518" y="2627405"/>
            <a:ext cx="9606240" cy="4015142"/>
          </a:xfrm>
          <a:prstGeom prst="roundRect">
            <a:avLst>
              <a:gd name="adj" fmla="val 32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760" y="2615316"/>
            <a:ext cx="3569760" cy="352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3" name="Freeform 5"/>
          <p:cNvSpPr>
            <a:spLocks noChangeArrowheads="1"/>
          </p:cNvSpPr>
          <p:nvPr/>
        </p:nvSpPr>
        <p:spPr bwMode="auto">
          <a:xfrm>
            <a:off x="4129922" y="3881208"/>
            <a:ext cx="701280" cy="478130"/>
          </a:xfrm>
          <a:custGeom>
            <a:avLst/>
            <a:gdLst>
              <a:gd name="T0" fmla="*/ 0 w 2147"/>
              <a:gd name="T1" fmla="*/ 1462 h 1463"/>
              <a:gd name="T2" fmla="*/ 1165 w 2147"/>
              <a:gd name="T3" fmla="*/ 529 h 1463"/>
              <a:gd name="T4" fmla="*/ 1530 w 2147"/>
              <a:gd name="T5" fmla="*/ 281 h 1463"/>
              <a:gd name="T6" fmla="*/ 1929 w 2147"/>
              <a:gd name="T7" fmla="*/ 93 h 1463"/>
              <a:gd name="T8" fmla="*/ 2146 w 2147"/>
              <a:gd name="T9" fmla="*/ 0 h 1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7" h="1463">
                <a:moveTo>
                  <a:pt x="0" y="1462"/>
                </a:moveTo>
                <a:cubicBezTo>
                  <a:pt x="368" y="1134"/>
                  <a:pt x="695" y="758"/>
                  <a:pt x="1165" y="529"/>
                </a:cubicBezTo>
                <a:lnTo>
                  <a:pt x="1530" y="281"/>
                </a:lnTo>
                <a:lnTo>
                  <a:pt x="1929" y="93"/>
                </a:lnTo>
                <a:lnTo>
                  <a:pt x="2146" y="0"/>
                </a:lnTo>
              </a:path>
            </a:pathLst>
          </a:cu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7174" name="Freeform 6"/>
          <p:cNvSpPr>
            <a:spLocks noChangeArrowheads="1"/>
          </p:cNvSpPr>
          <p:nvPr/>
        </p:nvSpPr>
        <p:spPr bwMode="auto">
          <a:xfrm>
            <a:off x="4841280" y="3555735"/>
            <a:ext cx="1019520" cy="318273"/>
          </a:xfrm>
          <a:custGeom>
            <a:avLst/>
            <a:gdLst>
              <a:gd name="T0" fmla="*/ 0 w 3122"/>
              <a:gd name="T1" fmla="*/ 974 h 975"/>
              <a:gd name="T2" fmla="*/ 1693 w 3122"/>
              <a:gd name="T3" fmla="*/ 352 h 975"/>
              <a:gd name="T4" fmla="*/ 2222 w 3122"/>
              <a:gd name="T5" fmla="*/ 186 h 975"/>
              <a:gd name="T6" fmla="*/ 2804 w 3122"/>
              <a:gd name="T7" fmla="*/ 63 h 975"/>
              <a:gd name="T8" fmla="*/ 3121 w 3122"/>
              <a:gd name="T9" fmla="*/ 0 h 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22" h="975">
                <a:moveTo>
                  <a:pt x="0" y="974"/>
                </a:moveTo>
                <a:cubicBezTo>
                  <a:pt x="535" y="761"/>
                  <a:pt x="1011" y="505"/>
                  <a:pt x="1693" y="352"/>
                </a:cubicBezTo>
                <a:lnTo>
                  <a:pt x="2222" y="186"/>
                </a:lnTo>
                <a:lnTo>
                  <a:pt x="2804" y="63"/>
                </a:lnTo>
                <a:lnTo>
                  <a:pt x="3121" y="0"/>
                </a:lnTo>
              </a:path>
            </a:pathLst>
          </a:cu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4862880" y="3670946"/>
            <a:ext cx="419040" cy="191540"/>
          </a:xfrm>
          <a:prstGeom prst="line">
            <a:avLst/>
          </a:prstGeom>
          <a:noFill/>
          <a:ln w="18360" cap="flat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034880" y="3957537"/>
            <a:ext cx="236160" cy="37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en-US" i="1">
                <a:solidFill>
                  <a:srgbClr val="000080"/>
                </a:solidFill>
                <a:latin typeface="Urw Palladio L" charset="0"/>
              </a:rPr>
              <a:t>e</a:t>
            </a:r>
            <a:r>
              <a:rPr lang="en-US" i="1" baseline="33000">
                <a:solidFill>
                  <a:srgbClr val="000080"/>
                </a:solidFill>
                <a:latin typeface="Urw Palladio L" charset="0"/>
              </a:rPr>
              <a:t>-</a:t>
            </a:r>
          </a:p>
        </p:txBody>
      </p:sp>
      <p:sp>
        <p:nvSpPr>
          <p:cNvPr id="7177" name="Freeform 9"/>
          <p:cNvSpPr>
            <a:spLocks noChangeArrowheads="1"/>
          </p:cNvSpPr>
          <p:nvPr/>
        </p:nvSpPr>
        <p:spPr bwMode="auto">
          <a:xfrm>
            <a:off x="5287680" y="3176974"/>
            <a:ext cx="414720" cy="519895"/>
          </a:xfrm>
          <a:custGeom>
            <a:avLst/>
            <a:gdLst>
              <a:gd name="T0" fmla="*/ 0 w 1269"/>
              <a:gd name="T1" fmla="*/ 1591 h 1592"/>
              <a:gd name="T2" fmla="*/ 910 w 1269"/>
              <a:gd name="T3" fmla="*/ 780 h 1592"/>
              <a:gd name="T4" fmla="*/ 1107 w 1269"/>
              <a:gd name="T5" fmla="*/ 505 h 1592"/>
              <a:gd name="T6" fmla="*/ 1228 w 1269"/>
              <a:gd name="T7" fmla="*/ 252 h 1592"/>
              <a:gd name="T8" fmla="*/ 1268 w 1269"/>
              <a:gd name="T9" fmla="*/ 0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9" h="1592">
                <a:moveTo>
                  <a:pt x="0" y="1591"/>
                </a:moveTo>
                <a:cubicBezTo>
                  <a:pt x="183" y="1266"/>
                  <a:pt x="714" y="1105"/>
                  <a:pt x="910" y="780"/>
                </a:cubicBezTo>
                <a:lnTo>
                  <a:pt x="1107" y="505"/>
                </a:lnTo>
                <a:lnTo>
                  <a:pt x="1228" y="252"/>
                </a:lnTo>
                <a:lnTo>
                  <a:pt x="1268" y="0"/>
                </a:lnTo>
              </a:path>
            </a:pathLst>
          </a:cu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5742720" y="3472207"/>
            <a:ext cx="214560" cy="3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en-US" i="1">
                <a:solidFill>
                  <a:srgbClr val="000080"/>
                </a:solidFill>
                <a:latin typeface="Urw Palladio L" charset="0"/>
              </a:rPr>
              <a:t>e</a:t>
            </a:r>
            <a:r>
              <a:rPr lang="en-US" i="1" baseline="33000">
                <a:solidFill>
                  <a:srgbClr val="000080"/>
                </a:solidFill>
                <a:latin typeface="Urw Palladio L" charset="0"/>
              </a:rPr>
              <a:t>-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5466240" y="2886063"/>
            <a:ext cx="254880" cy="37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en-US" i="1">
                <a:solidFill>
                  <a:srgbClr val="000080"/>
                </a:solidFill>
                <a:latin typeface="Urw Palladio L" charset="0"/>
              </a:rPr>
              <a:t>e</a:t>
            </a:r>
            <a:r>
              <a:rPr lang="en-US" i="1" baseline="33000">
                <a:solidFill>
                  <a:srgbClr val="000080"/>
                </a:solidFill>
                <a:latin typeface="Urw Palladio L" charset="0"/>
              </a:rPr>
              <a:t>+</a:t>
            </a: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H="1" flipV="1">
            <a:off x="6670082" y="2838539"/>
            <a:ext cx="424800" cy="67543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V="1">
            <a:off x="7107840" y="3119368"/>
            <a:ext cx="871200" cy="37876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6667200" y="2481383"/>
            <a:ext cx="888480" cy="35427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 rot="20100000">
            <a:off x="6888960" y="2729087"/>
            <a:ext cx="1169280" cy="32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112000"/>
              </a:lnSpc>
            </a:pPr>
            <a:r>
              <a:rPr lang="en-US" sz="1600" i="1">
                <a:solidFill>
                  <a:srgbClr val="FF0000"/>
                </a:solidFill>
                <a:latin typeface="Urw Palladio L" charset="0"/>
              </a:rPr>
              <a:t>Calorimeter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6052322" y="3195698"/>
            <a:ext cx="250560" cy="3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en-US" i="1">
                <a:solidFill>
                  <a:srgbClr val="000080"/>
                </a:solidFill>
                <a:latin typeface="Urw Palladio L" charset="0"/>
              </a:rPr>
              <a:t>e</a:t>
            </a:r>
            <a:r>
              <a:rPr lang="en-US" i="1" baseline="33000">
                <a:solidFill>
                  <a:srgbClr val="000080"/>
                </a:solidFill>
                <a:latin typeface="Urw Palladio L" charset="0"/>
              </a:rPr>
              <a:t>-</a:t>
            </a:r>
          </a:p>
        </p:txBody>
      </p:sp>
      <p:sp>
        <p:nvSpPr>
          <p:cNvPr id="7185" name="Freeform 17"/>
          <p:cNvSpPr>
            <a:spLocks noChangeArrowheads="1"/>
          </p:cNvSpPr>
          <p:nvPr/>
        </p:nvSpPr>
        <p:spPr bwMode="auto">
          <a:xfrm>
            <a:off x="5299202" y="3364194"/>
            <a:ext cx="643680" cy="298112"/>
          </a:xfrm>
          <a:custGeom>
            <a:avLst/>
            <a:gdLst>
              <a:gd name="T0" fmla="*/ 0 w 1971"/>
              <a:gd name="T1" fmla="*/ 912 h 913"/>
              <a:gd name="T2" fmla="*/ 911 w 1971"/>
              <a:gd name="T3" fmla="*/ 413 h 913"/>
              <a:gd name="T4" fmla="*/ 1854 w 1971"/>
              <a:gd name="T5" fmla="*/ 30 h 913"/>
              <a:gd name="T6" fmla="*/ 1970 w 1971"/>
              <a:gd name="T7" fmla="*/ 0 h 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71" h="913">
                <a:moveTo>
                  <a:pt x="0" y="912"/>
                </a:moveTo>
                <a:cubicBezTo>
                  <a:pt x="285" y="712"/>
                  <a:pt x="613" y="589"/>
                  <a:pt x="911" y="413"/>
                </a:cubicBezTo>
                <a:cubicBezTo>
                  <a:pt x="1204" y="240"/>
                  <a:pt x="1543" y="170"/>
                  <a:pt x="1854" y="30"/>
                </a:cubicBezTo>
                <a:lnTo>
                  <a:pt x="1970" y="0"/>
                </a:lnTo>
              </a:path>
            </a:pathLst>
          </a:cu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4926242" y="3325309"/>
            <a:ext cx="233280" cy="44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50512" rIns="0" bIns="0"/>
          <a:lstStyle/>
          <a:p>
            <a:pPr>
              <a:lnSpc>
                <a:spcPct val="83000"/>
              </a:lnSpc>
            </a:pPr>
            <a:r>
              <a:rPr lang="en-US" sz="2400">
                <a:solidFill>
                  <a:srgbClr val="FF00FF"/>
                </a:solidFill>
                <a:latin typeface="Symbol" charset="0"/>
                <a:cs typeface="Symbol" charset="0"/>
              </a:rPr>
              <a:t>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28223" y="6483350"/>
            <a:ext cx="2477911" cy="365125"/>
          </a:xfrm>
        </p:spPr>
        <p:txBody>
          <a:bodyPr/>
          <a:lstStyle/>
          <a:p>
            <a:r>
              <a:rPr lang="en-US" dirty="0" smtClean="0"/>
              <a:t>A. V. Kotwal, San Diego, 16 March 23</a:t>
            </a:r>
            <a:endParaRPr lang="en-US" dirty="0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12332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> Strategy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80801" y="1180924"/>
            <a:ext cx="8549280" cy="5054931"/>
          </a:xfrm>
          <a:ln/>
        </p:spPr>
        <p:txBody>
          <a:bodyPr tIns="20802"/>
          <a:lstStyle/>
          <a:p>
            <a:pPr marL="391686" indent="-292325">
              <a:spcBef>
                <a:spcPts val="771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i="1">
                <a:solidFill>
                  <a:srgbClr val="008080"/>
                </a:solidFill>
              </a:rPr>
              <a:t>Maximize the number of internal constraints and cross-checks</a:t>
            </a:r>
          </a:p>
          <a:p>
            <a:pPr marL="391686" indent="-292325">
              <a:spcBef>
                <a:spcPts val="771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i="1">
              <a:solidFill>
                <a:srgbClr val="FF0000"/>
              </a:solidFill>
            </a:endParaRPr>
          </a:p>
          <a:p>
            <a:pPr marL="391686" indent="-292325">
              <a:spcBef>
                <a:spcPts val="771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i="1">
                <a:solidFill>
                  <a:srgbClr val="FF0000"/>
                </a:solidFill>
              </a:rPr>
              <a:t>Driven by three goals:</a:t>
            </a:r>
          </a:p>
          <a:p>
            <a:pPr marL="391686" indent="-292325">
              <a:spcBef>
                <a:spcPts val="771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i="1">
              <a:solidFill>
                <a:srgbClr val="FF0000"/>
              </a:solidFill>
            </a:endParaRPr>
          </a:p>
          <a:p>
            <a:pPr marL="391686" indent="-292325">
              <a:spcBef>
                <a:spcPts val="771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i="1">
                <a:solidFill>
                  <a:srgbClr val="FF0000"/>
                </a:solidFill>
              </a:rPr>
              <a:t>1) Robustness: </a:t>
            </a:r>
            <a:r>
              <a:rPr lang="en-US" sz="2400" i="1">
                <a:solidFill>
                  <a:srgbClr val="008000"/>
                </a:solidFill>
              </a:rPr>
              <a:t>constrain the same parameters in as many different ways as possible </a:t>
            </a:r>
          </a:p>
          <a:p>
            <a:pPr marL="391686" indent="-292325">
              <a:spcBef>
                <a:spcPts val="771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i="1">
              <a:solidFill>
                <a:srgbClr val="FF0000"/>
              </a:solidFill>
            </a:endParaRPr>
          </a:p>
          <a:p>
            <a:pPr marL="391686" indent="-292325">
              <a:spcBef>
                <a:spcPts val="771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i="1">
                <a:solidFill>
                  <a:srgbClr val="FF0000"/>
                </a:solidFill>
              </a:rPr>
              <a:t>2) Precision: </a:t>
            </a:r>
            <a:r>
              <a:rPr lang="en-US" sz="2400" i="1">
                <a:solidFill>
                  <a:srgbClr val="008000"/>
                </a:solidFill>
              </a:rPr>
              <a:t>combine independent measurements after showing consistency</a:t>
            </a:r>
          </a:p>
          <a:p>
            <a:pPr marL="391686" indent="-292325">
              <a:spcBef>
                <a:spcPts val="771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i="1">
              <a:solidFill>
                <a:srgbClr val="008000"/>
              </a:solidFill>
            </a:endParaRPr>
          </a:p>
          <a:p>
            <a:pPr marL="391686" indent="-292325">
              <a:spcBef>
                <a:spcPts val="771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i="1">
                <a:solidFill>
                  <a:srgbClr val="FF0000"/>
                </a:solidFill>
              </a:rPr>
              <a:t>3) minimize bias:</a:t>
            </a:r>
            <a:r>
              <a:rPr lang="en-US" sz="2400" i="1">
                <a:solidFill>
                  <a:srgbClr val="008000"/>
                </a:solidFill>
              </a:rPr>
              <a:t> blinded measurements of M</a:t>
            </a:r>
            <a:r>
              <a:rPr lang="en-US" sz="2400" i="1" baseline="-33000">
                <a:solidFill>
                  <a:srgbClr val="008000"/>
                </a:solidFill>
              </a:rPr>
              <a:t>Z</a:t>
            </a:r>
            <a:r>
              <a:rPr lang="en-US" sz="2400" i="1">
                <a:solidFill>
                  <a:srgbClr val="008000"/>
                </a:solidFill>
              </a:rPr>
              <a:t> and M</a:t>
            </a:r>
            <a:r>
              <a:rPr lang="en-US" sz="2400" i="1" baseline="-33000">
                <a:solidFill>
                  <a:srgbClr val="008000"/>
                </a:solidFill>
              </a:rPr>
              <a:t>W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25683"/>
            <a:ext cx="3762022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614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88418"/>
            <a:ext cx="7807680" cy="589022"/>
          </a:xfrm>
          <a:ln/>
        </p:spPr>
        <p:txBody>
          <a:bodyPr tIns="255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900" dirty="0">
                <a:solidFill>
                  <a:srgbClr val="DC2300"/>
                </a:solidFill>
              </a:rPr>
              <a:t>Momentum Calibration</a:t>
            </a:r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663840" y="1648069"/>
            <a:ext cx="8370719" cy="68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0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808000"/>
                </a:solidFill>
              </a:rPr>
              <a:t> Achieved precision of 25 parts per million on momentum calibration</a:t>
            </a:r>
            <a:endParaRPr lang="en-US" dirty="0">
              <a:solidFill>
                <a:srgbClr val="808000"/>
              </a:solidFill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36960" y="822328"/>
            <a:ext cx="8697600" cy="2492901"/>
          </a:xfrm>
          <a:ln/>
        </p:spPr>
        <p:txBody>
          <a:bodyPr tIns="50512"/>
          <a:lstStyle/>
          <a:p>
            <a:pPr marL="0" indent="0">
              <a:lnSpc>
                <a:spcPct val="83000"/>
              </a:lnSpc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400" dirty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>
                <a:solidFill>
                  <a:srgbClr val="008000"/>
                </a:solidFill>
                <a:cs typeface="Symbol" charset="0"/>
              </a:rPr>
              <a:t>Well-known</a:t>
            </a:r>
            <a:r>
              <a:rPr lang="en-US" sz="2400" dirty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ϒ</a:t>
            </a:r>
            <a:r>
              <a:rPr lang="en-US" sz="2400" dirty="0">
                <a:solidFill>
                  <a:srgbClr val="008000"/>
                </a:solidFill>
                <a:latin typeface="Standard Symbols L" charset="0"/>
              </a:rPr>
              <a:t> (</a:t>
            </a:r>
            <a:r>
              <a:rPr lang="en-US" sz="2400" dirty="0">
                <a:solidFill>
                  <a:srgbClr val="008000"/>
                </a:solidFill>
              </a:rPr>
              <a:t>Upsilon) particle mass is measured and compared to previously known mass value</a:t>
            </a:r>
          </a:p>
          <a:p>
            <a:pPr marL="522674" lvl="1" indent="0">
              <a:spcBef>
                <a:spcPts val="261"/>
              </a:spcBef>
              <a:spcAft>
                <a:spcPts val="522"/>
              </a:spcAft>
              <a:buSzPct val="7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GB" sz="2200" dirty="0"/>
          </a:p>
        </p:txBody>
      </p:sp>
      <p:sp>
        <p:nvSpPr>
          <p:cNvPr id="2" name="Rectangle 1"/>
          <p:cNvSpPr/>
          <p:nvPr/>
        </p:nvSpPr>
        <p:spPr>
          <a:xfrm>
            <a:off x="4402668" y="2892778"/>
            <a:ext cx="2779888" cy="31560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pic>
        <p:nvPicPr>
          <p:cNvPr id="3" name="Picture 2" descr="upsilon_mass_f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43" y="2241909"/>
            <a:ext cx="6067779" cy="4377342"/>
          </a:xfrm>
          <a:prstGeom prst="rect">
            <a:avLst/>
          </a:prstGeom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01644" y="3074723"/>
            <a:ext cx="583200" cy="31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564844" y="3123690"/>
            <a:ext cx="73440" cy="87849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363244" y="3371396"/>
            <a:ext cx="26352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85805" y="3264823"/>
            <a:ext cx="1362240" cy="48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98778" y="6511572"/>
            <a:ext cx="2492022" cy="365125"/>
          </a:xfrm>
        </p:spPr>
        <p:txBody>
          <a:bodyPr/>
          <a:lstStyle/>
          <a:p>
            <a:r>
              <a:rPr lang="en-US" dirty="0" smtClean="0"/>
              <a:t>A. V. Kotwal, San Diego, 16 March 23</a:t>
            </a:r>
            <a:endParaRPr lang="en-US" dirty="0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34807"/>
            <a:ext cx="7807680" cy="58902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Momentum Calibration</a:t>
            </a:r>
            <a:endParaRPr lang="en-US" sz="2900" dirty="0">
              <a:solidFill>
                <a:srgbClr val="DC2300"/>
              </a:solidFill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798" y="2229556"/>
            <a:ext cx="6227869" cy="4408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75166" y="3087141"/>
            <a:ext cx="583200" cy="31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5128" name="Oval 8"/>
          <p:cNvSpPr>
            <a:spLocks noChangeArrowheads="1"/>
          </p:cNvSpPr>
          <p:nvPr/>
        </p:nvSpPr>
        <p:spPr bwMode="auto">
          <a:xfrm>
            <a:off x="538366" y="3136106"/>
            <a:ext cx="73440" cy="87849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338207" y="3383812"/>
            <a:ext cx="26352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660766" y="3277241"/>
            <a:ext cx="1362240" cy="48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336960" y="822328"/>
            <a:ext cx="8697600" cy="2492901"/>
          </a:xfrm>
          <a:prstGeom prst="rect">
            <a:avLst/>
          </a:prstGeom>
          <a:ln/>
        </p:spPr>
        <p:txBody>
          <a:bodyPr vert="horz" lIns="91430" tIns="50512" rIns="91430" bIns="45715" rtlCol="0">
            <a:normAutofit/>
          </a:bodyPr>
          <a:lstStyle>
            <a:lvl1pPr marL="342865" indent="-342865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457153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2" indent="-228577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34" indent="-228577" algn="l" defTabSz="457153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87" indent="-228577" algn="l" defTabSz="457153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0" indent="-228577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2" indent="-228577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5" indent="-228577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7" indent="-228577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3000"/>
              </a:lnSpc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400" smtClean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smtClean="0">
                <a:solidFill>
                  <a:srgbClr val="008000"/>
                </a:solidFill>
                <a:cs typeface="Symbol" charset="0"/>
              </a:rPr>
              <a:t>Well-known</a:t>
            </a:r>
            <a:r>
              <a:rPr lang="en-US" sz="2400" smtClean="0">
                <a:solidFill>
                  <a:srgbClr val="008000"/>
                </a:solidFill>
                <a:latin typeface="Symbol" charset="0"/>
                <a:cs typeface="Symbol" charset="0"/>
              </a:rPr>
              <a:t> ϒ</a:t>
            </a:r>
            <a:r>
              <a:rPr lang="en-US" sz="2400" smtClean="0">
                <a:solidFill>
                  <a:srgbClr val="008000"/>
                </a:solidFill>
                <a:latin typeface="Standard Symbols L" charset="0"/>
              </a:rPr>
              <a:t> (</a:t>
            </a:r>
            <a:r>
              <a:rPr lang="en-US" sz="2400" smtClean="0">
                <a:solidFill>
                  <a:srgbClr val="008000"/>
                </a:solidFill>
              </a:rPr>
              <a:t>Upsilon) particle mass is measured and compared to previously known mass value</a:t>
            </a:r>
          </a:p>
          <a:p>
            <a:pPr marL="522674" lvl="1" indent="0">
              <a:spcBef>
                <a:spcPts val="261"/>
              </a:spcBef>
              <a:spcAft>
                <a:spcPts val="522"/>
              </a:spcAft>
              <a:buSzPct val="75000"/>
              <a:buFont typeface="Arial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GB" sz="2200" dirty="0"/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663840" y="1648069"/>
            <a:ext cx="8370719" cy="68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0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808000"/>
                </a:solidFill>
              </a:rPr>
              <a:t> Achieved </a:t>
            </a:r>
            <a:r>
              <a:rPr lang="en-US" dirty="0" smtClean="0">
                <a:solidFill>
                  <a:srgbClr val="808000"/>
                </a:solidFill>
              </a:rPr>
              <a:t>consistency between two methods of track reconstruction</a:t>
            </a:r>
            <a:endParaRPr lang="en-US" dirty="0">
              <a:solidFill>
                <a:srgbClr val="808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39794"/>
            <a:ext cx="3423356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77141"/>
            <a:ext cx="7807680" cy="589021"/>
          </a:xfrm>
          <a:ln/>
        </p:spPr>
        <p:txBody>
          <a:bodyPr tIns="255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900" dirty="0">
                <a:solidFill>
                  <a:srgbClr val="DC2300"/>
                </a:solidFill>
              </a:rPr>
              <a:t>Momentum Calibration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5600" y="1082994"/>
            <a:ext cx="8680320" cy="2492902"/>
          </a:xfrm>
          <a:ln/>
        </p:spPr>
        <p:txBody>
          <a:bodyPr tIns="20800">
            <a:normAutofit/>
          </a:bodyPr>
          <a:lstStyle/>
          <a:p>
            <a:pPr marL="0" indent="0"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rgbClr val="008000"/>
                </a:solidFill>
                <a:cs typeface="Symbol" charset="0"/>
              </a:rPr>
              <a:t>Well-known J</a:t>
            </a:r>
            <a:r>
              <a:rPr lang="en-US" sz="2400" dirty="0">
                <a:solidFill>
                  <a:srgbClr val="008000"/>
                </a:solidFill>
                <a:latin typeface="Symbol" charset="0"/>
                <a:cs typeface="Symbol" charset="0"/>
              </a:rPr>
              <a:t>/y</a:t>
            </a:r>
            <a:r>
              <a:rPr lang="en-US" sz="2400" dirty="0">
                <a:solidFill>
                  <a:srgbClr val="008000"/>
                </a:solidFill>
                <a:latin typeface="Standard Symbols L" charset="0"/>
              </a:rPr>
              <a:t> </a:t>
            </a:r>
            <a:r>
              <a:rPr lang="en-US" sz="2400" dirty="0">
                <a:solidFill>
                  <a:srgbClr val="008000"/>
                </a:solidFill>
              </a:rPr>
              <a:t>particle mass is measured and compared to previously known mass value</a:t>
            </a:r>
          </a:p>
          <a:p>
            <a:pPr marL="783291" lvl="1" indent="-260617"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200" dirty="0"/>
              <a:t>I</a:t>
            </a:r>
            <a:r>
              <a:rPr lang="en-GB" sz="2200" dirty="0"/>
              <a:t>n bins of  1/</a:t>
            </a:r>
            <a:r>
              <a:rPr lang="en-GB" sz="2200" dirty="0" err="1"/>
              <a:t>p</a:t>
            </a:r>
            <a:r>
              <a:rPr lang="en-GB" sz="2200" baseline="-33000" dirty="0" err="1"/>
              <a:t>T</a:t>
            </a:r>
            <a:r>
              <a:rPr lang="en-GB" sz="2200" dirty="0"/>
              <a:t>(</a:t>
            </a:r>
            <a:r>
              <a:rPr lang="en-GB" sz="2200" dirty="0">
                <a:latin typeface="Symbol" charset="0"/>
                <a:cs typeface="Symbol" charset="0"/>
              </a:rPr>
              <a:t>μ</a:t>
            </a:r>
            <a:r>
              <a:rPr lang="en-GB" sz="2200" dirty="0"/>
              <a:t>) to simultaneously measure and correct for ionization energy loss</a:t>
            </a:r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-3493440" y="4114514"/>
            <a:ext cx="571680" cy="319714"/>
          </a:xfrm>
          <a:prstGeom prst="roundRect">
            <a:avLst>
              <a:gd name="adj" fmla="val 44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" y="2943670"/>
            <a:ext cx="4950720" cy="366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360" y="3038720"/>
            <a:ext cx="4677120" cy="356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6027273" y="3103527"/>
            <a:ext cx="348480" cy="1440"/>
          </a:xfrm>
          <a:prstGeom prst="line">
            <a:avLst/>
          </a:prstGeom>
          <a:noFill/>
          <a:ln w="9525" cap="flat">
            <a:solidFill>
              <a:srgbClr val="8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563872" y="2833081"/>
            <a:ext cx="3575520" cy="44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828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94000"/>
              </a:lnSpc>
            </a:pPr>
            <a:r>
              <a:rPr lang="en-GB" dirty="0">
                <a:solidFill>
                  <a:srgbClr val="996633"/>
                </a:solidFill>
                <a:latin typeface="Nimbus Roman" charset="0"/>
              </a:rPr>
              <a:t>J/</a:t>
            </a:r>
            <a:r>
              <a:rPr lang="en-GB" dirty="0" err="1" smtClean="0">
                <a:solidFill>
                  <a:srgbClr val="996633"/>
                </a:solidFill>
                <a:latin typeface="Symbol" charset="0"/>
                <a:cs typeface="Symbol" charset="0"/>
              </a:rPr>
              <a:t>ψ</a:t>
            </a:r>
            <a:r>
              <a:rPr lang="en-GB" dirty="0" smtClean="0">
                <a:solidFill>
                  <a:srgbClr val="996633"/>
                </a:solidFill>
                <a:latin typeface="Standard Symbols L" charset="0"/>
              </a:rPr>
              <a:t>     </a:t>
            </a:r>
            <a:r>
              <a:rPr lang="en-GB" dirty="0" err="1" smtClean="0">
                <a:solidFill>
                  <a:srgbClr val="996633"/>
                </a:solidFill>
                <a:latin typeface="Symbol" charset="0"/>
                <a:cs typeface="Symbol" charset="0"/>
              </a:rPr>
              <a:t>μμ</a:t>
            </a:r>
            <a:r>
              <a:rPr lang="en-US" dirty="0" smtClean="0">
                <a:solidFill>
                  <a:srgbClr val="996633"/>
                </a:solidFill>
                <a:latin typeface="Standard Symbols L" charset="0"/>
              </a:rPr>
              <a:t> </a:t>
            </a:r>
            <a:r>
              <a:rPr lang="en-US" dirty="0">
                <a:solidFill>
                  <a:srgbClr val="996633"/>
                </a:solidFill>
              </a:rPr>
              <a:t>mass fit (bin 8) </a:t>
            </a:r>
          </a:p>
        </p:txBody>
      </p:sp>
      <p:sp>
        <p:nvSpPr>
          <p:cNvPr id="9226" name="AutoShape 10"/>
          <p:cNvSpPr>
            <a:spLocks noChangeArrowheads="1"/>
          </p:cNvSpPr>
          <p:nvPr/>
        </p:nvSpPr>
        <p:spPr bwMode="auto">
          <a:xfrm>
            <a:off x="5247360" y="3297948"/>
            <a:ext cx="541440" cy="273629"/>
          </a:xfrm>
          <a:prstGeom prst="roundRect">
            <a:avLst>
              <a:gd name="adj" fmla="val 52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338082" y="3528372"/>
            <a:ext cx="463680" cy="29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5325120" y="3735754"/>
            <a:ext cx="1080000" cy="45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9230" name="Oval 14"/>
          <p:cNvSpPr>
            <a:spLocks noChangeArrowheads="1"/>
          </p:cNvSpPr>
          <p:nvPr/>
        </p:nvSpPr>
        <p:spPr bwMode="auto">
          <a:xfrm>
            <a:off x="5230080" y="3639263"/>
            <a:ext cx="57600" cy="82088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>
            <a:off x="5070241" y="3866808"/>
            <a:ext cx="20880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8184962" y="5014608"/>
            <a:ext cx="6667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S9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3744000" y="5766367"/>
            <a:ext cx="538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/>
          <a:p>
            <a:r>
              <a:rPr lang="en-US">
                <a:solidFill>
                  <a:srgbClr val="7E0021"/>
                </a:solidFill>
              </a:rPr>
              <a:t>Fig. 2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 rot="16140000">
            <a:off x="-523530" y="2728385"/>
            <a:ext cx="1754104" cy="32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4399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600">
                <a:solidFill>
                  <a:srgbClr val="280099"/>
                </a:solidFill>
              </a:rPr>
              <a:t>per mille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idx="10"/>
          </p:nvPr>
        </p:nvSpPr>
        <p:spPr>
          <a:xfrm>
            <a:off x="76204" y="6483350"/>
            <a:ext cx="3451578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589022"/>
          </a:xfrm>
          <a:ln/>
        </p:spPr>
        <p:txBody>
          <a:bodyPr tIns="255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900" dirty="0">
                <a:solidFill>
                  <a:srgbClr val="DC2300"/>
                </a:solidFill>
              </a:rPr>
              <a:t>Momentum Calibration Uncertainties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790286" y="648069"/>
            <a:ext cx="8579492" cy="61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199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80"/>
                </a:solidFill>
              </a:rPr>
              <a:t>Systematic uncertainties on </a:t>
            </a:r>
            <a:r>
              <a:rPr lang="en-US" dirty="0" smtClean="0">
                <a:solidFill>
                  <a:srgbClr val="008080"/>
                </a:solidFill>
              </a:rPr>
              <a:t>momentum </a:t>
            </a:r>
            <a:r>
              <a:rPr lang="en-US" dirty="0">
                <a:solidFill>
                  <a:srgbClr val="008080"/>
                </a:solidFill>
              </a:rPr>
              <a:t>(parts per million)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42" y="1364923"/>
            <a:ext cx="6943680" cy="455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86880" y="5886999"/>
            <a:ext cx="3480453" cy="42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27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4935" indent="-194382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 dirty="0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 dirty="0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 dirty="0">
                <a:solidFill>
                  <a:srgbClr val="800000"/>
                </a:solidFill>
                <a:latin typeface="Nimbus Roman" charset="0"/>
              </a:rPr>
              <a:t>W,Z </a:t>
            </a:r>
            <a:r>
              <a:rPr lang="en-GB" dirty="0">
                <a:solidFill>
                  <a:srgbClr val="800000"/>
                </a:solidFill>
                <a:latin typeface="Nimbus Roman" charset="0"/>
              </a:rPr>
              <a:t>= 2 MeV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H="1" flipV="1">
            <a:off x="5748482" y="5724261"/>
            <a:ext cx="1208160" cy="321153"/>
          </a:xfrm>
          <a:prstGeom prst="line">
            <a:avLst/>
          </a:prstGeom>
          <a:noFill/>
          <a:ln w="9525" cap="flat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7826402" y="3188156"/>
            <a:ext cx="826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S2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>
          <a:xfrm>
            <a:off x="2" y="6525683"/>
            <a:ext cx="3104443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634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15"/>
            <a:ext cx="7777440" cy="603424"/>
          </a:xfrm>
          <a:ln/>
        </p:spPr>
        <p:txBody>
          <a:bodyPr tIns="223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Proof of Momentum Calibration  </a:t>
            </a: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2960" y="751760"/>
            <a:ext cx="8916480" cy="2275439"/>
          </a:xfrm>
          <a:ln/>
        </p:spPr>
        <p:txBody>
          <a:bodyPr tIns="19199">
            <a:normAutofit/>
          </a:bodyPr>
          <a:lstStyle/>
          <a:p>
            <a:pPr marL="391645" indent="-293733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We measure the Z boson mass and it agrees with previous measurement of </a:t>
            </a:r>
            <a:r>
              <a:rPr lang="en-US" sz="2400" dirty="0">
                <a:solidFill>
                  <a:srgbClr val="800080"/>
                </a:solidFill>
              </a:rPr>
              <a:t>91188 MeV </a:t>
            </a:r>
            <a:r>
              <a:rPr lang="en-US" sz="2400" dirty="0">
                <a:solidFill>
                  <a:srgbClr val="008000"/>
                </a:solidFill>
              </a:rPr>
              <a:t>from CERN electron-positron collider </a:t>
            </a:r>
          </a:p>
          <a:p>
            <a:pPr marL="391645" indent="-293733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400" dirty="0">
                <a:solidFill>
                  <a:srgbClr val="000080"/>
                </a:solidFill>
              </a:rPr>
              <a:t>We measure M</a:t>
            </a:r>
            <a:r>
              <a:rPr lang="en-US" sz="2400" baseline="-33000" dirty="0">
                <a:solidFill>
                  <a:srgbClr val="000080"/>
                </a:solidFill>
              </a:rPr>
              <a:t>Z</a:t>
            </a:r>
            <a:r>
              <a:rPr lang="en-US" sz="2400" dirty="0">
                <a:solidFill>
                  <a:srgbClr val="000080"/>
                </a:solidFill>
              </a:rPr>
              <a:t> = 91192.0 </a:t>
            </a:r>
            <a:r>
              <a:rPr lang="en-US" sz="24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400" dirty="0">
                <a:solidFill>
                  <a:srgbClr val="000080"/>
                </a:solidFill>
                <a:cs typeface="Lucida Grande" charset="0"/>
              </a:rPr>
              <a:t> 7.5 MeV</a:t>
            </a:r>
          </a:p>
          <a:p>
            <a:pPr marL="391645" indent="-293733">
              <a:spcBef>
                <a:spcPts val="1542"/>
              </a:spcBef>
              <a:spcAft>
                <a:spcPts val="2064"/>
              </a:spcAft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GB" sz="2200" dirty="0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60" y="2441650"/>
            <a:ext cx="6534720" cy="411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904480" y="3119368"/>
            <a:ext cx="604800" cy="36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>
            <a:off x="2652480" y="3194257"/>
            <a:ext cx="133920" cy="131054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>
            <a:off x="2282402" y="3562935"/>
            <a:ext cx="486720" cy="1441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877120" y="3403078"/>
            <a:ext cx="1349280" cy="36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3834720" y="6326586"/>
            <a:ext cx="1883520" cy="43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280099"/>
                </a:solidFill>
              </a:rPr>
              <a:t>M(</a:t>
            </a:r>
            <a:r>
              <a:rPr lang="en-US">
                <a:solidFill>
                  <a:srgbClr val="280099"/>
                </a:solidFill>
                <a:latin typeface="Symbol" charset="0"/>
                <a:cs typeface="Symbol" charset="0"/>
              </a:rPr>
              <a:t>μμ</a:t>
            </a:r>
            <a:r>
              <a:rPr lang="en-US">
                <a:solidFill>
                  <a:srgbClr val="280099"/>
                </a:solidFill>
              </a:rPr>
              <a:t>) (GeV)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1" y="6525683"/>
            <a:ext cx="3612444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737280" y="-18721"/>
            <a:ext cx="7777440" cy="603424"/>
          </a:xfrm>
          <a:ln/>
        </p:spPr>
        <p:txBody>
          <a:bodyPr tIns="223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 Momentum Calibration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9200" y="653829"/>
            <a:ext cx="8916480" cy="1689298"/>
          </a:xfrm>
          <a:ln/>
        </p:spPr>
        <p:txBody>
          <a:bodyPr tIns="19199">
            <a:normAutofit fontScale="92500" lnSpcReduction="20000"/>
          </a:bodyPr>
          <a:lstStyle/>
          <a:p>
            <a:pPr marL="391645" indent="-293733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Final calibration using the J/</a:t>
            </a:r>
            <a:r>
              <a:rPr lang="en-US" sz="22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ψ</a:t>
            </a:r>
            <a:r>
              <a:rPr lang="en-US" sz="2200" dirty="0">
                <a:solidFill>
                  <a:srgbClr val="008000"/>
                </a:solidFill>
                <a:latin typeface="Symbol" charset="0"/>
                <a:cs typeface="Symbol" charset="0"/>
              </a:rPr>
              <a:t>,</a:t>
            </a:r>
            <a:r>
              <a:rPr lang="en-US" sz="2200" dirty="0">
                <a:solidFill>
                  <a:srgbClr val="008000"/>
                </a:solidFill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ϒ</a:t>
            </a:r>
            <a:r>
              <a:rPr lang="en-US" sz="2200" dirty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200" dirty="0">
                <a:solidFill>
                  <a:srgbClr val="008000"/>
                </a:solidFill>
                <a:cs typeface="Times New Roman" charset="0"/>
              </a:rPr>
              <a:t>and Z bosons for calibration</a:t>
            </a:r>
          </a:p>
          <a:p>
            <a:pPr marL="391645" indent="-293733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GB" sz="2200" dirty="0"/>
              <a:t>Combined momentum calibration correction</a:t>
            </a:r>
            <a:r>
              <a:rPr lang="en-GB" sz="2200" dirty="0">
                <a:latin typeface="Nimbus Roman" charset="0"/>
              </a:rPr>
              <a:t>:</a:t>
            </a:r>
          </a:p>
          <a:p>
            <a:pPr marL="1566581" lvl="1" indent="-519794">
              <a:buSzPct val="7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GB" sz="2400" dirty="0" err="1">
                <a:solidFill>
                  <a:srgbClr val="000080"/>
                </a:solidFill>
                <a:cs typeface="Symbol" charset="0"/>
              </a:rPr>
              <a:t>Δ</a:t>
            </a:r>
            <a:r>
              <a:rPr lang="en-GB" sz="2400" dirty="0" err="1">
                <a:solidFill>
                  <a:srgbClr val="000080"/>
                </a:solidFill>
              </a:rPr>
              <a:t>p</a:t>
            </a:r>
            <a:r>
              <a:rPr lang="en-GB" sz="2400" dirty="0">
                <a:solidFill>
                  <a:srgbClr val="000080"/>
                </a:solidFill>
              </a:rPr>
              <a:t>/p = ( -1389 </a:t>
            </a:r>
            <a:r>
              <a:rPr lang="en-GB" sz="2400" dirty="0">
                <a:solidFill>
                  <a:srgbClr val="000080"/>
                </a:solidFill>
                <a:cs typeface="Times New Roman" charset="0"/>
              </a:rPr>
              <a:t>±</a:t>
            </a:r>
            <a:r>
              <a:rPr lang="en-GB" sz="2400" dirty="0">
                <a:solidFill>
                  <a:srgbClr val="000080"/>
                </a:solidFill>
              </a:rPr>
              <a:t> 25) parts per million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315842" y="2945109"/>
            <a:ext cx="2976480" cy="74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27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4935" indent="-194382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>
                <a:solidFill>
                  <a:srgbClr val="800000"/>
                </a:solidFill>
                <a:latin typeface="Nimbus Roman" charset="0"/>
              </a:rPr>
              <a:t>W 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= 2 MeV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60" y="2249518"/>
            <a:ext cx="6528960" cy="442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703842" y="5635313"/>
            <a:ext cx="538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/>
          <a:p>
            <a:r>
              <a:rPr lang="en-US">
                <a:solidFill>
                  <a:srgbClr val="7E0021"/>
                </a:solidFill>
              </a:rPr>
              <a:t>Fig. 2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 rot="16140000">
            <a:off x="130230" y="2238733"/>
            <a:ext cx="1754104" cy="32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4399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600">
                <a:solidFill>
                  <a:srgbClr val="280099"/>
                </a:solidFill>
              </a:rPr>
              <a:t>per mille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2"/>
            <a:ext cx="3381022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799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7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2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4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2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2" y="4837470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8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50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900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idx="10"/>
          </p:nvPr>
        </p:nvSpPr>
        <p:spPr>
          <a:xfrm>
            <a:off x="62092" y="6525683"/>
            <a:ext cx="3338687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79210"/>
            <a:ext cx="7807680" cy="589021"/>
          </a:xfrm>
          <a:ln/>
        </p:spPr>
        <p:txBody>
          <a:bodyPr tIns="255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900">
                <a:solidFill>
                  <a:srgbClr val="DC2300"/>
                </a:solidFill>
              </a:rPr>
              <a:t>Calorimeter Simulation for Electrons and Photons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1760" y="745998"/>
            <a:ext cx="8864640" cy="6055836"/>
          </a:xfrm>
          <a:ln/>
        </p:spPr>
        <p:txBody>
          <a:bodyPr tIns="19199">
            <a:normAutofit/>
          </a:bodyPr>
          <a:lstStyle/>
          <a:p>
            <a:pPr marL="391645" indent="-293733">
              <a:spcBef>
                <a:spcPts val="1032"/>
              </a:spcBef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Energy response calculated using detailed GEANT4 simulation of calorimeter</a:t>
            </a:r>
          </a:p>
          <a:p>
            <a:pPr marL="97911" indent="0">
              <a:spcBef>
                <a:spcPts val="1032"/>
              </a:spcBef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US" sz="2400" dirty="0">
              <a:solidFill>
                <a:srgbClr val="008000"/>
              </a:solidFill>
            </a:endParaRPr>
          </a:p>
          <a:p>
            <a:pPr marL="783291" lvl="1" indent="-260617">
              <a:spcBef>
                <a:spcPts val="1032"/>
              </a:spcBef>
              <a:spcAft>
                <a:spcPts val="1293"/>
              </a:spcAft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000" dirty="0"/>
              <a:t>Leakage of energy</a:t>
            </a:r>
          </a:p>
          <a:p>
            <a:pPr marL="783291" lvl="1" indent="-260617">
              <a:spcBef>
                <a:spcPts val="1032"/>
              </a:spcBef>
              <a:spcAft>
                <a:spcPts val="1293"/>
              </a:spcAft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000" dirty="0"/>
              <a:t>Absorption in upstream</a:t>
            </a:r>
          </a:p>
          <a:p>
            <a:pPr marL="783291" lvl="1" indent="-260617">
              <a:spcBef>
                <a:spcPts val="1032"/>
              </a:spcBef>
              <a:spcAft>
                <a:spcPts val="1293"/>
              </a:spcAft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000" dirty="0"/>
              <a:t>Dependence on  incident </a:t>
            </a:r>
          </a:p>
          <a:p>
            <a:pPr marL="522674" lvl="1" indent="0">
              <a:spcBef>
                <a:spcPts val="1032"/>
              </a:spcBef>
              <a:spcAft>
                <a:spcPts val="1293"/>
              </a:spcAft>
              <a:buSzPct val="7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000" dirty="0"/>
              <a:t>angle and energy</a:t>
            </a:r>
            <a:endParaRPr lang="en-US" sz="2000" baseline="-33000" dirty="0"/>
          </a:p>
          <a:p>
            <a:pPr marL="783291" lvl="1" indent="-260617">
              <a:spcBef>
                <a:spcPts val="1032"/>
              </a:spcBef>
              <a:spcAft>
                <a:spcPts val="1293"/>
              </a:spcAft>
              <a:buSzPct val="7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US" sz="2000" dirty="0">
              <a:cs typeface="Times New Roman" charset="0"/>
            </a:endParaRPr>
          </a:p>
          <a:p>
            <a:pPr marL="391645" indent="-293733">
              <a:spcBef>
                <a:spcPts val="1032"/>
              </a:spcBef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US" sz="2200" dirty="0">
              <a:solidFill>
                <a:srgbClr val="000080"/>
              </a:solidFill>
            </a:endParaRPr>
          </a:p>
          <a:p>
            <a:pPr marL="391645" indent="-293733">
              <a:spcBef>
                <a:spcPts val="1032"/>
              </a:spcBef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US" sz="2200" dirty="0">
              <a:solidFill>
                <a:srgbClr val="000080"/>
              </a:solidFill>
            </a:endParaRPr>
          </a:p>
          <a:p>
            <a:pPr marL="391645" indent="-293733">
              <a:spcBef>
                <a:spcPts val="1032"/>
              </a:spcBef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400" dirty="0">
                <a:solidFill>
                  <a:srgbClr val="000080"/>
                </a:solidFill>
              </a:rPr>
              <a:t>Parameters in the calculation are extracted from data</a:t>
            </a: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83520" y="2338806"/>
            <a:ext cx="324000" cy="1749784"/>
          </a:xfrm>
          <a:prstGeom prst="roundRect">
            <a:avLst>
              <a:gd name="adj" fmla="val 444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4006080" y="2115584"/>
            <a:ext cx="1382400" cy="32403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22" y="1255812"/>
            <a:ext cx="5503680" cy="392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8215200" y="1165083"/>
            <a:ext cx="1162080" cy="2019092"/>
          </a:xfrm>
          <a:prstGeom prst="roundRect">
            <a:avLst>
              <a:gd name="adj" fmla="val 12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47040" y="5278804"/>
            <a:ext cx="5424404" cy="578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5999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996633"/>
                </a:solidFill>
              </a:rPr>
              <a:t>(AVK &amp; CH, </a:t>
            </a:r>
            <a:r>
              <a:rPr lang="en-US" sz="2000" i="1" dirty="0">
                <a:solidFill>
                  <a:srgbClr val="996633"/>
                </a:solidFill>
              </a:rPr>
              <a:t>NIM A</a:t>
            </a:r>
            <a:r>
              <a:rPr lang="en-US" sz="2000" dirty="0">
                <a:solidFill>
                  <a:srgbClr val="996633"/>
                </a:solidFill>
              </a:rPr>
              <a:t> 729 (2013)  </a:t>
            </a:r>
            <a:r>
              <a:rPr lang="en-US" sz="2000" dirty="0" err="1">
                <a:solidFill>
                  <a:srgbClr val="996633"/>
                </a:solidFill>
              </a:rPr>
              <a:t>pp</a:t>
            </a:r>
            <a:r>
              <a:rPr lang="en-US" sz="2000" dirty="0">
                <a:solidFill>
                  <a:srgbClr val="996633"/>
                </a:solidFill>
              </a:rPr>
              <a:t> 25-35)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7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6152445"/>
            <a:ext cx="5244344" cy="58477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3200" dirty="0">
                <a:solidFill>
                  <a:srgbClr val="660066"/>
                </a:solidFill>
              </a:rPr>
              <a:t>DIS = Deep Inelastic Scattering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-155221" y="6568016"/>
            <a:ext cx="3443110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6996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44015"/>
            <a:ext cx="7807680" cy="589022"/>
          </a:xfrm>
          <a:ln/>
        </p:spPr>
        <p:txBody>
          <a:bodyPr tIns="223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Electron and Photon Calorimeter Calibration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962" y="832407"/>
            <a:ext cx="9144000" cy="1958606"/>
          </a:xfrm>
          <a:ln/>
        </p:spPr>
        <p:txBody>
          <a:bodyPr tIns="19199"/>
          <a:lstStyle/>
          <a:p>
            <a:pPr marL="391645" indent="-29373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E/p peak from </a:t>
            </a:r>
            <a:r>
              <a:rPr lang="en-US" sz="2200" i="1" dirty="0">
                <a:solidFill>
                  <a:srgbClr val="008000"/>
                </a:solidFill>
              </a:rPr>
              <a:t>W</a:t>
            </a:r>
            <a:r>
              <a:rPr lang="en-US" sz="2200" dirty="0">
                <a:solidFill>
                  <a:srgbClr val="008000"/>
                </a:solidFill>
                <a:latin typeface="Standard Symbols L" charset="0"/>
              </a:rPr>
              <a:t>      </a:t>
            </a:r>
            <a:r>
              <a:rPr lang="en-US" sz="2200" dirty="0" err="1">
                <a:solidFill>
                  <a:srgbClr val="008000"/>
                </a:solidFill>
              </a:rPr>
              <a:t>e</a:t>
            </a:r>
            <a:r>
              <a:rPr lang="en-US" sz="22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υ</a:t>
            </a:r>
            <a:r>
              <a:rPr lang="en-US" sz="2200" dirty="0">
                <a:solidFill>
                  <a:srgbClr val="008000"/>
                </a:solidFill>
                <a:latin typeface="Standard Symbols L" charset="0"/>
              </a:rPr>
              <a:t> </a:t>
            </a:r>
            <a:r>
              <a:rPr lang="en-US" sz="2200" dirty="0">
                <a:solidFill>
                  <a:srgbClr val="008000"/>
                </a:solidFill>
              </a:rPr>
              <a:t>decays provides measurement of calorimeter energy response, with the following uncertainties: </a:t>
            </a:r>
          </a:p>
          <a:p>
            <a:pPr marL="0" indent="97911">
              <a:lnSpc>
                <a:spcPct val="83000"/>
              </a:lnSpc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200" dirty="0">
                <a:solidFill>
                  <a:srgbClr val="2300DC"/>
                </a:solidFill>
                <a:latin typeface="Symbol" charset="0"/>
                <a:cs typeface="Symbol" charset="0"/>
              </a:rPr>
              <a:t>Δ</a:t>
            </a:r>
            <a:r>
              <a:rPr lang="en-US" sz="2200" dirty="0">
                <a:solidFill>
                  <a:srgbClr val="2300DC"/>
                </a:solidFill>
              </a:rPr>
              <a:t>S</a:t>
            </a:r>
            <a:r>
              <a:rPr lang="en-US" sz="2200" baseline="-33000" dirty="0">
                <a:solidFill>
                  <a:srgbClr val="2300DC"/>
                </a:solidFill>
              </a:rPr>
              <a:t>E</a:t>
            </a:r>
            <a:r>
              <a:rPr lang="en-US" sz="2200" dirty="0">
                <a:solidFill>
                  <a:srgbClr val="2300DC"/>
                </a:solidFill>
              </a:rPr>
              <a:t> = (</a:t>
            </a:r>
            <a:r>
              <a:rPr lang="en-US" sz="2200" dirty="0">
                <a:solidFill>
                  <a:srgbClr val="2300DC"/>
                </a:solidFill>
                <a:latin typeface="Nimbus roman" charset="0"/>
              </a:rPr>
              <a:t>43</a:t>
            </a:r>
            <a:r>
              <a:rPr lang="en-GB" sz="2200" baseline="-33000" dirty="0">
                <a:solidFill>
                  <a:srgbClr val="280099"/>
                </a:solidFill>
                <a:latin typeface="Nimbus roman" charset="0"/>
              </a:rPr>
              <a:t>stat</a:t>
            </a:r>
            <a:r>
              <a:rPr lang="en-GB" sz="2200" baseline="-33000" dirty="0">
                <a:solidFill>
                  <a:srgbClr val="280099"/>
                </a:solidFill>
                <a:latin typeface="Nimbus Roman" charset="0"/>
              </a:rPr>
              <a:t> </a:t>
            </a:r>
            <a:r>
              <a:rPr lang="en-GB" sz="2200" dirty="0">
                <a:solidFill>
                  <a:srgbClr val="280099"/>
                </a:solidFill>
                <a:latin typeface="Nimbus Roman" charset="0"/>
                <a:cs typeface="Nimbus Roman" charset="0"/>
              </a:rPr>
              <a:t>± 30</a:t>
            </a:r>
            <a:r>
              <a:rPr lang="en-GB" sz="2200" baseline="-33000" dirty="0">
                <a:solidFill>
                  <a:srgbClr val="280099"/>
                </a:solidFill>
                <a:latin typeface="Nimbus Roman" charset="0"/>
                <a:cs typeface="Times New Roman" charset="0"/>
              </a:rPr>
              <a:t>non-linearity </a:t>
            </a:r>
            <a:r>
              <a:rPr lang="en-GB" sz="2200" dirty="0">
                <a:solidFill>
                  <a:srgbClr val="280099"/>
                </a:solidFill>
                <a:latin typeface="Nimbus Roman" charset="0"/>
                <a:cs typeface="Times New Roman" charset="0"/>
              </a:rPr>
              <a:t>± 34</a:t>
            </a:r>
            <a:r>
              <a:rPr lang="en-GB" sz="2200" baseline="-33000" dirty="0">
                <a:solidFill>
                  <a:srgbClr val="280099"/>
                </a:solidFill>
                <a:latin typeface="Nimbus Roman" charset="0"/>
              </a:rPr>
              <a:t>X0 </a:t>
            </a:r>
            <a:r>
              <a:rPr lang="en-GB" sz="2200" dirty="0">
                <a:solidFill>
                  <a:srgbClr val="280099"/>
                </a:solidFill>
                <a:latin typeface="Nimbus Roman" charset="0"/>
                <a:cs typeface="Times New Roman" charset="0"/>
              </a:rPr>
              <a:t>± 45</a:t>
            </a:r>
            <a:r>
              <a:rPr lang="en-GB" sz="2200" baseline="-33000" dirty="0">
                <a:solidFill>
                  <a:srgbClr val="280099"/>
                </a:solidFill>
                <a:latin typeface="Nimbus Roman" charset="0"/>
              </a:rPr>
              <a:t>Tracker</a:t>
            </a:r>
            <a:r>
              <a:rPr lang="en-GB" sz="2200" dirty="0">
                <a:solidFill>
                  <a:srgbClr val="280099"/>
                </a:solidFill>
                <a:latin typeface="Nimbus Roman" charset="0"/>
              </a:rPr>
              <a:t>) parts per million</a:t>
            </a: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2657368" y="1059080"/>
            <a:ext cx="339840" cy="144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120002" y="2911986"/>
            <a:ext cx="2976480" cy="74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27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4935" indent="-194382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>
                <a:solidFill>
                  <a:srgbClr val="800000"/>
                </a:solidFill>
                <a:latin typeface="Nimbus Roman" charset="0"/>
              </a:rPr>
              <a:t>W 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= 6 MeV</a:t>
            </a: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695964"/>
            <a:ext cx="6179040" cy="41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817280" y="6402635"/>
            <a:ext cx="1522080" cy="42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280099"/>
                </a:solidFill>
              </a:rPr>
              <a:t>E</a:t>
            </a:r>
            <a:r>
              <a:rPr lang="en-US" baseline="-33000" dirty="0">
                <a:solidFill>
                  <a:srgbClr val="280099"/>
                </a:solidFill>
              </a:rPr>
              <a:t>CAL</a:t>
            </a:r>
            <a:r>
              <a:rPr lang="en-US" dirty="0">
                <a:solidFill>
                  <a:srgbClr val="280099"/>
                </a:solidFill>
              </a:rPr>
              <a:t> / </a:t>
            </a:r>
            <a:r>
              <a:rPr lang="en-US" dirty="0" err="1">
                <a:solidFill>
                  <a:srgbClr val="280099"/>
                </a:solidFill>
              </a:rPr>
              <a:t>p</a:t>
            </a:r>
            <a:r>
              <a:rPr lang="en-US" baseline="-33000" dirty="0" err="1">
                <a:solidFill>
                  <a:srgbClr val="280099"/>
                </a:solidFill>
              </a:rPr>
              <a:t>track</a:t>
            </a:r>
            <a:endParaRPr lang="en-US" baseline="-33000" dirty="0">
              <a:solidFill>
                <a:srgbClr val="280099"/>
              </a:solidFill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6547680" y="3525491"/>
            <a:ext cx="545760" cy="32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3322" name="Oval 10"/>
          <p:cNvSpPr>
            <a:spLocks noChangeArrowheads="1"/>
          </p:cNvSpPr>
          <p:nvPr/>
        </p:nvSpPr>
        <p:spPr bwMode="auto">
          <a:xfrm>
            <a:off x="6318720" y="3591739"/>
            <a:ext cx="120960" cy="118092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6017761" y="3924414"/>
            <a:ext cx="43920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6554880" y="3878328"/>
            <a:ext cx="1216800" cy="32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6477120" y="4477431"/>
            <a:ext cx="2576160" cy="168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0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4C1900"/>
                </a:solidFill>
              </a:rPr>
              <a:t>Low tail used for tuning calorimeter thickness </a:t>
            </a:r>
          </a:p>
          <a:p>
            <a:endParaRPr lang="en-US" sz="2000">
              <a:solidFill>
                <a:srgbClr val="4C1900"/>
              </a:solidFill>
            </a:endParaRPr>
          </a:p>
          <a:p>
            <a:r>
              <a:rPr lang="en-US" sz="2000">
                <a:solidFill>
                  <a:srgbClr val="4C1900"/>
                </a:solidFill>
              </a:rPr>
              <a:t>High tail of used for tuning model of</a:t>
            </a:r>
          </a:p>
          <a:p>
            <a:r>
              <a:rPr lang="en-US" sz="2000">
                <a:solidFill>
                  <a:srgbClr val="4C1900"/>
                </a:solidFill>
              </a:rPr>
              <a:t>radiative material</a:t>
            </a: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H="1">
            <a:off x="4867200" y="5462495"/>
            <a:ext cx="1568160" cy="578941"/>
          </a:xfrm>
          <a:prstGeom prst="line">
            <a:avLst/>
          </a:prstGeom>
          <a:noFill/>
          <a:ln w="18360" cap="flat">
            <a:solidFill>
              <a:srgbClr val="9966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H="1">
            <a:off x="993602" y="4651690"/>
            <a:ext cx="5441760" cy="1504958"/>
          </a:xfrm>
          <a:prstGeom prst="line">
            <a:avLst/>
          </a:prstGeom>
          <a:noFill/>
          <a:ln w="18360" cap="flat">
            <a:solidFill>
              <a:srgbClr val="9966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5181120" y="5210468"/>
            <a:ext cx="538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/>
          <a:p>
            <a:r>
              <a:rPr lang="en-US">
                <a:solidFill>
                  <a:srgbClr val="7E0021"/>
                </a:solidFill>
              </a:rPr>
              <a:t>Fig. 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18722"/>
            <a:ext cx="8472960" cy="589022"/>
          </a:xfrm>
          <a:ln/>
        </p:spPr>
        <p:txBody>
          <a:bodyPr tIns="22399">
            <a:normAutofit fontScale="90000"/>
          </a:bodyPr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Proof of Calorimeter Calibration using Z boson mass Measurement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381000" y="589022"/>
            <a:ext cx="9525000" cy="2850059"/>
          </a:xfrm>
          <a:ln/>
        </p:spPr>
        <p:txBody>
          <a:bodyPr tIns="19199"/>
          <a:lstStyle/>
          <a:p>
            <a:pPr marL="1046786" lvl="1" indent="0">
              <a:buSzPct val="7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US" sz="2200" dirty="0">
              <a:solidFill>
                <a:srgbClr val="008000"/>
              </a:solidFill>
            </a:endParaRPr>
          </a:p>
          <a:p>
            <a:pPr marL="1046786" lvl="1" indent="0">
              <a:buSzPct val="7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Consistent with previous measurement from CERN (91188 MeV)</a:t>
            </a:r>
          </a:p>
          <a:p>
            <a:pPr marL="1046786" lvl="1" indent="0">
              <a:buSzPct val="7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US" sz="2200" dirty="0">
              <a:solidFill>
                <a:srgbClr val="000080"/>
              </a:solidFill>
              <a:cs typeface="Times New Roman" charset="0"/>
            </a:endParaRPr>
          </a:p>
          <a:p>
            <a:pPr marL="1046786" lvl="1" indent="0">
              <a:buSzPct val="7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M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Z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=91194.3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13.8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stat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6.5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calorimeter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2.3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momentum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3.1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QED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0.8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alignment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 MeV</a:t>
            </a:r>
            <a:r>
              <a:rPr lang="en-US" sz="2400" dirty="0">
                <a:solidFill>
                  <a:srgbClr val="4700B8"/>
                </a:solidFill>
              </a:rPr>
              <a:t> 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872320" y="3071844"/>
            <a:ext cx="3363840" cy="74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27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4935" indent="-194382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>
                <a:solidFill>
                  <a:srgbClr val="800000"/>
                </a:solidFill>
                <a:latin typeface="Nimbus Roman" charset="0"/>
              </a:rPr>
              <a:t>W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 = 5.8 MeV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" y="2592273"/>
            <a:ext cx="6528960" cy="427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2797920" y="6489321"/>
            <a:ext cx="1883520" cy="43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280099"/>
                </a:solidFill>
              </a:rPr>
              <a:t>M(ee) ( GeV)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1704962" y="3198576"/>
            <a:ext cx="545760" cy="32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1477440" y="3266264"/>
            <a:ext cx="120960" cy="118092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1143360" y="3597497"/>
            <a:ext cx="439200" cy="1441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1680481" y="3486607"/>
            <a:ext cx="1216800" cy="32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408640" y="5701560"/>
            <a:ext cx="538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/>
          <a:p>
            <a:r>
              <a:rPr lang="en-US">
                <a:solidFill>
                  <a:srgbClr val="7E0021"/>
                </a:solidFill>
              </a:rPr>
              <a:t>Fig. 3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2"/>
          <p:cNvSpPr>
            <a:spLocks noGrp="1"/>
          </p:cNvSpPr>
          <p:nvPr>
            <p:ph type="ftr" idx="4294967295"/>
          </p:nvPr>
        </p:nvSpPr>
        <p:spPr>
          <a:xfrm>
            <a:off x="9814" y="6613465"/>
            <a:ext cx="3176538" cy="230424"/>
          </a:xfrm>
          <a:prstGeom prst="rect">
            <a:avLst/>
          </a:prstGeom>
        </p:spPr>
        <p:txBody>
          <a:bodyPr lIns="82936" tIns="41469" rIns="82936" bIns="41469"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3"/>
            <a:ext cx="7807680" cy="843929"/>
          </a:xfrm>
          <a:ln/>
        </p:spPr>
        <p:txBody>
          <a:bodyPr tIns="25599">
            <a:normAutofit fontScale="90000"/>
          </a:bodyPr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900" dirty="0">
                <a:solidFill>
                  <a:srgbClr val="DC2300"/>
                </a:solidFill>
              </a:rPr>
              <a:t>W Boson Production in Proton-Antiproton Collisions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20" y="731597"/>
            <a:ext cx="4235040" cy="426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668160" y="1225569"/>
            <a:ext cx="132192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1988641" y="1239971"/>
            <a:ext cx="1440" cy="109019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668160" y="2335926"/>
            <a:ext cx="132192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988640" y="1212607"/>
            <a:ext cx="1008000" cy="1441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1988642" y="2343128"/>
            <a:ext cx="953280" cy="1440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2941922" y="1837634"/>
            <a:ext cx="843840" cy="50693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2956320" y="2343128"/>
            <a:ext cx="708480" cy="69415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 rot="2640000">
            <a:off x="2738213" y="2488802"/>
            <a:ext cx="1551027" cy="79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6" tIns="35526" rIns="16326" bIns="16326" anchor="ctr" anchorCtr="1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dirty="0"/>
          </a:p>
          <a:p>
            <a:r>
              <a:rPr lang="en-US" dirty="0"/>
              <a:t>Neutrino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840481" y="1716660"/>
            <a:ext cx="7848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Lepton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47841" y="1827554"/>
            <a:ext cx="531360" cy="55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1999" rIns="0" bIns="0"/>
          <a:lstStyle/>
          <a:p>
            <a:r>
              <a:rPr lang="en-US" sz="3600" i="1">
                <a:solidFill>
                  <a:srgbClr val="FF3366"/>
                </a:solidFill>
              </a:rPr>
              <a:t>W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064322" y="1035469"/>
            <a:ext cx="799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Gluons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44320" y="847971"/>
            <a:ext cx="6926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50082" y="1955738"/>
            <a:ext cx="1121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Antiquark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344160" y="3513969"/>
            <a:ext cx="321840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Quark-antiquark annihilation</a:t>
            </a:r>
          </a:p>
          <a:p>
            <a:r>
              <a:rPr lang="en-US" dirty="0"/>
              <a:t>p</a:t>
            </a:r>
            <a:r>
              <a:rPr lang="en-US" dirty="0" smtClean="0"/>
              <a:t>roduces W boson</a:t>
            </a:r>
          </a:p>
          <a:p>
            <a:endParaRPr lang="en-US" dirty="0"/>
          </a:p>
          <a:p>
            <a:r>
              <a:rPr lang="en-US" dirty="0" smtClean="0"/>
              <a:t>W boson decays to neutrino, </a:t>
            </a:r>
          </a:p>
          <a:p>
            <a:r>
              <a:rPr lang="en-US" dirty="0"/>
              <a:t>a</a:t>
            </a:r>
            <a:r>
              <a:rPr lang="en-US" dirty="0" smtClean="0"/>
              <a:t>ccompanied by electron or </a:t>
            </a:r>
            <a:r>
              <a:rPr lang="en-US" dirty="0" err="1" smtClean="0"/>
              <a:t>muon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277921" y="5462066"/>
            <a:ext cx="8480160" cy="95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Lepton </a:t>
            </a:r>
            <a:r>
              <a:rPr lang="en-US" dirty="0" smtClean="0">
                <a:solidFill>
                  <a:srgbClr val="008000"/>
                </a:solidFill>
              </a:rPr>
              <a:t>(electron or </a:t>
            </a:r>
            <a:r>
              <a:rPr lang="en-US" dirty="0" err="1" smtClean="0">
                <a:solidFill>
                  <a:srgbClr val="008000"/>
                </a:solidFill>
              </a:rPr>
              <a:t>muon</a:t>
            </a:r>
            <a:r>
              <a:rPr lang="en-US" dirty="0" smtClean="0">
                <a:solidFill>
                  <a:srgbClr val="008000"/>
                </a:solidFill>
              </a:rPr>
              <a:t>) momentum carries </a:t>
            </a:r>
            <a:r>
              <a:rPr lang="en-US" dirty="0">
                <a:solidFill>
                  <a:srgbClr val="008000"/>
                </a:solidFill>
              </a:rPr>
              <a:t>most of </a:t>
            </a:r>
            <a:r>
              <a:rPr lang="en-US" i="1" dirty="0">
                <a:solidFill>
                  <a:srgbClr val="008000"/>
                </a:solidFill>
              </a:rPr>
              <a:t>W</a:t>
            </a:r>
            <a:r>
              <a:rPr lang="en-US" dirty="0">
                <a:solidFill>
                  <a:srgbClr val="008000"/>
                </a:solidFill>
              </a:rPr>
              <a:t> mass </a:t>
            </a:r>
          </a:p>
          <a:p>
            <a:r>
              <a:rPr lang="en-US" dirty="0">
                <a:solidFill>
                  <a:srgbClr val="008000"/>
                </a:solidFill>
              </a:rPr>
              <a:t>information, can be measured precisely </a:t>
            </a:r>
            <a:r>
              <a:rPr lang="en-US" dirty="0">
                <a:solidFill>
                  <a:srgbClr val="800000"/>
                </a:solidFill>
              </a:rPr>
              <a:t>(achieved 0.004%)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2691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77139"/>
            <a:ext cx="7807680" cy="669670"/>
          </a:xfrm>
          <a:ln/>
        </p:spPr>
        <p:txBody>
          <a:bodyPr tIns="223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Constraining Boson </a:t>
            </a:r>
            <a:r>
              <a:rPr lang="en-US" sz="2500" dirty="0" err="1">
                <a:solidFill>
                  <a:srgbClr val="DC2300"/>
                </a:solidFill>
              </a:rPr>
              <a:t>p</a:t>
            </a:r>
            <a:r>
              <a:rPr lang="en-US" sz="2500" baseline="-33000" dirty="0" err="1">
                <a:solidFill>
                  <a:srgbClr val="DC2300"/>
                </a:solidFill>
              </a:rPr>
              <a:t>T</a:t>
            </a:r>
            <a:r>
              <a:rPr lang="en-US" sz="2500" dirty="0">
                <a:solidFill>
                  <a:srgbClr val="DC2300"/>
                </a:solidFill>
              </a:rPr>
              <a:t> </a:t>
            </a:r>
            <a:r>
              <a:rPr lang="en-US" sz="2500" dirty="0" smtClean="0">
                <a:solidFill>
                  <a:srgbClr val="DC2300"/>
                </a:solidFill>
              </a:rPr>
              <a:t>Spectrum with Data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9440" y="902975"/>
            <a:ext cx="8339040" cy="4768340"/>
          </a:xfrm>
          <a:ln/>
        </p:spPr>
        <p:txBody>
          <a:bodyPr tIns="19199"/>
          <a:lstStyle/>
          <a:p>
            <a:pPr marL="391645" indent="-293733">
              <a:spcAft>
                <a:spcPts val="771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Fit the non-</a:t>
            </a:r>
            <a:r>
              <a:rPr lang="en-US" sz="2200" dirty="0" err="1">
                <a:solidFill>
                  <a:srgbClr val="008000"/>
                </a:solidFill>
              </a:rPr>
              <a:t>perturbative</a:t>
            </a:r>
            <a:r>
              <a:rPr lang="en-US" sz="2200" dirty="0">
                <a:solidFill>
                  <a:srgbClr val="008000"/>
                </a:solidFill>
              </a:rPr>
              <a:t> parameter g</a:t>
            </a:r>
            <a:r>
              <a:rPr lang="en-US" sz="2200" baseline="-33000" dirty="0">
                <a:solidFill>
                  <a:srgbClr val="008000"/>
                </a:solidFill>
              </a:rPr>
              <a:t>2 </a:t>
            </a:r>
            <a:r>
              <a:rPr lang="en-US" sz="2200" dirty="0">
                <a:solidFill>
                  <a:srgbClr val="008000"/>
                </a:solidFill>
              </a:rPr>
              <a:t> and QCD coupling </a:t>
            </a:r>
            <a:r>
              <a:rPr lang="en-US" sz="2200" dirty="0">
                <a:solidFill>
                  <a:srgbClr val="008000"/>
                </a:solidFill>
                <a:latin typeface="Symbol" charset="0"/>
                <a:cs typeface="Symbol" charset="0"/>
              </a:rPr>
              <a:t>α</a:t>
            </a:r>
            <a:r>
              <a:rPr lang="en-US" sz="2200" baseline="-33000" dirty="0">
                <a:solidFill>
                  <a:srgbClr val="008000"/>
                </a:solidFill>
              </a:rPr>
              <a:t>S</a:t>
            </a:r>
            <a:r>
              <a:rPr lang="en-US" sz="2200" dirty="0">
                <a:solidFill>
                  <a:srgbClr val="008000"/>
                </a:solidFill>
              </a:rPr>
              <a:t>  in </a:t>
            </a:r>
            <a:r>
              <a:rPr lang="en-US" sz="2200" dirty="0" smtClean="0">
                <a:solidFill>
                  <a:srgbClr val="008000"/>
                </a:solidFill>
              </a:rPr>
              <a:t>theoretical production model </a:t>
            </a:r>
            <a:r>
              <a:rPr lang="en-US" sz="2200" dirty="0">
                <a:solidFill>
                  <a:srgbClr val="008000"/>
                </a:solidFill>
              </a:rPr>
              <a:t>to </a:t>
            </a:r>
            <a:r>
              <a:rPr lang="en-US" sz="2200" dirty="0" err="1">
                <a:solidFill>
                  <a:srgbClr val="008000"/>
                </a:solidFill>
              </a:rPr>
              <a:t>p</a:t>
            </a:r>
            <a:r>
              <a:rPr lang="en-US" sz="2200" baseline="-33000" dirty="0" err="1">
                <a:solidFill>
                  <a:srgbClr val="008000"/>
                </a:solidFill>
              </a:rPr>
              <a:t>T</a:t>
            </a:r>
            <a:r>
              <a:rPr lang="en-US" sz="2200" dirty="0">
                <a:solidFill>
                  <a:srgbClr val="008000"/>
                </a:solidFill>
              </a:rPr>
              <a:t>(</a:t>
            </a:r>
            <a:r>
              <a:rPr lang="en-US" sz="2200" i="1" dirty="0" err="1">
                <a:solidFill>
                  <a:srgbClr val="008000"/>
                </a:solidFill>
              </a:rPr>
              <a:t>ll</a:t>
            </a:r>
            <a:r>
              <a:rPr lang="en-US" sz="2200" dirty="0">
                <a:solidFill>
                  <a:srgbClr val="008000"/>
                </a:solidFill>
              </a:rPr>
              <a:t>) </a:t>
            </a:r>
            <a:r>
              <a:rPr lang="en-US" sz="2200" dirty="0" smtClean="0">
                <a:solidFill>
                  <a:srgbClr val="008000"/>
                </a:solidFill>
              </a:rPr>
              <a:t>data spectra</a:t>
            </a:r>
            <a:r>
              <a:rPr lang="en-US" sz="2200" dirty="0">
                <a:solidFill>
                  <a:srgbClr val="008000"/>
                </a:solidFill>
              </a:rPr>
              <a:t>: </a:t>
            </a:r>
          </a:p>
          <a:p>
            <a:pPr marL="391645" indent="-293733">
              <a:spcAft>
                <a:spcPts val="771"/>
              </a:spcAft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endParaRPr lang="en-US" sz="2000" dirty="0">
              <a:cs typeface="Times New Roman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5929920" y="1378225"/>
            <a:ext cx="3152160" cy="68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27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4935" indent="-194382" defTabSz="407484" fontAlgn="base" hangingPunct="0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  <a:buClr>
                <a:srgbClr val="000000"/>
              </a:buClr>
              <a:buSzPct val="100000"/>
            </a:pPr>
            <a:r>
              <a:rPr lang="en-GB" smtClean="0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 smtClean="0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 smtClean="0">
                <a:solidFill>
                  <a:srgbClr val="800000"/>
                </a:solidFill>
                <a:latin typeface="Nimbus Roman" charset="0"/>
              </a:rPr>
              <a:t>W</a:t>
            </a:r>
            <a:r>
              <a:rPr lang="en-GB" smtClean="0">
                <a:solidFill>
                  <a:srgbClr val="800000"/>
                </a:solidFill>
                <a:latin typeface="Nimbus Roman" charset="0"/>
              </a:rPr>
              <a:t> = 1.8 MeV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68480" y="2410813"/>
            <a:ext cx="5372640" cy="67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000">
                <a:solidFill>
                  <a:srgbClr val="008080"/>
                </a:solidFill>
              </a:rPr>
              <a:t>Position of peak in boson p</a:t>
            </a:r>
            <a:r>
              <a:rPr lang="en-US" sz="2000" baseline="-33000">
                <a:solidFill>
                  <a:srgbClr val="008080"/>
                </a:solidFill>
              </a:rPr>
              <a:t>T</a:t>
            </a:r>
            <a:r>
              <a:rPr lang="en-US" sz="2000">
                <a:solidFill>
                  <a:srgbClr val="008080"/>
                </a:solidFill>
              </a:rPr>
              <a:t> spectrum</a:t>
            </a:r>
          </a:p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000">
                <a:solidFill>
                  <a:srgbClr val="008080"/>
                </a:solidFill>
              </a:rPr>
              <a:t> depends on g</a:t>
            </a:r>
            <a:r>
              <a:rPr lang="en-US" sz="2000" baseline="-33000">
                <a:solidFill>
                  <a:srgbClr val="008080"/>
                </a:solidFill>
              </a:rPr>
              <a:t>2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129280" y="2443937"/>
            <a:ext cx="3474720" cy="36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000">
                <a:solidFill>
                  <a:srgbClr val="008080"/>
                </a:solidFill>
              </a:rPr>
              <a:t>Tail to peak ratio depends on </a:t>
            </a:r>
            <a:r>
              <a:rPr lang="en-US" sz="2000">
                <a:solidFill>
                  <a:srgbClr val="008080"/>
                </a:solidFill>
                <a:latin typeface="Symbol" charset="0"/>
                <a:cs typeface="Symbol" charset="0"/>
              </a:rPr>
              <a:t>α</a:t>
            </a:r>
            <a:r>
              <a:rPr lang="en-US" sz="2000" baseline="-33000">
                <a:solidFill>
                  <a:srgbClr val="008080"/>
                </a:solidFill>
              </a:rPr>
              <a:t>S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2" y="3135210"/>
            <a:ext cx="5038560" cy="331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320" y="3112167"/>
            <a:ext cx="4864320" cy="334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748802" y="5373204"/>
            <a:ext cx="925920" cy="563099"/>
          </a:xfrm>
          <a:prstGeom prst="roundRect">
            <a:avLst>
              <a:gd name="adj" fmla="val 25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1108802" y="5357362"/>
            <a:ext cx="436320" cy="30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>
                <a:solidFill>
                  <a:srgbClr val="0000FF"/>
                </a:solidFill>
                <a:latin typeface="Times New Roman" charset="0"/>
                <a:ea typeface="ＭＳ Ｐゴシック" charset="0"/>
                <a:cs typeface="msmincho" charset="0"/>
              </a:rPr>
              <a:t>Data</a:t>
            </a:r>
          </a:p>
        </p:txBody>
      </p:sp>
      <p:sp>
        <p:nvSpPr>
          <p:cNvPr id="3082" name="Oval 10"/>
          <p:cNvSpPr>
            <a:spLocks noChangeArrowheads="1"/>
          </p:cNvSpPr>
          <p:nvPr/>
        </p:nvSpPr>
        <p:spPr bwMode="auto">
          <a:xfrm>
            <a:off x="973440" y="5403449"/>
            <a:ext cx="72000" cy="79209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773282" y="5626671"/>
            <a:ext cx="26208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1111682" y="5530180"/>
            <a:ext cx="1012320" cy="30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748802" y="5373204"/>
            <a:ext cx="925920" cy="563099"/>
          </a:xfrm>
          <a:prstGeom prst="roundRect">
            <a:avLst>
              <a:gd name="adj" fmla="val 25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108802" y="5357362"/>
            <a:ext cx="436320" cy="30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>
                <a:solidFill>
                  <a:srgbClr val="0000FF"/>
                </a:solidFill>
                <a:latin typeface="Times New Roman" charset="0"/>
                <a:ea typeface="ＭＳ Ｐゴシック" charset="0"/>
                <a:cs typeface="msmincho" charset="0"/>
              </a:rPr>
              <a:t>Data</a:t>
            </a:r>
          </a:p>
        </p:txBody>
      </p:sp>
      <p:sp>
        <p:nvSpPr>
          <p:cNvPr id="3087" name="Oval 15"/>
          <p:cNvSpPr>
            <a:spLocks noChangeArrowheads="1"/>
          </p:cNvSpPr>
          <p:nvPr/>
        </p:nvSpPr>
        <p:spPr bwMode="auto">
          <a:xfrm>
            <a:off x="973440" y="5403449"/>
            <a:ext cx="72000" cy="79209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3088" name="Line 16"/>
          <p:cNvSpPr>
            <a:spLocks noChangeShapeType="1"/>
          </p:cNvSpPr>
          <p:nvPr/>
        </p:nvSpPr>
        <p:spPr bwMode="auto">
          <a:xfrm>
            <a:off x="773282" y="5626671"/>
            <a:ext cx="26208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1111682" y="5530180"/>
            <a:ext cx="1012320" cy="30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3090" name="Line 18"/>
          <p:cNvSpPr>
            <a:spLocks noChangeShapeType="1"/>
          </p:cNvSpPr>
          <p:nvPr/>
        </p:nvSpPr>
        <p:spPr bwMode="auto">
          <a:xfrm flipH="1">
            <a:off x="1121760" y="2697405"/>
            <a:ext cx="1058400" cy="1212607"/>
          </a:xfrm>
          <a:prstGeom prst="line">
            <a:avLst/>
          </a:prstGeom>
          <a:noFill/>
          <a:ln w="9525" cap="flat">
            <a:solidFill>
              <a:srgbClr val="0084D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3091" name="Line 19"/>
          <p:cNvSpPr>
            <a:spLocks noChangeShapeType="1"/>
          </p:cNvSpPr>
          <p:nvPr/>
        </p:nvSpPr>
        <p:spPr bwMode="auto">
          <a:xfrm>
            <a:off x="5218560" y="2717566"/>
            <a:ext cx="1677600" cy="2534666"/>
          </a:xfrm>
          <a:prstGeom prst="line">
            <a:avLst/>
          </a:prstGeom>
          <a:noFill/>
          <a:ln w="9525" cap="flat">
            <a:solidFill>
              <a:srgbClr val="0084D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oter Placeholder 3"/>
          <p:cNvSpPr>
            <a:spLocks noGrp="1"/>
          </p:cNvSpPr>
          <p:nvPr>
            <p:ph type="ftr" idx="10"/>
          </p:nvPr>
        </p:nvSpPr>
        <p:spPr>
          <a:xfrm>
            <a:off x="28223" y="6539794"/>
            <a:ext cx="2590799" cy="365125"/>
          </a:xfrm>
        </p:spPr>
        <p:txBody>
          <a:bodyPr/>
          <a:lstStyle/>
          <a:p>
            <a:r>
              <a:rPr lang="en-US" dirty="0" smtClean="0"/>
              <a:t>A. V. Kotwal, San Diego, 16 March 23</a:t>
            </a:r>
            <a:endParaRPr lang="en-US" dirty="0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77139"/>
            <a:ext cx="7807680" cy="669670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Constraining Boson </a:t>
            </a:r>
            <a:r>
              <a:rPr lang="en-US" sz="2500" dirty="0" err="1">
                <a:solidFill>
                  <a:srgbClr val="DC2300"/>
                </a:solidFill>
              </a:rPr>
              <a:t>p</a:t>
            </a:r>
            <a:r>
              <a:rPr lang="en-US" sz="2500" baseline="-33000" dirty="0" err="1">
                <a:solidFill>
                  <a:srgbClr val="DC2300"/>
                </a:solidFill>
              </a:rPr>
              <a:t>T</a:t>
            </a:r>
            <a:r>
              <a:rPr lang="en-US" sz="2500" dirty="0">
                <a:solidFill>
                  <a:srgbClr val="DC2300"/>
                </a:solidFill>
              </a:rPr>
              <a:t> </a:t>
            </a:r>
            <a:r>
              <a:rPr lang="en-US" sz="2500" dirty="0" smtClean="0">
                <a:solidFill>
                  <a:srgbClr val="DC2300"/>
                </a:solidFill>
              </a:rPr>
              <a:t>Spectrum with Data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9440" y="902975"/>
            <a:ext cx="8339040" cy="4768340"/>
          </a:xfrm>
          <a:ln/>
        </p:spPr>
        <p:txBody>
          <a:bodyPr tIns="19201"/>
          <a:lstStyle/>
          <a:p>
            <a:pPr marL="391686" indent="-293764">
              <a:spcAft>
                <a:spcPts val="771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>
                <a:solidFill>
                  <a:srgbClr val="008000"/>
                </a:solidFill>
              </a:rPr>
              <a:t>NEW: Use azimuthal opening angle between leptons as a check of the p</a:t>
            </a:r>
            <a:r>
              <a:rPr lang="en-US" sz="2200" baseline="-33000">
                <a:solidFill>
                  <a:srgbClr val="008000"/>
                </a:solidFill>
              </a:rPr>
              <a:t>T</a:t>
            </a:r>
            <a:r>
              <a:rPr lang="en-US" sz="2200">
                <a:solidFill>
                  <a:srgbClr val="008000"/>
                </a:solidFill>
              </a:rPr>
              <a:t>(</a:t>
            </a:r>
            <a:r>
              <a:rPr lang="en-US" sz="2200" i="1">
                <a:solidFill>
                  <a:srgbClr val="008000"/>
                </a:solidFill>
              </a:rPr>
              <a:t>ll</a:t>
            </a:r>
            <a:r>
              <a:rPr lang="en-US" sz="2200">
                <a:solidFill>
                  <a:srgbClr val="008000"/>
                </a:solidFill>
              </a:rPr>
              <a:t>) spectrum modeling: </a:t>
            </a:r>
          </a:p>
          <a:p>
            <a:pPr marL="391686" indent="-293764">
              <a:spcAft>
                <a:spcPts val="771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000">
              <a:cs typeface="Times New Roman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279681" y="2868781"/>
            <a:ext cx="4151520" cy="36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080"/>
                </a:solidFill>
              </a:rPr>
              <a:t>Acceptance effect modeled in simulation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84937"/>
            <a:ext cx="4779360" cy="326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1206721" y="4164918"/>
            <a:ext cx="925920" cy="563100"/>
          </a:xfrm>
          <a:prstGeom prst="roundRect">
            <a:avLst>
              <a:gd name="adj" fmla="val 25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566721" y="4149076"/>
            <a:ext cx="43632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4103" name="Oval 7"/>
          <p:cNvSpPr>
            <a:spLocks noChangeArrowheads="1"/>
          </p:cNvSpPr>
          <p:nvPr/>
        </p:nvSpPr>
        <p:spPr bwMode="auto">
          <a:xfrm>
            <a:off x="1429921" y="4195161"/>
            <a:ext cx="72000" cy="79208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1229760" y="4418384"/>
            <a:ext cx="262080" cy="1441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1569601" y="4321895"/>
            <a:ext cx="101232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4106" name="AutoShape 10"/>
          <p:cNvSpPr>
            <a:spLocks noChangeArrowheads="1"/>
          </p:cNvSpPr>
          <p:nvPr/>
        </p:nvSpPr>
        <p:spPr bwMode="auto">
          <a:xfrm>
            <a:off x="1206721" y="4164918"/>
            <a:ext cx="925920" cy="563100"/>
          </a:xfrm>
          <a:prstGeom prst="roundRect">
            <a:avLst>
              <a:gd name="adj" fmla="val 25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1566721" y="4149076"/>
            <a:ext cx="43632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1429921" y="4195161"/>
            <a:ext cx="72000" cy="79208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1229760" y="4418384"/>
            <a:ext cx="262080" cy="1441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1569601" y="4321895"/>
            <a:ext cx="101232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280" y="3401638"/>
            <a:ext cx="4862880" cy="328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12" name="AutoShape 16"/>
          <p:cNvSpPr>
            <a:spLocks noChangeArrowheads="1"/>
          </p:cNvSpPr>
          <p:nvPr/>
        </p:nvSpPr>
        <p:spPr bwMode="auto">
          <a:xfrm>
            <a:off x="5614560" y="4164918"/>
            <a:ext cx="925920" cy="563100"/>
          </a:xfrm>
          <a:prstGeom prst="roundRect">
            <a:avLst>
              <a:gd name="adj" fmla="val 25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5974560" y="4149076"/>
            <a:ext cx="43632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4114" name="Oval 18"/>
          <p:cNvSpPr>
            <a:spLocks noChangeArrowheads="1"/>
          </p:cNvSpPr>
          <p:nvPr/>
        </p:nvSpPr>
        <p:spPr bwMode="auto">
          <a:xfrm>
            <a:off x="5837760" y="4195161"/>
            <a:ext cx="72000" cy="79208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>
            <a:off x="5639040" y="4418384"/>
            <a:ext cx="262080" cy="1441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5977440" y="4321895"/>
            <a:ext cx="101232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4117" name="AutoShape 21"/>
          <p:cNvSpPr>
            <a:spLocks noChangeArrowheads="1"/>
          </p:cNvSpPr>
          <p:nvPr/>
        </p:nvSpPr>
        <p:spPr bwMode="auto">
          <a:xfrm>
            <a:off x="5614560" y="4164918"/>
            <a:ext cx="925920" cy="563100"/>
          </a:xfrm>
          <a:prstGeom prst="roundRect">
            <a:avLst>
              <a:gd name="adj" fmla="val 25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5974560" y="4149076"/>
            <a:ext cx="43632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4119" name="Oval 23"/>
          <p:cNvSpPr>
            <a:spLocks noChangeArrowheads="1"/>
          </p:cNvSpPr>
          <p:nvPr/>
        </p:nvSpPr>
        <p:spPr bwMode="auto">
          <a:xfrm>
            <a:off x="5837760" y="4195161"/>
            <a:ext cx="72000" cy="79208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20" name="Line 24"/>
          <p:cNvSpPr>
            <a:spLocks noChangeShapeType="1"/>
          </p:cNvSpPr>
          <p:nvPr/>
        </p:nvSpPr>
        <p:spPr bwMode="auto">
          <a:xfrm>
            <a:off x="5639040" y="4418384"/>
            <a:ext cx="262080" cy="1441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5977440" y="4321895"/>
            <a:ext cx="101232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4122" name="Line 26"/>
          <p:cNvSpPr>
            <a:spLocks noChangeShapeType="1"/>
          </p:cNvSpPr>
          <p:nvPr/>
        </p:nvSpPr>
        <p:spPr bwMode="auto">
          <a:xfrm>
            <a:off x="5300641" y="3171214"/>
            <a:ext cx="427680" cy="2371929"/>
          </a:xfrm>
          <a:prstGeom prst="line">
            <a:avLst/>
          </a:prstGeom>
          <a:noFill/>
          <a:ln w="9525" cap="flat">
            <a:solidFill>
              <a:srgbClr val="0084D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4123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240" y="1758425"/>
            <a:ext cx="5690880" cy="96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368640" y="855123"/>
            <a:ext cx="8641440" cy="2433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 marL="4318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07484" fontAlgn="base" hangingPunct="0">
              <a:lnSpc>
                <a:spcPct val="93000"/>
              </a:lnSpc>
              <a:spcBef>
                <a:spcPts val="522"/>
              </a:spcBef>
              <a:spcAft>
                <a:spcPts val="522"/>
              </a:spcAft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US" sz="2200" dirty="0" smtClean="0">
                <a:solidFill>
                  <a:srgbClr val="008000"/>
                </a:solidFill>
              </a:rPr>
              <a:t> NEW: In addition to the </a:t>
            </a:r>
            <a:r>
              <a:rPr lang="en-US" sz="2200" dirty="0" err="1" smtClean="0">
                <a:solidFill>
                  <a:srgbClr val="008000"/>
                </a:solidFill>
              </a:rPr>
              <a:t>p</a:t>
            </a:r>
            <a:r>
              <a:rPr lang="en-US" sz="2200" baseline="-33000" dirty="0" err="1" smtClean="0">
                <a:solidFill>
                  <a:srgbClr val="008000"/>
                </a:solidFill>
              </a:rPr>
              <a:t>T</a:t>
            </a:r>
            <a:r>
              <a:rPr lang="en-US" sz="2200" dirty="0" smtClean="0">
                <a:solidFill>
                  <a:srgbClr val="008000"/>
                </a:solidFill>
              </a:rPr>
              <a:t>(Z) data constraint on the boson </a:t>
            </a:r>
            <a:r>
              <a:rPr lang="en-US" sz="2200" dirty="0" err="1" smtClean="0">
                <a:solidFill>
                  <a:srgbClr val="008000"/>
                </a:solidFill>
              </a:rPr>
              <a:t>p</a:t>
            </a:r>
            <a:r>
              <a:rPr lang="en-US" sz="2200" baseline="-33000" dirty="0" err="1" smtClean="0">
                <a:solidFill>
                  <a:srgbClr val="008000"/>
                </a:solidFill>
              </a:rPr>
              <a:t>T</a:t>
            </a:r>
            <a:r>
              <a:rPr lang="en-US" sz="2200" dirty="0" smtClean="0">
                <a:solidFill>
                  <a:srgbClr val="008000"/>
                </a:solidFill>
              </a:rPr>
              <a:t> spectrum, </a:t>
            </a:r>
          </a:p>
          <a:p>
            <a:pPr defTabSz="407484" fontAlgn="base" hangingPunct="0">
              <a:lnSpc>
                <a:spcPct val="93000"/>
              </a:lnSpc>
              <a:spcBef>
                <a:spcPts val="522"/>
              </a:spcBef>
              <a:spcAft>
                <a:spcPts val="522"/>
              </a:spcAft>
              <a:buClr>
                <a:srgbClr val="000000"/>
              </a:buClr>
              <a:buSzPct val="45000"/>
            </a:pPr>
            <a:r>
              <a:rPr lang="en-US" sz="2200" dirty="0">
                <a:solidFill>
                  <a:srgbClr val="008000"/>
                </a:solidFill>
              </a:rPr>
              <a:t>t</a:t>
            </a:r>
            <a:r>
              <a:rPr lang="en-US" sz="2200" dirty="0" smtClean="0">
                <a:solidFill>
                  <a:srgbClr val="008000"/>
                </a:solidFill>
              </a:rPr>
              <a:t>he theoretical calculation of the </a:t>
            </a:r>
            <a:r>
              <a:rPr lang="en-US" sz="2200" dirty="0" err="1" smtClean="0">
                <a:solidFill>
                  <a:srgbClr val="008000"/>
                </a:solidFill>
              </a:rPr>
              <a:t>p</a:t>
            </a:r>
            <a:r>
              <a:rPr lang="en-US" sz="2200" baseline="-33000" dirty="0" err="1" smtClean="0">
                <a:solidFill>
                  <a:srgbClr val="008000"/>
                </a:solidFill>
              </a:rPr>
              <a:t>T</a:t>
            </a:r>
            <a:r>
              <a:rPr lang="en-US" sz="2200" dirty="0" smtClean="0">
                <a:solidFill>
                  <a:srgbClr val="008000"/>
                </a:solidFill>
              </a:rPr>
              <a:t>(W) spectrum is also constrained </a:t>
            </a:r>
          </a:p>
          <a:p>
            <a:pPr defTabSz="407484" fontAlgn="base" hangingPunct="0">
              <a:lnSpc>
                <a:spcPct val="93000"/>
              </a:lnSpc>
              <a:spcBef>
                <a:spcPts val="522"/>
              </a:spcBef>
              <a:spcAft>
                <a:spcPts val="522"/>
              </a:spcAft>
              <a:buClr>
                <a:srgbClr val="000000"/>
              </a:buClr>
              <a:buSzPct val="45000"/>
            </a:pPr>
            <a:r>
              <a:rPr lang="en-US" sz="2200" dirty="0" smtClean="0">
                <a:solidFill>
                  <a:srgbClr val="008000"/>
                </a:solidFill>
              </a:rPr>
              <a:t>by using the </a:t>
            </a:r>
            <a:r>
              <a:rPr lang="en-US" sz="2200" dirty="0" err="1" smtClean="0">
                <a:solidFill>
                  <a:srgbClr val="008000"/>
                </a:solidFill>
              </a:rPr>
              <a:t>p</a:t>
            </a:r>
            <a:r>
              <a:rPr lang="en-US" sz="2200" baseline="-33000" dirty="0" err="1" smtClean="0">
                <a:solidFill>
                  <a:srgbClr val="008000"/>
                </a:solidFill>
              </a:rPr>
              <a:t>T</a:t>
            </a:r>
            <a:r>
              <a:rPr lang="en-US" sz="2200" dirty="0" smtClean="0">
                <a:solidFill>
                  <a:srgbClr val="008000"/>
                </a:solidFill>
              </a:rPr>
              <a:t>(W) data</a:t>
            </a:r>
          </a:p>
          <a:p>
            <a:pPr defTabSz="407484" fontAlgn="base" hangingPunct="0">
              <a:lnSpc>
                <a:spcPct val="93000"/>
              </a:lnSpc>
              <a:spcBef>
                <a:spcPts val="522"/>
              </a:spcBef>
              <a:spcAft>
                <a:spcPts val="522"/>
              </a:spcAft>
              <a:buClr>
                <a:srgbClr val="000000"/>
              </a:buClr>
              <a:buSzPct val="45000"/>
            </a:pPr>
            <a:endParaRPr lang="en-US" sz="2200" dirty="0" smtClean="0">
              <a:solidFill>
                <a:srgbClr val="008000"/>
              </a:solidFill>
            </a:endParaRPr>
          </a:p>
          <a:p>
            <a:pPr lvl="1" defTabSz="407484" fontAlgn="base" hangingPunct="0">
              <a:lnSpc>
                <a:spcPct val="93000"/>
              </a:lnSpc>
              <a:spcBef>
                <a:spcPts val="522"/>
              </a:spcBef>
              <a:spcAft>
                <a:spcPts val="522"/>
              </a:spcAft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US" sz="2200" dirty="0" smtClean="0"/>
              <a:t>correlation with detector response is taken into account 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74560" y="46085"/>
            <a:ext cx="8195040" cy="589022"/>
          </a:xfrm>
          <a:ln/>
        </p:spPr>
        <p:txBody>
          <a:bodyPr tIns="223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Additional Constraint on </a:t>
            </a:r>
            <a:r>
              <a:rPr lang="en-US" sz="2500" dirty="0" err="1">
                <a:solidFill>
                  <a:srgbClr val="DC2300"/>
                </a:solidFill>
              </a:rPr>
              <a:t>p</a:t>
            </a:r>
            <a:r>
              <a:rPr lang="en-US" sz="2500" baseline="-33000" dirty="0" err="1">
                <a:solidFill>
                  <a:srgbClr val="DC2300"/>
                </a:solidFill>
              </a:rPr>
              <a:t>T</a:t>
            </a:r>
            <a:r>
              <a:rPr lang="en-US" sz="2500" dirty="0">
                <a:solidFill>
                  <a:srgbClr val="DC2300"/>
                </a:solidFill>
              </a:rPr>
              <a:t>(W) Model with </a:t>
            </a:r>
            <a:r>
              <a:rPr lang="en-US" sz="2500" i="1" dirty="0">
                <a:solidFill>
                  <a:srgbClr val="DC2300"/>
                </a:solidFill>
              </a:rPr>
              <a:t>W</a:t>
            </a:r>
            <a:r>
              <a:rPr lang="en-US" sz="2500" dirty="0">
                <a:solidFill>
                  <a:srgbClr val="DC2300"/>
                </a:solidFill>
              </a:rPr>
              <a:t> boson </a:t>
            </a:r>
            <a:r>
              <a:rPr lang="en-US" sz="2500" dirty="0" smtClean="0">
                <a:solidFill>
                  <a:srgbClr val="DC2300"/>
                </a:solidFill>
              </a:rPr>
              <a:t>data</a:t>
            </a:r>
            <a:endParaRPr lang="en-US" sz="2500" dirty="0">
              <a:solidFill>
                <a:srgbClr val="DC23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" y="3299387"/>
            <a:ext cx="9142560" cy="302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449602" y="6309303"/>
            <a:ext cx="43632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>
                <a:solidFill>
                  <a:srgbClr val="0000FF"/>
                </a:solidFill>
                <a:latin typeface="Times New Roman" charset="0"/>
                <a:ea typeface="ＭＳ Ｐゴシック" charset="0"/>
                <a:cs typeface="msmincho" charset="0"/>
              </a:rPr>
              <a:t>Data</a:t>
            </a:r>
          </a:p>
        </p:txBody>
      </p:sp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4314240" y="6404353"/>
            <a:ext cx="41760" cy="56165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4255202" y="6594453"/>
            <a:ext cx="15264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4451040" y="6495083"/>
            <a:ext cx="983520" cy="30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43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6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4364640" y="5308399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800">
                <a:solidFill>
                  <a:srgbClr val="7E0021"/>
                </a:solidFill>
              </a:rPr>
              <a:t>Fig. S32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32160" y="6247376"/>
            <a:ext cx="2671200" cy="46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07484" fontAlgn="base" hangingPunct="0">
              <a:lnSpc>
                <a:spcPct val="93000"/>
              </a:lnSpc>
              <a:spcBef>
                <a:spcPts val="522"/>
              </a:spcBef>
              <a:spcAft>
                <a:spcPts val="522"/>
              </a:spcAft>
              <a:buClr>
                <a:srgbClr val="000000"/>
              </a:buClr>
              <a:buSzPct val="100000"/>
            </a:pPr>
            <a:r>
              <a:rPr lang="en-US" sz="2000">
                <a:solidFill>
                  <a:srgbClr val="00CCCC"/>
                </a:solidFill>
              </a:rPr>
              <a:t> p</a:t>
            </a:r>
            <a:r>
              <a:rPr lang="en-US" sz="2000" baseline="-33000">
                <a:solidFill>
                  <a:srgbClr val="00CCCC"/>
                </a:solidFill>
              </a:rPr>
              <a:t>T</a:t>
            </a:r>
            <a:r>
              <a:rPr lang="en-US" sz="2000">
                <a:solidFill>
                  <a:srgbClr val="00CCCC"/>
                </a:solidFill>
              </a:rPr>
              <a:t>(W), muon channel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5660640" y="6245937"/>
            <a:ext cx="2953440" cy="46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07484" fontAlgn="base" hangingPunct="0">
              <a:lnSpc>
                <a:spcPct val="93000"/>
              </a:lnSpc>
              <a:spcBef>
                <a:spcPts val="522"/>
              </a:spcBef>
              <a:spcAft>
                <a:spcPts val="522"/>
              </a:spcAft>
              <a:buClr>
                <a:srgbClr val="000000"/>
              </a:buClr>
              <a:buSzPct val="100000"/>
            </a:pPr>
            <a:r>
              <a:rPr lang="en-US" sz="2000">
                <a:solidFill>
                  <a:srgbClr val="00CCCC"/>
                </a:solidFill>
              </a:rPr>
              <a:t> p</a:t>
            </a:r>
            <a:r>
              <a:rPr lang="en-US" sz="2000" baseline="-33000">
                <a:solidFill>
                  <a:srgbClr val="00CCCC"/>
                </a:solidFill>
              </a:rPr>
              <a:t>T</a:t>
            </a:r>
            <a:r>
              <a:rPr lang="en-US" sz="2000">
                <a:solidFill>
                  <a:srgbClr val="00CCCC"/>
                </a:solidFill>
              </a:rPr>
              <a:t>(W), electron channel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idx="10"/>
          </p:nvPr>
        </p:nvSpPr>
        <p:spPr>
          <a:xfrm>
            <a:off x="21600" y="6525683"/>
            <a:ext cx="3308622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48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5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900" dirty="0">
                <a:solidFill>
                  <a:srgbClr val="DC2300"/>
                </a:solidFill>
              </a:rPr>
              <a:t>Matching Calculated and Observed Distributions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1111"/>
            <a:ext cx="8864640" cy="6220013"/>
          </a:xfrm>
          <a:ln/>
        </p:spPr>
        <p:txBody>
          <a:bodyPr tIns="20800"/>
          <a:lstStyle/>
          <a:p>
            <a:pPr marL="391645" indent="-293733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We perform a very accurate calculation of the momentum of the electron or </a:t>
            </a:r>
            <a:r>
              <a:rPr lang="en-US" sz="2400" dirty="0" err="1">
                <a:solidFill>
                  <a:srgbClr val="008000"/>
                </a:solidFill>
                <a:latin typeface="Times New Roman"/>
                <a:cs typeface="Times New Roman"/>
              </a:rPr>
              <a:t>muon</a:t>
            </a: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 emanating from the W boson decay</a:t>
            </a:r>
          </a:p>
          <a:p>
            <a:pPr marL="391645" indent="-293733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400" dirty="0">
                <a:solidFill>
                  <a:srgbClr val="660066"/>
                </a:solidFill>
                <a:latin typeface="Times New Roman"/>
                <a:cs typeface="Times New Roman"/>
              </a:rPr>
              <a:t>We perform a very accurate comparison of this momentum distribution between the observed data and the calculation</a:t>
            </a:r>
            <a:r>
              <a:rPr lang="en-US" sz="2000" dirty="0">
                <a:solidFill>
                  <a:srgbClr val="660066"/>
                </a:solidFill>
                <a:latin typeface="Times New Roman"/>
                <a:cs typeface="Times New Roman"/>
              </a:rPr>
              <a:t>  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1600" y="5831198"/>
            <a:ext cx="8864640" cy="44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0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800000"/>
                </a:solidFill>
              </a:rPr>
              <a:t>We </a:t>
            </a:r>
            <a:r>
              <a:rPr lang="en-US" dirty="0" smtClean="0">
                <a:solidFill>
                  <a:srgbClr val="800000"/>
                </a:solidFill>
              </a:rPr>
              <a:t>used advanced statistical methods to quantify this comparison and infer the W boson mass 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01" y="2424393"/>
            <a:ext cx="5300640" cy="325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846880" y="4766079"/>
            <a:ext cx="1457280" cy="3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</a:t>
            </a:r>
            <a:r>
              <a:rPr lang="en-US" sz="2000" baseline="-33000"/>
              <a:t>W</a:t>
            </a:r>
            <a:r>
              <a:rPr lang="en-US" sz="2000"/>
              <a:t> = 80 GeV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6700322" y="3557792"/>
            <a:ext cx="2232000" cy="66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0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/>
              <a:t>M</a:t>
            </a:r>
            <a:r>
              <a:rPr lang="en-US" sz="2000" baseline="-33000" dirty="0"/>
              <a:t>W</a:t>
            </a:r>
            <a:r>
              <a:rPr lang="en-US" sz="2000" dirty="0"/>
              <a:t> = 81 </a:t>
            </a:r>
            <a:r>
              <a:rPr lang="en-US" sz="2000" dirty="0" err="1"/>
              <a:t>GeV</a:t>
            </a:r>
            <a:endParaRPr lang="en-US" sz="2000" dirty="0"/>
          </a:p>
          <a:p>
            <a:r>
              <a:rPr lang="en-US" sz="2000" dirty="0"/>
              <a:t>calculation</a:t>
            </a:r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V="1">
            <a:off x="4278240" y="4456447"/>
            <a:ext cx="846720" cy="42052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H="1">
            <a:off x="5094722" y="3746452"/>
            <a:ext cx="1582560" cy="28803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0" y="6553905"/>
            <a:ext cx="3499556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1" y="-131053"/>
            <a:ext cx="9143999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599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800" dirty="0">
                <a:solidFill>
                  <a:srgbClr val="DC2300"/>
                </a:solidFill>
              </a:rPr>
              <a:t>  Fit to Electron Momentum Distribution from </a:t>
            </a:r>
            <a:r>
              <a:rPr lang="en-US" sz="2800" i="1" dirty="0">
                <a:solidFill>
                  <a:srgbClr val="DC2300"/>
                </a:solidFill>
              </a:rPr>
              <a:t>W</a:t>
            </a:r>
            <a:r>
              <a:rPr lang="en-US" sz="2800" dirty="0">
                <a:solidFill>
                  <a:srgbClr val="DC2300"/>
                </a:solidFill>
              </a:rPr>
              <a:t> boson decay</a:t>
            </a:r>
          </a:p>
        </p:txBody>
      </p:sp>
      <p:sp>
        <p:nvSpPr>
          <p:cNvPr id="93186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pic>
        <p:nvPicPr>
          <p:cNvPr id="2" name="Picture 1" descr="electronM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780342"/>
            <a:ext cx="8610600" cy="5905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1" y="986505"/>
            <a:ext cx="405781" cy="5798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672482" y="-131053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599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900" dirty="0">
                <a:solidFill>
                  <a:srgbClr val="DC2300"/>
                </a:solidFill>
              </a:rPr>
              <a:t>  </a:t>
            </a:r>
            <a:r>
              <a:rPr lang="en-US" sz="2900" i="1" dirty="0">
                <a:solidFill>
                  <a:srgbClr val="DC2300"/>
                </a:solidFill>
              </a:rPr>
              <a:t>W</a:t>
            </a:r>
            <a:r>
              <a:rPr lang="en-US" sz="2900" dirty="0">
                <a:solidFill>
                  <a:srgbClr val="DC2300"/>
                </a:solidFill>
              </a:rPr>
              <a:t> Boson Mass Fits</a:t>
            </a:r>
          </a:p>
        </p:txBody>
      </p:sp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2535841" y="4511994"/>
            <a:ext cx="156240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1267200" y="2648440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7175520" y="4556640"/>
            <a:ext cx="1514880" cy="246266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60" y="653830"/>
            <a:ext cx="9142560" cy="31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102722" y="2622516"/>
            <a:ext cx="109872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0800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00AE00"/>
                </a:solidFill>
              </a:rPr>
              <a:t>electrons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556640" y="2621076"/>
            <a:ext cx="92592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0800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00AE00"/>
                </a:solidFill>
              </a:rPr>
              <a:t>muons</a:t>
            </a:r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4555"/>
            <a:ext cx="9142560" cy="308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4429442" y="2664281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 dirty="0">
                <a:solidFill>
                  <a:srgbClr val="7E0021"/>
                </a:solidFill>
              </a:rPr>
              <a:t>Fig. 4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4429442" y="5995351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36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>
            <a:spLocks noGrp="1"/>
          </p:cNvSpPr>
          <p:nvPr>
            <p:ph type="ftr" idx="10"/>
          </p:nvPr>
        </p:nvSpPr>
        <p:spPr>
          <a:xfrm>
            <a:off x="104425" y="6483350"/>
            <a:ext cx="3592689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672482" y="1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599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900" dirty="0">
                <a:solidFill>
                  <a:srgbClr val="DC2300"/>
                </a:solidFill>
              </a:rPr>
              <a:t>  Summary of </a:t>
            </a:r>
            <a:r>
              <a:rPr lang="en-US" sz="2900" i="1" dirty="0">
                <a:solidFill>
                  <a:srgbClr val="DC2300"/>
                </a:solidFill>
              </a:rPr>
              <a:t>W</a:t>
            </a:r>
            <a:r>
              <a:rPr lang="en-US" sz="2900" dirty="0">
                <a:solidFill>
                  <a:srgbClr val="DC2300"/>
                </a:solidFill>
              </a:rPr>
              <a:t> boson Mass Fits</a:t>
            </a:r>
          </a:p>
        </p:txBody>
      </p:sp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60" y="1254372"/>
            <a:ext cx="7557120" cy="384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100162" y="5688597"/>
            <a:ext cx="65361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6600"/>
                </a:solidFill>
              </a:rPr>
              <a:t>Consistency between two channels and three kinematic fits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4298400" y="5047732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1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8"/>
            <a:ext cx="9144000" cy="6990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20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Century Built on Quantum Mechanics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1" y="1622772"/>
            <a:ext cx="9129889" cy="5940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scientific advances of the 20</a:t>
            </a:r>
            <a:r>
              <a:rPr lang="en-US" baseline="30000" dirty="0" smtClean="0">
                <a:solidFill>
                  <a:srgbClr val="008000"/>
                </a:solidFill>
              </a:rPr>
              <a:t>th</a:t>
            </a:r>
            <a:r>
              <a:rPr lang="en-US" dirty="0" smtClean="0">
                <a:solidFill>
                  <a:srgbClr val="008000"/>
                </a:solidFill>
              </a:rPr>
              <a:t> century have transformed our lifestyle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Impact of Quantum Mechanics</a:t>
            </a:r>
          </a:p>
          <a:p>
            <a:pPr lvl="1"/>
            <a:r>
              <a:rPr lang="en-US" dirty="0" smtClean="0"/>
              <a:t>All electronics devices, computers and communication</a:t>
            </a:r>
          </a:p>
          <a:p>
            <a:pPr lvl="1"/>
            <a:r>
              <a:rPr lang="en-US" dirty="0" smtClean="0"/>
              <a:t>Nuclear power</a:t>
            </a:r>
          </a:p>
          <a:p>
            <a:pPr lvl="1"/>
            <a:r>
              <a:rPr lang="en-US" dirty="0" smtClean="0"/>
              <a:t>Atomic and molecular manipulation of materials for chemical and biological applications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/>
          <p:cNvSpPr>
            <a:spLocks noGrp="1"/>
          </p:cNvSpPr>
          <p:nvPr>
            <p:ph type="ftr" idx="10"/>
          </p:nvPr>
        </p:nvSpPr>
        <p:spPr>
          <a:xfrm>
            <a:off x="90313" y="6497461"/>
            <a:ext cx="3268133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629282" y="-131053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2399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500">
                <a:solidFill>
                  <a:srgbClr val="DC2300"/>
                </a:solidFill>
              </a:rPr>
              <a:t>Combinations of Fit Results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" y="609184"/>
            <a:ext cx="9142560" cy="323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44000" y="4180759"/>
            <a:ext cx="9000000" cy="217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0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Bef>
                <a:spcPts val="4445"/>
              </a:spcBef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  <a:cs typeface="Times New Roman" charset="0"/>
              </a:rPr>
              <a:t>Combined electrons (3 fits): 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M</a:t>
            </a:r>
            <a:r>
              <a:rPr lang="en-US" baseline="-33000" dirty="0">
                <a:solidFill>
                  <a:srgbClr val="800080"/>
                </a:solidFill>
                <a:cs typeface="Times New Roman" charset="0"/>
              </a:rPr>
              <a:t>W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 = 80424.6 ± 13.2 MeV, 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P(</a:t>
            </a: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χ</a:t>
            </a:r>
            <a:r>
              <a:rPr lang="en-US" baseline="33000" dirty="0">
                <a:solidFill>
                  <a:srgbClr val="0000FF"/>
                </a:solidFill>
                <a:cs typeface="Times New Roman" charset="0"/>
              </a:rPr>
              <a:t>2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) = 19</a:t>
            </a:r>
            <a:r>
              <a:rPr lang="en-US" dirty="0" smtClean="0">
                <a:solidFill>
                  <a:srgbClr val="0000FF"/>
                </a:solidFill>
                <a:cs typeface="Times New Roman" charset="0"/>
              </a:rPr>
              <a:t>%</a:t>
            </a:r>
          </a:p>
          <a:p>
            <a:pPr>
              <a:spcBef>
                <a:spcPts val="4445"/>
              </a:spcBef>
              <a:buSzPct val="45000"/>
              <a:buFont typeface="Wingdings" charset="0"/>
              <a:buChar char=""/>
            </a:pPr>
            <a:r>
              <a:rPr lang="en-US" dirty="0" smtClean="0">
                <a:solidFill>
                  <a:srgbClr val="008000"/>
                </a:solidFill>
                <a:cs typeface="Times New Roman" charset="0"/>
              </a:rPr>
              <a:t>Combined </a:t>
            </a:r>
            <a:r>
              <a:rPr lang="en-US" dirty="0" err="1">
                <a:solidFill>
                  <a:srgbClr val="008000"/>
                </a:solidFill>
                <a:cs typeface="Times New Roman" charset="0"/>
              </a:rPr>
              <a:t>muons</a:t>
            </a:r>
            <a:r>
              <a:rPr lang="en-US" dirty="0">
                <a:solidFill>
                  <a:srgbClr val="008000"/>
                </a:solidFill>
                <a:cs typeface="Times New Roman" charset="0"/>
              </a:rPr>
              <a:t> (3 fits): 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M</a:t>
            </a:r>
            <a:r>
              <a:rPr lang="en-US" baseline="-33000" dirty="0">
                <a:solidFill>
                  <a:srgbClr val="800080"/>
                </a:solidFill>
                <a:cs typeface="Times New Roman" charset="0"/>
              </a:rPr>
              <a:t>W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 = 80437.9 ± 11.0 MeV, 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P(</a:t>
            </a: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χ</a:t>
            </a:r>
            <a:r>
              <a:rPr lang="en-US" baseline="33000" dirty="0">
                <a:solidFill>
                  <a:srgbClr val="0000FF"/>
                </a:solidFill>
                <a:cs typeface="Times New Roman" charset="0"/>
              </a:rPr>
              <a:t>2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) = 17%</a:t>
            </a:r>
          </a:p>
          <a:p>
            <a:pPr>
              <a:spcBef>
                <a:spcPts val="4445"/>
              </a:spcBef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  <a:cs typeface="Times New Roman" charset="0"/>
              </a:rPr>
              <a:t>All combined (6 fits): </a:t>
            </a:r>
            <a:r>
              <a:rPr lang="en-US" sz="2900" dirty="0">
                <a:solidFill>
                  <a:srgbClr val="FF6633"/>
                </a:solidFill>
                <a:cs typeface="Times New Roman" charset="0"/>
              </a:rPr>
              <a:t>M</a:t>
            </a:r>
            <a:r>
              <a:rPr lang="en-US" sz="2900" baseline="-33000" dirty="0">
                <a:solidFill>
                  <a:srgbClr val="FF6633"/>
                </a:solidFill>
                <a:cs typeface="Times New Roman" charset="0"/>
              </a:rPr>
              <a:t>W</a:t>
            </a:r>
            <a:r>
              <a:rPr lang="en-US" sz="2900" dirty="0">
                <a:solidFill>
                  <a:srgbClr val="FF6633"/>
                </a:solidFill>
                <a:cs typeface="Times New Roman" charset="0"/>
              </a:rPr>
              <a:t> = 80433.5 ± 9.4 MeV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, 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P(</a:t>
            </a: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χ</a:t>
            </a:r>
            <a:r>
              <a:rPr lang="en-US" baseline="33000" dirty="0">
                <a:solidFill>
                  <a:srgbClr val="0000FF"/>
                </a:solidFill>
                <a:cs typeface="Times New Roman" charset="0"/>
              </a:rPr>
              <a:t>2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) = 20%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4037760" y="3839445"/>
            <a:ext cx="826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S9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/>
          <p:cNvSpPr>
            <a:spLocks noGrp="1"/>
          </p:cNvSpPr>
          <p:nvPr>
            <p:ph type="ftr" idx="10"/>
          </p:nvPr>
        </p:nvSpPr>
        <p:spPr>
          <a:xfrm>
            <a:off x="0" y="6497461"/>
            <a:ext cx="3175000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672482" y="-64806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2399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500" dirty="0">
                <a:solidFill>
                  <a:srgbClr val="C5000B"/>
                </a:solidFill>
              </a:rPr>
              <a:t>New CDF Result Uncertainties</a:t>
            </a:r>
          </a:p>
        </p:txBody>
      </p:sp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7175520" y="4556640"/>
            <a:ext cx="1514880" cy="246266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5800320" y="2648440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80" y="874172"/>
            <a:ext cx="5824800" cy="556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7401602" y="4884994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0" y="6519333"/>
            <a:ext cx="3217333" cy="338667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2" y="33124"/>
            <a:ext cx="7807680" cy="1144920"/>
          </a:xfrm>
          <a:ln/>
        </p:spPr>
        <p:txBody>
          <a:bodyPr tIns="255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900" dirty="0">
                <a:solidFill>
                  <a:srgbClr val="FF420E"/>
                </a:solidFill>
              </a:rPr>
              <a:t>2022 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8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2" y="6165848"/>
            <a:ext cx="8316000" cy="847336"/>
          </a:xfrm>
          <a:prstGeom prst="rect">
            <a:avLst/>
          </a:prstGeom>
          <a:ln/>
        </p:spPr>
        <p:txBody>
          <a:bodyPr vert="horz" lIns="91430" tIns="20800" rIns="91430" bIns="45715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11"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400" i="1" dirty="0">
                <a:solidFill>
                  <a:srgbClr val="7E0021"/>
                </a:solidFill>
              </a:rPr>
              <a:t>Science </a:t>
            </a:r>
            <a:r>
              <a:rPr lang="en-US" sz="2400" b="1" dirty="0">
                <a:solidFill>
                  <a:srgbClr val="7E0021"/>
                </a:solidFill>
              </a:rPr>
              <a:t>376</a:t>
            </a:r>
            <a:r>
              <a:rPr lang="en-US" sz="2400" dirty="0">
                <a:solidFill>
                  <a:srgbClr val="7E0021"/>
                </a:solidFill>
              </a:rPr>
              <a:t>, 170 </a:t>
            </a:r>
            <a:r>
              <a:rPr lang="en-US" sz="2000" dirty="0">
                <a:solidFill>
                  <a:srgbClr val="7E0021"/>
                </a:solidFill>
              </a:rPr>
              <a:t>(April 7, 2022)</a:t>
            </a:r>
            <a:r>
              <a:rPr lang="en-US" sz="2400" dirty="0">
                <a:solidFill>
                  <a:srgbClr val="7E0021"/>
                </a:solidFill>
              </a:rPr>
              <a:t>; </a:t>
            </a:r>
            <a:r>
              <a:rPr lang="en-US" sz="2000" dirty="0">
                <a:solidFill>
                  <a:srgbClr val="004586"/>
                </a:solidFill>
              </a:rPr>
              <a:t>DOI</a:t>
            </a:r>
            <a:r>
              <a:rPr lang="en-US" sz="2200" dirty="0"/>
              <a:t>:</a:t>
            </a:r>
            <a:r>
              <a:rPr lang="en-US" sz="2400" dirty="0">
                <a:solidFill>
                  <a:srgbClr val="7E0021"/>
                </a:solidFill>
              </a:rPr>
              <a:t> </a:t>
            </a:r>
            <a:r>
              <a:rPr lang="en-US" sz="2200" dirty="0">
                <a:solidFill>
                  <a:srgbClr val="7E0021"/>
                </a:solidFill>
              </a:rPr>
              <a:t>10.1126/science.abk1781</a:t>
            </a:r>
            <a:r>
              <a:rPr lang="en-US" sz="2400" dirty="0">
                <a:solidFill>
                  <a:srgbClr val="7E0021"/>
                </a:solidFill>
              </a:rPr>
              <a:t>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8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3081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25683"/>
            <a:ext cx="3903132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1024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651682" y="14401"/>
            <a:ext cx="5947200" cy="669671"/>
          </a:xfrm>
          <a:ln/>
        </p:spPr>
        <p:txBody>
          <a:bodyPr tIns="255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</a:tabLst>
            </a:pPr>
            <a:r>
              <a:rPr lang="en-US" sz="2900">
                <a:solidFill>
                  <a:srgbClr val="333333"/>
                </a:solidFill>
              </a:rPr>
              <a:t>Epilogue</a:t>
            </a:r>
          </a:p>
        </p:txBody>
      </p:sp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7377121" y="4683372"/>
            <a:ext cx="4176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199" rIns="0" bIns="0"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" y="1441593"/>
            <a:ext cx="9142560" cy="514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The Heavyweight W boson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&amp;</a:t>
            </a:r>
            <a:br>
              <a:rPr lang="en-US" dirty="0" smtClean="0"/>
            </a:br>
            <a:r>
              <a:rPr lang="en-US" dirty="0" smtClean="0"/>
              <a:t>      The Mystery of the Missing </a:t>
            </a:r>
            <a:br>
              <a:rPr lang="en-US" dirty="0" smtClean="0"/>
            </a:br>
            <a:r>
              <a:rPr lang="en-US" dirty="0" err="1" smtClean="0"/>
              <a:t>AntiMatter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7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5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Matter-</a:t>
            </a:r>
            <a:r>
              <a:rPr lang="en-US" dirty="0" err="1" smtClean="0"/>
              <a:t>AntiMatter</a:t>
            </a:r>
            <a:r>
              <a:rPr lang="en-US" dirty="0" smtClean="0"/>
              <a:t> Symmetry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89" y="1163641"/>
            <a:ext cx="8692444" cy="5595582"/>
          </a:xfrm>
        </p:spPr>
        <p:txBody>
          <a:bodyPr>
            <a:normAutofit/>
          </a:bodyPr>
          <a:lstStyle/>
          <a:p>
            <a:r>
              <a:rPr lang="en-US" dirty="0" smtClean="0"/>
              <a:t>Laws of nature have been proven to be (almost) exactly identical for matter and antimatter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There should be equal amounts of matter and antimatter in the Universe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Where is the </a:t>
            </a:r>
            <a:r>
              <a:rPr lang="en-US" i="1" dirty="0" smtClean="0">
                <a:solidFill>
                  <a:schemeClr val="accent2"/>
                </a:solidFill>
              </a:rPr>
              <a:t>MISSING</a:t>
            </a:r>
            <a:r>
              <a:rPr lang="en-US" dirty="0" smtClean="0">
                <a:solidFill>
                  <a:schemeClr val="accent2"/>
                </a:solidFill>
              </a:rPr>
              <a:t> antimatter?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i="1" dirty="0" smtClean="0"/>
              <a:t>WE</a:t>
            </a:r>
            <a:r>
              <a:rPr lang="en-US" dirty="0" smtClean="0"/>
              <a:t> need an excess of matter over antimatter in order for galaxies, stars, planets and </a:t>
            </a:r>
            <a:r>
              <a:rPr lang="en-US" i="1" dirty="0" smtClean="0"/>
              <a:t>us</a:t>
            </a:r>
            <a:r>
              <a:rPr lang="en-US" dirty="0" smtClean="0"/>
              <a:t> to exist…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7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8" y="1600201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2"/>
            <a:ext cx="4946283" cy="495520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800" dirty="0"/>
              <a:t>Andrei Sakharov calculated three conditions that must exist in early Universe for creation of matter excess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>
                <a:solidFill>
                  <a:schemeClr val="accent2"/>
                </a:solidFill>
              </a:rPr>
              <a:t>The Standard Model of Particle Physics satisfies only </a:t>
            </a:r>
            <a:r>
              <a:rPr lang="en-US" sz="3600" dirty="0">
                <a:solidFill>
                  <a:schemeClr val="accent2"/>
                </a:solidFill>
              </a:rPr>
              <a:t>one </a:t>
            </a:r>
            <a:r>
              <a:rPr lang="en-US" sz="2800" dirty="0">
                <a:solidFill>
                  <a:schemeClr val="accent2"/>
                </a:solidFill>
              </a:rPr>
              <a:t>of these conditions</a:t>
            </a:r>
          </a:p>
          <a:p>
            <a:endParaRPr lang="en-US" sz="2000" dirty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6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8" y="1600201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2"/>
            <a:ext cx="5059172" cy="366254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800" dirty="0">
                <a:solidFill>
                  <a:srgbClr val="660066"/>
                </a:solidFill>
              </a:rPr>
              <a:t>If the Higgs boson had a partner </a:t>
            </a:r>
          </a:p>
          <a:p>
            <a:endParaRPr lang="en-US" sz="2800" dirty="0">
              <a:solidFill>
                <a:srgbClr val="660066"/>
              </a:solidFill>
            </a:endParaRPr>
          </a:p>
          <a:p>
            <a:r>
              <a:rPr lang="en-US" sz="2800" dirty="0">
                <a:solidFill>
                  <a:srgbClr val="660066"/>
                </a:solidFill>
              </a:rPr>
              <a:t>i.e. a second Higgs-like particle existed</a:t>
            </a:r>
            <a:r>
              <a:rPr lang="mr-IN" sz="2800" dirty="0">
                <a:solidFill>
                  <a:srgbClr val="660066"/>
                </a:solidFill>
              </a:rPr>
              <a:t>…</a:t>
            </a:r>
            <a:endParaRPr lang="en-US" sz="2800" dirty="0">
              <a:solidFill>
                <a:srgbClr val="660066"/>
              </a:solidFill>
            </a:endParaRPr>
          </a:p>
          <a:p>
            <a:endParaRPr lang="en-US" sz="2800" dirty="0"/>
          </a:p>
          <a:p>
            <a:r>
              <a:rPr lang="en-US" sz="2800" dirty="0">
                <a:solidFill>
                  <a:srgbClr val="008000"/>
                </a:solidFill>
              </a:rPr>
              <a:t>The second Sakharov condition can be satisfied  !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2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1"/>
            <a:ext cx="8229600" cy="89658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Higgs Condensation after Big Bang </a:t>
            </a:r>
            <a:br>
              <a:rPr lang="en-US" sz="3600" dirty="0"/>
            </a:br>
            <a:r>
              <a:rPr lang="en-US" sz="3600" dirty="0">
                <a:solidFill>
                  <a:srgbClr val="FF6600"/>
                </a:solidFill>
              </a:rPr>
              <a:t>aided by Higgs-like Partner</a:t>
            </a:r>
          </a:p>
        </p:txBody>
      </p:sp>
      <p:pic>
        <p:nvPicPr>
          <p:cNvPr id="4" name="Content Placeholder 3" descr="higgsBubbl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2" r="-9122"/>
          <a:stretch>
            <a:fillRect/>
          </a:stretch>
        </p:blipFill>
        <p:spPr>
          <a:xfrm>
            <a:off x="457200" y="1487313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352781" y="1128890"/>
            <a:ext cx="7501573" cy="120032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</a:rPr>
              <a:t>Higgs droplets form and expand, filling the whole Universe</a:t>
            </a:r>
          </a:p>
          <a:p>
            <a:endParaRPr lang="en-US" sz="2400" dirty="0">
              <a:solidFill>
                <a:srgbClr val="660066"/>
              </a:solidFill>
            </a:endParaRPr>
          </a:p>
          <a:p>
            <a:r>
              <a:rPr lang="en-US" sz="2400" dirty="0">
                <a:solidFill>
                  <a:srgbClr val="660066"/>
                </a:solidFill>
              </a:rPr>
              <a:t>Satisfies second Sakharov Condition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445" y="5813776"/>
            <a:ext cx="8960555" cy="95410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800" dirty="0">
                <a:solidFill>
                  <a:srgbClr val="3366FF"/>
                </a:solidFill>
              </a:rPr>
              <a:t>Higgs-like partner’s existence increases the W boson mass by the observed 0.1%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8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2"/>
            <a:ext cx="3352800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4"/>
            <a:ext cx="7807680" cy="1144921"/>
          </a:xfrm>
          <a:ln/>
        </p:spPr>
        <p:txBody>
          <a:bodyPr tIns="287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3300">
                <a:solidFill>
                  <a:srgbClr val="DC2300"/>
                </a:solidFill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96370"/>
            <a:ext cx="9144000" cy="534300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342865" lvl="1" indent="-342865">
              <a:buFont typeface="Wingdings" charset="2"/>
              <a:buChar char="§"/>
            </a:pPr>
            <a:r>
              <a:rPr lang="en-US" sz="2400" dirty="0">
                <a:solidFill>
                  <a:srgbClr val="008000"/>
                </a:solidFill>
              </a:rPr>
              <a:t>The </a:t>
            </a:r>
            <a:r>
              <a:rPr lang="en-US" sz="2400" i="1" dirty="0">
                <a:solidFill>
                  <a:srgbClr val="008000"/>
                </a:solidFill>
              </a:rPr>
              <a:t>W</a:t>
            </a:r>
            <a:r>
              <a:rPr lang="en-US" sz="2400" dirty="0">
                <a:solidFill>
                  <a:srgbClr val="008000"/>
                </a:solidFill>
              </a:rPr>
              <a:t> boson mass is sensitive to new laws of nature through quantum fluctuations</a:t>
            </a:r>
          </a:p>
          <a:p>
            <a:pPr marL="342865" lvl="1" indent="-342865">
              <a:buFont typeface="Wingdings" charset="2"/>
              <a:buChar char="§"/>
            </a:pPr>
            <a:endParaRPr lang="en-US" sz="2400" dirty="0">
              <a:solidFill>
                <a:srgbClr val="008000"/>
              </a:solidFill>
            </a:endParaRPr>
          </a:p>
          <a:p>
            <a:pPr marL="342865" lvl="1" indent="-342865">
              <a:buFont typeface="Wingdings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New measurement is twice as precise as previous measurements</a:t>
            </a:r>
          </a:p>
          <a:p>
            <a:pPr marL="342865" lvl="1" indent="-342865">
              <a:buFont typeface="Wingdings" charset="2"/>
              <a:buChar char="§"/>
            </a:pPr>
            <a:endParaRPr lang="en-US" sz="2400" dirty="0">
              <a:solidFill>
                <a:srgbClr val="FF0000"/>
              </a:solidFill>
            </a:endParaRPr>
          </a:p>
          <a:p>
            <a:pPr marL="800017" lvl="2" indent="-342865">
              <a:buFont typeface="Wingdings" charset="2"/>
              <a:buChar char="§"/>
            </a:pPr>
            <a:r>
              <a:rPr lang="en-US" sz="2400" dirty="0">
                <a:solidFill>
                  <a:srgbClr val="94006B"/>
                </a:solidFill>
              </a:rPr>
              <a:t>M</a:t>
            </a:r>
            <a:r>
              <a:rPr lang="en-US" sz="2400" baseline="-33000" dirty="0">
                <a:solidFill>
                  <a:srgbClr val="94006B"/>
                </a:solidFill>
              </a:rPr>
              <a:t>W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 = </a:t>
            </a:r>
            <a:r>
              <a:rPr lang="en-US" sz="2400" dirty="0">
                <a:solidFill>
                  <a:srgbClr val="94006B"/>
                </a:solidFill>
              </a:rPr>
              <a:t>80433.5 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± 9.4 MeV</a:t>
            </a:r>
            <a:r>
              <a:rPr lang="en-US" sz="2400" dirty="0">
                <a:solidFill>
                  <a:srgbClr val="94006B"/>
                </a:solidFill>
              </a:rPr>
              <a:t> </a:t>
            </a:r>
          </a:p>
          <a:p>
            <a:pPr marL="342865" lvl="1" indent="-342865">
              <a:buFont typeface="Wingdings" charset="2"/>
              <a:buChar char="§"/>
            </a:pPr>
            <a:endParaRPr lang="en-US" sz="2400" dirty="0">
              <a:solidFill>
                <a:srgbClr val="94006B"/>
              </a:solidFill>
            </a:endParaRPr>
          </a:p>
          <a:p>
            <a:pPr marL="342865" lvl="1" indent="-342865">
              <a:buFont typeface="Wingdings" charset="2"/>
              <a:buChar char="§"/>
            </a:pPr>
            <a:r>
              <a:rPr lang="en-US" sz="2400" dirty="0"/>
              <a:t>Significant difference from Standard Model calculation of	        	 M</a:t>
            </a:r>
            <a:r>
              <a:rPr lang="en-US" sz="2400" baseline="-33000" dirty="0"/>
              <a:t>W</a:t>
            </a:r>
            <a:r>
              <a:rPr lang="en-US" sz="2400" dirty="0"/>
              <a:t> = 80,357 ± 6 MeV</a:t>
            </a:r>
          </a:p>
          <a:p>
            <a:pPr marL="0" lvl="1"/>
            <a:endParaRPr lang="en-US" sz="2400" dirty="0">
              <a:solidFill>
                <a:srgbClr val="94006B"/>
              </a:solidFill>
            </a:endParaRPr>
          </a:p>
          <a:p>
            <a:pPr marL="1566581" lvl="1" indent="-519794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400" dirty="0"/>
              <a:t>significance of 7.0σ  (&gt;5σ is considered scientific discovery)  </a:t>
            </a:r>
          </a:p>
          <a:p>
            <a:pPr marL="1046786" lvl="1">
              <a:lnSpc>
                <a:spcPct val="70000"/>
              </a:lnSpc>
              <a:buSzPct val="7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US" sz="2400" dirty="0"/>
          </a:p>
          <a:p>
            <a:pPr marL="1566581" lvl="1" indent="-519794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800" dirty="0">
                <a:solidFill>
                  <a:srgbClr val="FF6600"/>
                </a:solidFill>
              </a:rPr>
              <a:t>The Higgs boson is not the end of the story</a:t>
            </a:r>
          </a:p>
          <a:p>
            <a:pPr marL="1566581" lvl="1" indent="-519794">
              <a:buSzPct val="7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US" sz="2400" dirty="0"/>
          </a:p>
          <a:p>
            <a:pPr marL="391645" indent="-293733" algn="ctr"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US" sz="2400" dirty="0">
                <a:solidFill>
                  <a:srgbClr val="006600"/>
                </a:solidFill>
              </a:rPr>
              <a:t>Thank you for your attention ! </a:t>
            </a:r>
          </a:p>
        </p:txBody>
      </p:sp>
    </p:spTree>
    <p:extLst>
      <p:ext uri="{BB962C8B-B14F-4D97-AF65-F5344CB8AC3E}">
        <p14:creationId xmlns:p14="http://schemas.microsoft.com/office/powerpoint/2010/main" val="35501958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671" r="-6671"/>
          <a:stretch>
            <a:fillRect/>
          </a:stretch>
        </p:blipFill>
        <p:spPr>
          <a:xfrm>
            <a:off x="221488" y="311713"/>
            <a:ext cx="4495800" cy="2472517"/>
          </a:xfrm>
        </p:spPr>
      </p:pic>
      <p:pic>
        <p:nvPicPr>
          <p:cNvPr id="9" name="Picture 8" descr="insulin_molecul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289" y="3118104"/>
            <a:ext cx="3410712" cy="3739896"/>
          </a:xfrm>
          <a:prstGeom prst="rect">
            <a:avLst/>
          </a:prstGeom>
        </p:spPr>
      </p:pic>
      <p:pic>
        <p:nvPicPr>
          <p:cNvPr id="10" name="Picture 9" descr="motorola-qa1-cell-pho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04" y="3204490"/>
            <a:ext cx="2692255" cy="3359710"/>
          </a:xfrm>
          <a:prstGeom prst="rect">
            <a:avLst/>
          </a:prstGeom>
        </p:spPr>
      </p:pic>
      <p:pic>
        <p:nvPicPr>
          <p:cNvPr id="11" name="Picture 10" descr="Gundremmingen_Nuclear_Power_Pla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945" y="0"/>
            <a:ext cx="4115056" cy="31884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6950" y="5968997"/>
            <a:ext cx="1973054" cy="36933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dirty="0" smtClean="0"/>
              <a:t>Molecule of Insulin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0" y="6568016"/>
            <a:ext cx="2590800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31053"/>
            <a:ext cx="7807680" cy="838169"/>
          </a:xfrm>
          <a:ln/>
        </p:spPr>
        <p:txBody>
          <a:bodyPr tIns="22399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</a:tabLst>
            </a:pPr>
            <a:r>
              <a:rPr lang="en-US" sz="2500">
                <a:solidFill>
                  <a:srgbClr val="DC2300"/>
                </a:solidFill>
              </a:rPr>
              <a:t>W Boson Mass Measurements from Different Experiments</a:t>
            </a:r>
          </a:p>
        </p:txBody>
      </p:sp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3461762" y="4212443"/>
            <a:ext cx="816480" cy="326914"/>
          </a:xfrm>
          <a:prstGeom prst="roundRect">
            <a:avLst>
              <a:gd name="adj" fmla="val 44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4681440" y="4666090"/>
            <a:ext cx="781920" cy="335556"/>
          </a:xfrm>
          <a:prstGeom prst="roundRect">
            <a:avLst>
              <a:gd name="adj" fmla="val 4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1122" y="5687183"/>
            <a:ext cx="7693920" cy="78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199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</a:rPr>
              <a:t>SM expectation: M</a:t>
            </a:r>
            <a:r>
              <a:rPr lang="en-US" baseline="-33000" dirty="0">
                <a:solidFill>
                  <a:srgbClr val="800080"/>
                </a:solidFill>
              </a:rPr>
              <a:t>W</a:t>
            </a:r>
            <a:r>
              <a:rPr lang="en-US" dirty="0">
                <a:solidFill>
                  <a:srgbClr val="800080"/>
                </a:solidFill>
              </a:rPr>
              <a:t> = 80,357 </a:t>
            </a:r>
            <a:r>
              <a:rPr lang="en-US" sz="3300" dirty="0">
                <a:solidFill>
                  <a:srgbClr val="800080"/>
                </a:solidFill>
                <a:latin typeface="Gabriola" charset="0"/>
                <a:cs typeface="Gabriola" charset="0"/>
              </a:rPr>
              <a:t>±</a:t>
            </a:r>
            <a:r>
              <a:rPr lang="en-US" dirty="0">
                <a:solidFill>
                  <a:srgbClr val="800080"/>
                </a:solidFill>
              </a:rPr>
              <a:t> 4</a:t>
            </a:r>
            <a:r>
              <a:rPr lang="en-US" baseline="-33000" dirty="0">
                <a:solidFill>
                  <a:srgbClr val="800080"/>
                </a:solidFill>
              </a:rPr>
              <a:t>inputs</a:t>
            </a:r>
            <a:r>
              <a:rPr lang="en-US" dirty="0">
                <a:solidFill>
                  <a:srgbClr val="800080"/>
                </a:solidFill>
              </a:rPr>
              <a:t> </a:t>
            </a:r>
            <a:r>
              <a:rPr lang="en-US" sz="3300" dirty="0">
                <a:solidFill>
                  <a:srgbClr val="800080"/>
                </a:solidFill>
                <a:latin typeface="Gabriola" charset="0"/>
                <a:cs typeface="Gabriola" charset="0"/>
              </a:rPr>
              <a:t>±</a:t>
            </a:r>
            <a:r>
              <a:rPr lang="en-US" dirty="0">
                <a:solidFill>
                  <a:srgbClr val="800080"/>
                </a:solidFill>
              </a:rPr>
              <a:t> 4</a:t>
            </a:r>
            <a:r>
              <a:rPr lang="en-US" baseline="-33000" dirty="0">
                <a:solidFill>
                  <a:srgbClr val="800080"/>
                </a:solidFill>
              </a:rPr>
              <a:t>theory</a:t>
            </a:r>
            <a:r>
              <a:rPr lang="en-US" dirty="0">
                <a:solidFill>
                  <a:srgbClr val="800080"/>
                </a:solidFill>
              </a:rPr>
              <a:t> (PDG 2020)</a:t>
            </a:r>
          </a:p>
          <a:p>
            <a:r>
              <a:rPr lang="en-US" sz="1800" dirty="0" err="1"/>
              <a:t>LHCb</a:t>
            </a:r>
            <a:r>
              <a:rPr lang="en-US" sz="1800" dirty="0"/>
              <a:t> measurement : M</a:t>
            </a:r>
            <a:r>
              <a:rPr lang="en-US" sz="1800" baseline="-33000" dirty="0"/>
              <a:t>W</a:t>
            </a:r>
            <a:r>
              <a:rPr lang="en-US" sz="1800" dirty="0"/>
              <a:t> = 80,354 </a:t>
            </a:r>
            <a:r>
              <a:rPr lang="en-US" sz="2500" dirty="0">
                <a:latin typeface="Gabriola" charset="0"/>
                <a:cs typeface="Gabriola" charset="0"/>
              </a:rPr>
              <a:t>±</a:t>
            </a:r>
            <a:r>
              <a:rPr lang="en-US" sz="1800" dirty="0"/>
              <a:t> 23</a:t>
            </a:r>
            <a:r>
              <a:rPr lang="en-US" sz="1800" baseline="-33000" dirty="0"/>
              <a:t>stat</a:t>
            </a:r>
            <a:r>
              <a:rPr lang="en-US" sz="1800" dirty="0"/>
              <a:t> </a:t>
            </a:r>
            <a:r>
              <a:rPr lang="en-US" sz="2500" dirty="0">
                <a:latin typeface="Gabriola" charset="0"/>
                <a:cs typeface="Gabriola" charset="0"/>
              </a:rPr>
              <a:t>±</a:t>
            </a:r>
            <a:r>
              <a:rPr lang="en-US" sz="1800" dirty="0"/>
              <a:t> 10</a:t>
            </a:r>
            <a:r>
              <a:rPr lang="en-US" sz="1800" baseline="-33000" dirty="0"/>
              <a:t>exp</a:t>
            </a:r>
            <a:r>
              <a:rPr lang="en-US" sz="1800" dirty="0"/>
              <a:t> </a:t>
            </a:r>
            <a:r>
              <a:rPr lang="en-US" sz="2500" dirty="0">
                <a:latin typeface="Gabriola" charset="0"/>
                <a:cs typeface="Gabriola" charset="0"/>
              </a:rPr>
              <a:t>±</a:t>
            </a:r>
            <a:r>
              <a:rPr lang="en-US" sz="1800" dirty="0"/>
              <a:t> 17</a:t>
            </a:r>
            <a:r>
              <a:rPr lang="en-US" sz="1800" baseline="-33000" dirty="0"/>
              <a:t>theory</a:t>
            </a:r>
            <a:r>
              <a:rPr lang="en-US" sz="1800" dirty="0"/>
              <a:t> </a:t>
            </a:r>
            <a:r>
              <a:rPr lang="en-US" sz="2500" dirty="0">
                <a:latin typeface="Gabriola" charset="0"/>
                <a:cs typeface="Gabriola" charset="0"/>
              </a:rPr>
              <a:t>±</a:t>
            </a:r>
            <a:r>
              <a:rPr lang="en-US" sz="1800" dirty="0"/>
              <a:t> 9</a:t>
            </a:r>
            <a:r>
              <a:rPr lang="en-US" sz="1800" baseline="-33000" dirty="0"/>
              <a:t>PDF  </a:t>
            </a:r>
            <a:r>
              <a:rPr lang="en-US" sz="1200" i="1" dirty="0">
                <a:latin typeface="HelveticaNeue" charset="0"/>
                <a:cs typeface="HelveticaNeue" charset="0"/>
              </a:rPr>
              <a:t>[JHEP</a:t>
            </a:r>
            <a:r>
              <a:rPr lang="en-US" sz="1200" dirty="0">
                <a:latin typeface="HelveticaNeue" charset="0"/>
                <a:cs typeface="HelveticaNeue" charset="0"/>
              </a:rPr>
              <a:t> </a:t>
            </a:r>
            <a:r>
              <a:rPr lang="en-US" sz="1200" b="1" dirty="0">
                <a:latin typeface="HelveticaNeue-Bold" charset="0"/>
                <a:cs typeface="HelveticaNeue-Bold" charset="0"/>
              </a:rPr>
              <a:t>2022, </a:t>
            </a:r>
            <a:r>
              <a:rPr lang="en-US" sz="1200" dirty="0">
                <a:latin typeface="HelveticaNeue" charset="0"/>
                <a:cs typeface="HelveticaNeue" charset="0"/>
              </a:rPr>
              <a:t>36 (2022)]</a:t>
            </a:r>
            <a:r>
              <a:rPr lang="en-US" sz="1800" dirty="0"/>
              <a:t> 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80" y="612066"/>
            <a:ext cx="6528960" cy="517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7826400" y="4558080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5999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0" y="6525683"/>
            <a:ext cx="2590800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7377121" y="4683372"/>
            <a:ext cx="4176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199" rIns="0" bIns="0"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82" y="185781"/>
            <a:ext cx="6444000" cy="644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0" y="6525683"/>
            <a:ext cx="2590800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7377121" y="4683372"/>
            <a:ext cx="4176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199" rIns="0" bIns="0"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60" y="-1529441"/>
            <a:ext cx="6713280" cy="810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Dark Matter, Galaxy Formation and the Quantum Foam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1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751"/>
            <a:ext cx="9144000" cy="769583"/>
          </a:xfrm>
        </p:spPr>
        <p:txBody>
          <a:bodyPr>
            <a:noAutofit/>
          </a:bodyPr>
          <a:lstStyle/>
          <a:p>
            <a:r>
              <a:rPr lang="en-US" sz="3600" dirty="0"/>
              <a:t>Halo of Invisible Dark Matter around Galaxies</a:t>
            </a:r>
          </a:p>
        </p:txBody>
      </p:sp>
      <p:pic>
        <p:nvPicPr>
          <p:cNvPr id="4" name="Content Placeholder 3" descr="The-Galactic-Dark-Matter-Halo-Is-Shaped-Like-a-Ball-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154" r="-33154"/>
          <a:stretch>
            <a:fillRect/>
          </a:stretch>
        </p:blipFill>
        <p:spPr>
          <a:xfrm>
            <a:off x="457200" y="130387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03111" y="6152444"/>
            <a:ext cx="7291254" cy="52322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Four times as much dark matter as visible matter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231775" y="1311276"/>
            <a:ext cx="3810000" cy="46910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i="1" dirty="0"/>
              <a:t>A lot</a:t>
            </a:r>
            <a:r>
              <a:rPr lang="en-US" sz="2400" dirty="0"/>
              <a:t> of dark matter is required to hold galaxies together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3333FF"/>
                </a:solidFill>
              </a:rPr>
              <a:t>It cannot all be made of protons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E00"/>
                </a:solidFill>
              </a:rPr>
              <a:t>It must be neutral, stable, heavy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00BE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It must be some new form of matter</a:t>
            </a:r>
            <a:r>
              <a:rPr lang="en-US" dirty="0" smtClean="0">
                <a:solidFill>
                  <a:srgbClr val="FF0000"/>
                </a:solidFill>
              </a:rPr>
              <a:t> – new fundamental particles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6678" name="Picture 6" descr="img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2139" y="1123950"/>
            <a:ext cx="4471987" cy="47799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47323" y="197558"/>
            <a:ext cx="5771879" cy="65075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3600" dirty="0"/>
              <a:t>Mapping out the Dark Matter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Newly Discovered Dark Matter Galaxies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magclouds_telescopes_des_sa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09" r="-9209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3D Distribution of Galaxies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sdss_pi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28" r="-41328"/>
          <a:stretch>
            <a:fillRect/>
          </a:stretch>
        </p:blipFill>
        <p:spPr>
          <a:xfrm>
            <a:off x="-197151" y="1199442"/>
            <a:ext cx="9702390" cy="533594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9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660066"/>
                </a:solidFill>
              </a:rPr>
              <a:t>Cosmic Microwave Background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penziasWiso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2842331" y="1234196"/>
            <a:ext cx="9892260" cy="5440362"/>
          </a:xfrm>
        </p:spPr>
      </p:pic>
      <p:sp>
        <p:nvSpPr>
          <p:cNvPr id="7" name="TextBox 6"/>
          <p:cNvSpPr txBox="1"/>
          <p:nvPr/>
        </p:nvSpPr>
        <p:spPr>
          <a:xfrm>
            <a:off x="4318008" y="1580446"/>
            <a:ext cx="4825992" cy="483209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800" dirty="0"/>
              <a:t>Penzias and Wilson (Bell Labs) </a:t>
            </a:r>
          </a:p>
          <a:p>
            <a:r>
              <a:rPr lang="en-US" sz="2800" dirty="0"/>
              <a:t>discovered in 1964 a constant microwave radiation coming uniformly from all points in the sky</a:t>
            </a:r>
          </a:p>
          <a:p>
            <a:endParaRPr lang="en-US" sz="2800" dirty="0"/>
          </a:p>
          <a:p>
            <a:r>
              <a:rPr lang="en-US" sz="2800" dirty="0"/>
              <a:t>This radiation was emitted at the beginning  of the Universe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400" dirty="0"/>
              <a:t>Nobel-prize winning discovery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San Diego, 16 March 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91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Cosmic Microwave Background Fluctuations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16089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0999" y="5362194"/>
            <a:ext cx="8650112" cy="120032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dirty="0"/>
              <a:t>Full sky measurement of variation of microwave radiation </a:t>
            </a:r>
          </a:p>
          <a:p>
            <a:r>
              <a:rPr lang="en-US" sz="2400" dirty="0">
                <a:solidFill>
                  <a:srgbClr val="008000"/>
                </a:solidFill>
              </a:rPr>
              <a:t>0.001% variation with direction in sky, measured by COBE satellite </a:t>
            </a:r>
            <a:r>
              <a:rPr lang="en-US" sz="2400" dirty="0"/>
              <a:t>(Nobel-prize winning discovery)</a:t>
            </a:r>
          </a:p>
        </p:txBody>
      </p:sp>
      <p:pic>
        <p:nvPicPr>
          <p:cNvPr id="4" name="Content Placeholder 3" descr="cobe_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14868" y="809985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5"/>
            <a:ext cx="3457222" cy="365125"/>
          </a:xfrm>
        </p:spPr>
        <p:txBody>
          <a:bodyPr/>
          <a:lstStyle/>
          <a:p>
            <a:r>
              <a:rPr lang="en-US" smtClean="0"/>
              <a:t>A. V. Kotwal, San Diego, 16 March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59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msmincho"/>
      </a:majorFont>
      <a:minorFont>
        <a:latin typeface="Times New Roman"/>
        <a:ea typeface="ＭＳ Ｐゴシック"/>
        <a:cs typeface="ms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  <a:cs typeface="msminch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  <a:cs typeface="msmincho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12604</TotalTime>
  <Words>5292</Words>
  <Application>Microsoft Macintosh PowerPoint</Application>
  <PresentationFormat>On-screen Show (4:3)</PresentationFormat>
  <Paragraphs>749</Paragraphs>
  <Slides>110</Slides>
  <Notes>63</Notes>
  <HiddenSlides>1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110</vt:i4>
      </vt:variant>
    </vt:vector>
  </HeadingPairs>
  <TitlesOfParts>
    <vt:vector size="112" baseType="lpstr">
      <vt:lpstr>Office Theme</vt:lpstr>
      <vt:lpstr>1_Office Theme</vt:lpstr>
      <vt:lpstr>The Heavyweight W boson –  Upset to the Standard Model of Particle Physics</vt:lpstr>
      <vt:lpstr>The Heavyweight W boson –  Upset to the Standard Model of Particle Physics</vt:lpstr>
      <vt:lpstr>Origin of Particle Physics </vt:lpstr>
      <vt:lpstr>Origin of Particle Physics  </vt:lpstr>
      <vt:lpstr>Origin of Particle Physics </vt:lpstr>
      <vt:lpstr>From Atoms to Quarks </vt:lpstr>
      <vt:lpstr>From Atoms to Quarks </vt:lpstr>
      <vt:lpstr>20th Century Built on Quantum Mechanics</vt:lpstr>
      <vt:lpstr>PowerPoint Presentation</vt:lpstr>
      <vt:lpstr>Foundations of 20th Century Physics</vt:lpstr>
      <vt:lpstr>Founders of 20th Century Physics</vt:lpstr>
      <vt:lpstr>Foundations of 20th Century Physics</vt:lpstr>
      <vt:lpstr>Fundamental Properties of Electrons</vt:lpstr>
      <vt:lpstr>Effect of Complete Rotation</vt:lpstr>
      <vt:lpstr>Identical Particles are Indistinguishable</vt:lpstr>
      <vt:lpstr>Towards a Fundamental Theory of Matter</vt:lpstr>
      <vt:lpstr>Why Matter Occupies Volume</vt:lpstr>
      <vt:lpstr>How to Predict Fundamental Forces</vt:lpstr>
      <vt:lpstr>Manifestation of Coriolis Force</vt:lpstr>
      <vt:lpstr>Quantum Mechanics force  particle exchange</vt:lpstr>
      <vt:lpstr>Feynman Diagram: Force by Particle Exchange</vt:lpstr>
      <vt:lpstr>Feynman Diagram: Force by Particle Exchange</vt:lpstr>
      <vt:lpstr>Weak Nuclear Decay</vt:lpstr>
      <vt:lpstr>Nuclear Fusion in Sun’s Core</vt:lpstr>
      <vt:lpstr>What Keeps the Earth’s Core Molten? </vt:lpstr>
      <vt:lpstr>Success and Problem of Force Theory </vt:lpstr>
      <vt:lpstr>How does the W boson Acquire Mass? </vt:lpstr>
      <vt:lpstr>Light versus Heavy Particles –  like moving through water</vt:lpstr>
      <vt:lpstr>How did we confirm the existence of the Higgs? </vt:lpstr>
      <vt:lpstr>A Century of Particle Physics</vt:lpstr>
      <vt:lpstr>A Century of Particle Physics</vt:lpstr>
      <vt:lpstr>The Vacuum is a Quantum Foam</vt:lpstr>
      <vt:lpstr>Implication of Heisenberg Uncertainty Principle </vt:lpstr>
      <vt:lpstr>PowerPoint Presentation</vt:lpstr>
      <vt:lpstr>Detecting New Physics through Precision Measurements</vt:lpstr>
      <vt:lpstr>From Atoms to Quarks </vt:lpstr>
      <vt:lpstr>Test of Quantum Fluctuations at High Energy</vt:lpstr>
      <vt:lpstr>The Vacuum Quantum Foam and the W boson Mass</vt:lpstr>
      <vt:lpstr>Motivation for Precision Measurement of W boson Mass</vt:lpstr>
      <vt:lpstr>Motivation for Precision Measurement of W boson Mass</vt:lpstr>
      <vt:lpstr>Quantum Fluctuations from Supersymmetric Particles</vt:lpstr>
      <vt:lpstr>2022 Status of  MW vs Mtop</vt:lpstr>
      <vt:lpstr>How to Measure the W boson Mass to 0.01% accuracy</vt:lpstr>
      <vt:lpstr>W Boson Production in Proton-Antiproton Collisions</vt:lpstr>
      <vt:lpstr>Particle Detector Design</vt:lpstr>
      <vt:lpstr>PowerPoint Presentation</vt:lpstr>
      <vt:lpstr>PowerPoint Presentation</vt:lpstr>
      <vt:lpstr>PowerPoint Presentation</vt:lpstr>
      <vt:lpstr>CDF Particle Detector – Drift Chamber</vt:lpstr>
      <vt:lpstr>Drift Chamber Operation</vt:lpstr>
      <vt:lpstr>PowerPoint Presentation</vt:lpstr>
      <vt:lpstr>PowerPoint Presentation</vt:lpstr>
      <vt:lpstr>Measurement of Drift Chamber Wire Positions </vt:lpstr>
      <vt:lpstr>Accuracy of Position Measurements</vt:lpstr>
      <vt:lpstr>Consistency of alignment procedure</vt:lpstr>
      <vt:lpstr>Consistency of alignment procedure</vt:lpstr>
      <vt:lpstr>Consistency check of alignment procedure</vt:lpstr>
      <vt:lpstr>PowerPoint Presentation</vt:lpstr>
      <vt:lpstr> Custom Monte Carlo Detector Simulation</vt:lpstr>
      <vt:lpstr>Custom Monte Carlo Detector Simulation</vt:lpstr>
      <vt:lpstr> Strategy</vt:lpstr>
      <vt:lpstr>Momentum Calibration</vt:lpstr>
      <vt:lpstr>Momentum Calibration</vt:lpstr>
      <vt:lpstr>Momentum Calibration</vt:lpstr>
      <vt:lpstr>Momentum Calibration Uncertainties</vt:lpstr>
      <vt:lpstr>Proof of Momentum Calibration  </vt:lpstr>
      <vt:lpstr> Momentum Calibration</vt:lpstr>
      <vt:lpstr>PowerPoint Presentation</vt:lpstr>
      <vt:lpstr>Calorimeter Simulation for Electrons and Photons</vt:lpstr>
      <vt:lpstr>Electron and Photon Calorimeter Calibration</vt:lpstr>
      <vt:lpstr>Proof of Calorimeter Calibration using Z boson mass Measurement</vt:lpstr>
      <vt:lpstr>W Boson Production in Proton-Antiproton Collisions</vt:lpstr>
      <vt:lpstr>Constraining Boson pT Spectrum with Data</vt:lpstr>
      <vt:lpstr>Constraining Boson pT Spectrum with Data</vt:lpstr>
      <vt:lpstr>Additional Constraint on pT(W) Model with W boson data</vt:lpstr>
      <vt:lpstr>Matching Calculated and Observed Distributions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2022 Status of  MW vs Mtop</vt:lpstr>
      <vt:lpstr>Epilogue</vt:lpstr>
      <vt:lpstr>The Heavyweight W boson  &amp;       The Mystery of the Missing  AntiMatter</vt:lpstr>
      <vt:lpstr>Matter-AntiMatter Symmetry </vt:lpstr>
      <vt:lpstr>Sakharov Conditions for Matter Excess </vt:lpstr>
      <vt:lpstr>Sakharov Conditions for Matter Excess </vt:lpstr>
      <vt:lpstr>Higgs Condensation after Big Bang  aided by Higgs-like Partner</vt:lpstr>
      <vt:lpstr>Summary</vt:lpstr>
      <vt:lpstr>W Boson Mass Measurements from Different Experiments</vt:lpstr>
      <vt:lpstr>PowerPoint Presentation</vt:lpstr>
      <vt:lpstr>PowerPoint Presentation</vt:lpstr>
      <vt:lpstr>  Dark Matter, Galaxy Formation and the Quantum Foam</vt:lpstr>
      <vt:lpstr>Halo of Invisible Dark Matter around Galaxies</vt:lpstr>
      <vt:lpstr>PowerPoint Presentation</vt:lpstr>
      <vt:lpstr>Newly Discovered Dark Matter Galaxies</vt:lpstr>
      <vt:lpstr>3D Distribution of Galaxies</vt:lpstr>
      <vt:lpstr>Cosmic Microwave Background</vt:lpstr>
      <vt:lpstr>Cosmic Microwave Background Fluctuations</vt:lpstr>
      <vt:lpstr>Cosmic Microwave Background Fluctuations</vt:lpstr>
      <vt:lpstr>Cosmic Microwave Background Fluctuations</vt:lpstr>
      <vt:lpstr>Origin of Galaxies Requires Dark Matter</vt:lpstr>
      <vt:lpstr>Improvements over 2012 Analysis (Table S1 of Paper)</vt:lpstr>
      <vt:lpstr>Improvements over 2012 Analysis</vt:lpstr>
      <vt:lpstr>PowerPoint Presentation</vt:lpstr>
      <vt:lpstr>PowerPoint Presentation</vt:lpstr>
      <vt:lpstr>PowerPoint Presentation</vt:lpstr>
      <vt:lpstr>Updates to 2012 Result (2.2 fb-1)</vt:lpstr>
      <vt:lpstr>Subsample Fit Stability </vt:lpstr>
      <vt:lpstr>PowerPoint Presentation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Ashutosh Kotwal</dc:creator>
  <cp:lastModifiedBy>Ashutosh Kotwal</cp:lastModifiedBy>
  <cp:revision>264</cp:revision>
  <cp:lastPrinted>2016-02-12T17:34:37Z</cp:lastPrinted>
  <dcterms:created xsi:type="dcterms:W3CDTF">2013-04-01T13:45:51Z</dcterms:created>
  <dcterms:modified xsi:type="dcterms:W3CDTF">2023-03-16T05:03:48Z</dcterms:modified>
</cp:coreProperties>
</file>