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media1.gif" ContentType="video/unknown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74" r:id="rId1"/>
  </p:sldMasterIdLst>
  <p:notesMasterIdLst>
    <p:notesMasterId r:id="rId109"/>
  </p:notesMasterIdLst>
  <p:handoutMasterIdLst>
    <p:handoutMasterId r:id="rId110"/>
  </p:handoutMasterIdLst>
  <p:sldIdLst>
    <p:sldId id="480" r:id="rId2"/>
    <p:sldId id="497" r:id="rId3"/>
    <p:sldId id="648" r:id="rId4"/>
    <p:sldId id="649" r:id="rId5"/>
    <p:sldId id="498" r:id="rId6"/>
    <p:sldId id="442" r:id="rId7"/>
    <p:sldId id="650" r:id="rId8"/>
    <p:sldId id="342" r:id="rId9"/>
    <p:sldId id="350" r:id="rId10"/>
    <p:sldId id="351" r:id="rId11"/>
    <p:sldId id="479" r:id="rId12"/>
    <p:sldId id="491" r:id="rId13"/>
    <p:sldId id="481" r:id="rId14"/>
    <p:sldId id="444" r:id="rId15"/>
    <p:sldId id="446" r:id="rId16"/>
    <p:sldId id="447" r:id="rId17"/>
    <p:sldId id="266" r:id="rId18"/>
    <p:sldId id="448" r:id="rId19"/>
    <p:sldId id="482" r:id="rId20"/>
    <p:sldId id="445" r:id="rId21"/>
    <p:sldId id="259" r:id="rId22"/>
    <p:sldId id="268" r:id="rId23"/>
    <p:sldId id="269" r:id="rId24"/>
    <p:sldId id="353" r:id="rId25"/>
    <p:sldId id="679" r:id="rId26"/>
    <p:sldId id="267" r:id="rId27"/>
    <p:sldId id="651" r:id="rId28"/>
    <p:sldId id="652" r:id="rId29"/>
    <p:sldId id="680" r:id="rId30"/>
    <p:sldId id="271" r:id="rId31"/>
    <p:sldId id="272" r:id="rId32"/>
    <p:sldId id="352" r:id="rId33"/>
    <p:sldId id="275" r:id="rId34"/>
    <p:sldId id="538" r:id="rId35"/>
    <p:sldId id="539" r:id="rId36"/>
    <p:sldId id="278" r:id="rId37"/>
    <p:sldId id="654" r:id="rId38"/>
    <p:sldId id="495" r:id="rId39"/>
    <p:sldId id="630" r:id="rId40"/>
    <p:sldId id="655" r:id="rId41"/>
    <p:sldId id="647" r:id="rId42"/>
    <p:sldId id="653" r:id="rId43"/>
    <p:sldId id="284" r:id="rId44"/>
    <p:sldId id="309" r:id="rId45"/>
    <p:sldId id="287" r:id="rId46"/>
    <p:sldId id="471" r:id="rId47"/>
    <p:sldId id="472" r:id="rId48"/>
    <p:sldId id="473" r:id="rId49"/>
    <p:sldId id="474" r:id="rId50"/>
    <p:sldId id="475" r:id="rId51"/>
    <p:sldId id="476" r:id="rId52"/>
    <p:sldId id="489" r:id="rId53"/>
    <p:sldId id="656" r:id="rId54"/>
    <p:sldId id="554" r:id="rId55"/>
    <p:sldId id="555" r:id="rId56"/>
    <p:sldId id="559" r:id="rId57"/>
    <p:sldId id="560" r:id="rId58"/>
    <p:sldId id="561" r:id="rId59"/>
    <p:sldId id="657" r:id="rId60"/>
    <p:sldId id="658" r:id="rId61"/>
    <p:sldId id="562" r:id="rId62"/>
    <p:sldId id="413" r:id="rId63"/>
    <p:sldId id="564" r:id="rId64"/>
    <p:sldId id="535" r:id="rId65"/>
    <p:sldId id="563" r:id="rId66"/>
    <p:sldId id="646" r:id="rId67"/>
    <p:sldId id="659" r:id="rId68"/>
    <p:sldId id="660" r:id="rId69"/>
    <p:sldId id="565" r:id="rId70"/>
    <p:sldId id="572" r:id="rId71"/>
    <p:sldId id="573" r:id="rId72"/>
    <p:sldId id="591" r:id="rId73"/>
    <p:sldId id="593" r:id="rId74"/>
    <p:sldId id="578" r:id="rId75"/>
    <p:sldId id="622" r:id="rId76"/>
    <p:sldId id="661" r:id="rId77"/>
    <p:sldId id="631" r:id="rId78"/>
    <p:sldId id="669" r:id="rId79"/>
    <p:sldId id="670" r:id="rId80"/>
    <p:sldId id="673" r:id="rId81"/>
    <p:sldId id="674" r:id="rId82"/>
    <p:sldId id="671" r:id="rId83"/>
    <p:sldId id="675" r:id="rId84"/>
    <p:sldId id="662" r:id="rId85"/>
    <p:sldId id="676" r:id="rId86"/>
    <p:sldId id="677" r:id="rId87"/>
    <p:sldId id="678" r:id="rId88"/>
    <p:sldId id="645" r:id="rId89"/>
    <p:sldId id="427" r:id="rId90"/>
    <p:sldId id="428" r:id="rId91"/>
    <p:sldId id="429" r:id="rId92"/>
    <p:sldId id="430" r:id="rId93"/>
    <p:sldId id="431" r:id="rId94"/>
    <p:sldId id="545" r:id="rId95"/>
    <p:sldId id="546" r:id="rId96"/>
    <p:sldId id="547" r:id="rId97"/>
    <p:sldId id="549" r:id="rId98"/>
    <p:sldId id="550" r:id="rId99"/>
    <p:sldId id="551" r:id="rId100"/>
    <p:sldId id="558" r:id="rId101"/>
    <p:sldId id="628" r:id="rId102"/>
    <p:sldId id="557" r:id="rId103"/>
    <p:sldId id="629" r:id="rId104"/>
    <p:sldId id="394" r:id="rId105"/>
    <p:sldId id="395" r:id="rId106"/>
    <p:sldId id="260" r:id="rId107"/>
    <p:sldId id="273" r:id="rId10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892F"/>
    <a:srgbClr val="E595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97" autoAdjust="0"/>
    <p:restoredTop sz="94660"/>
  </p:normalViewPr>
  <p:slideViewPr>
    <p:cSldViewPr snapToGrid="0" snapToObjects="1">
      <p:cViewPr>
        <p:scale>
          <a:sx n="90" d="100"/>
          <a:sy n="90" d="100"/>
        </p:scale>
        <p:origin x="-2296" y="-3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8" Type="http://schemas.openxmlformats.org/officeDocument/2006/relationships/slide" Target="slides/slide107.xml"/><Relationship Id="rId10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10" Type="http://schemas.openxmlformats.org/officeDocument/2006/relationships/handoutMaster" Target="handoutMasters/handoutMaster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11" Type="http://schemas.openxmlformats.org/officeDocument/2006/relationships/printerSettings" Target="printerSettings/printerSettings1.bin"/><Relationship Id="rId112" Type="http://schemas.openxmlformats.org/officeDocument/2006/relationships/presProps" Target="presProps.xml"/><Relationship Id="rId113" Type="http://schemas.openxmlformats.org/officeDocument/2006/relationships/viewProps" Target="viewProps.xml"/><Relationship Id="rId114" Type="http://schemas.openxmlformats.org/officeDocument/2006/relationships/theme" Target="theme/theme1.xml"/><Relationship Id="rId115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E2D4D-C57D-8848-AA51-D4449EC8FD7B}" type="datetimeFigureOut">
              <a:rPr lang="en-US" smtClean="0"/>
              <a:t>7/5/22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B35C46-231D-F543-8331-EE1225E88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5575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CE8700-AE45-E94B-8BB9-25EE09D0A2ED}" type="datetimeFigureOut">
              <a:rPr lang="en-US" smtClean="0"/>
              <a:t>7/5/22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186490-B2CE-474F-841F-00395472D7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0114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4403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819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155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257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667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76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872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872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974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6179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32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4403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6077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6281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6281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6998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7101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8944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9149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7613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2118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872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4403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1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3040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3142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3142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3142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3142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4473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4233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4336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4438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4643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1145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4505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4745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48482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565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29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2733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54626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2835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4505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35170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13619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22937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1"/>
          <p:cNvSpPr txBox="1">
            <a:spLocks noChangeArrowheads="1"/>
          </p:cNvSpPr>
          <p:nvPr/>
        </p:nvSpPr>
        <p:spPr bwMode="auto">
          <a:xfrm>
            <a:off x="1400736" y="914978"/>
            <a:ext cx="4055129" cy="313314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4505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46350" y="4352637"/>
            <a:ext cx="4770904" cy="34780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2A35C-32C2-4441-AA78-D3EDFD4C98B7}" type="datetime1">
              <a:rPr lang="en-US" smtClean="0"/>
              <a:t>7/5/22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TIFR Mumbai, 5 July 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C179F-5200-2040-834A-4CEA01FCFEBE}" type="datetime1">
              <a:rPr lang="en-US" smtClean="0"/>
              <a:t>7/5/22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TIFR Mumbai, 5 July 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58DED-C306-B74B-88DA-9EFA6CC6FAC9}" type="datetime1">
              <a:rPr lang="en-US" smtClean="0"/>
              <a:t>7/5/22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TIFR Mumbai, 5 July 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040" y="568861"/>
            <a:ext cx="7806240" cy="11434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985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E9850-61FB-E44F-9F44-4CE187AD397C}" type="datetime1">
              <a:rPr lang="en-US" smtClean="0"/>
              <a:t>7/5/22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TIFR Mumbai, 5 July 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400E-B88E-7B42-8EEB-8EFCFEE30B5C}" type="datetime1">
              <a:rPr lang="en-US" smtClean="0"/>
              <a:t>7/5/22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TIFR Mumbai, 5 July 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7D87C-65A5-496D-87B3-2194CD1739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607F8-56BC-4948-895A-3D9A210DA55E}" type="datetime1">
              <a:rPr lang="en-US" smtClean="0"/>
              <a:t>7/5/22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TIFR Mumbai, 5 July 22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ADA3B-D19E-6A40-9046-10BF1737E3CD}" type="datetime1">
              <a:rPr lang="en-US" smtClean="0"/>
              <a:t>7/5/22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TIFR Mumbai, 5 July 22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BF151-10E3-0741-B487-B729076549B1}" type="datetime1">
              <a:rPr lang="en-US" smtClean="0"/>
              <a:t>7/5/22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TIFR Mumbai, 5 July 22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6DFA4-5940-8340-8DD3-21347413923F}" type="datetime1">
              <a:rPr lang="en-US" smtClean="0"/>
              <a:t>7/5/22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TIFR Mumbai, 5 July 22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6ECFC-D860-B246-9CED-40D7AEA96EA7}" type="datetime1">
              <a:rPr lang="en-US" smtClean="0"/>
              <a:t>7/5/22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TIFR Mumbai, 5 July 22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41374-B806-C144-9D8D-3B1C3D4A26CE}" type="datetime1">
              <a:rPr lang="en-US" smtClean="0"/>
              <a:t>7/5/22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TIFR Mumbai, 5 July 22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71CA1-34DA-224B-B604-1FD42A36E3DA}" type="datetime1">
              <a:rPr lang="en-US" smtClean="0"/>
              <a:t>7/5/22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-296331" y="6568015"/>
            <a:ext cx="3048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A. V. Kotwal, TIFR Mumbai, 5 July 22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90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91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94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jpeg"/><Relationship Id="rId3" Type="http://schemas.openxmlformats.org/officeDocument/2006/relationships/image" Target="../media/image96.jpe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jpe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g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gif"/><Relationship Id="rId3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3" Type="http://schemas.openxmlformats.org/officeDocument/2006/relationships/image" Target="../media/image29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gi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2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3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3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4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6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7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8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1.jp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6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7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8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9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3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70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jp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jp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73.jp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73.jp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74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84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88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8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" y="-141446"/>
            <a:ext cx="9143999" cy="1391757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660066"/>
                </a:solidFill>
              </a:rPr>
              <a:t>T</a:t>
            </a:r>
            <a:r>
              <a:rPr lang="en-US" sz="3600" dirty="0" smtClean="0">
                <a:solidFill>
                  <a:srgbClr val="660066"/>
                </a:solidFill>
              </a:rPr>
              <a:t>he Higgs is Not Enough </a:t>
            </a:r>
            <a:r>
              <a:rPr lang="en-US" sz="3600" dirty="0">
                <a:solidFill>
                  <a:schemeClr val="accent6"/>
                </a:solidFill>
              </a:rPr>
              <a:t/>
            </a:r>
            <a:br>
              <a:rPr lang="en-US" sz="3600" dirty="0">
                <a:solidFill>
                  <a:schemeClr val="accent6"/>
                </a:solidFill>
              </a:rPr>
            </a:br>
            <a:r>
              <a:rPr lang="en-US" sz="3600" dirty="0" smtClean="0">
                <a:solidFill>
                  <a:schemeClr val="accent6"/>
                </a:solidFill>
              </a:rPr>
              <a:t>Verdict from the Heavyweight W boson</a:t>
            </a:r>
            <a:endParaRPr lang="en-US" sz="3600" dirty="0">
              <a:solidFill>
                <a:schemeClr val="accent6"/>
              </a:solidFill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481638" y="1199481"/>
            <a:ext cx="6206095" cy="1001889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chemeClr val="tx1"/>
                </a:solidFill>
              </a:rPr>
              <a:t>Ashutosh V. Kotwal</a:t>
            </a:r>
          </a:p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chemeClr val="tx1"/>
                </a:solidFill>
              </a:rPr>
              <a:t>Duke University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2" name="Picture 1" descr="science_0408_cov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521" y="2018384"/>
            <a:ext cx="3113880" cy="3964722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1337707" y="6050844"/>
            <a:ext cx="6206095" cy="1001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2800" dirty="0" smtClean="0">
                <a:solidFill>
                  <a:srgbClr val="008000"/>
                </a:solidFill>
              </a:rPr>
              <a:t>Tata Institute of Fundamental Research</a:t>
            </a:r>
            <a:r>
              <a:rPr lang="en-US" sz="2800" dirty="0" smtClean="0">
                <a:solidFill>
                  <a:srgbClr val="008000"/>
                </a:solidFill>
              </a:rPr>
              <a:t> </a:t>
            </a:r>
            <a:endParaRPr lang="en-US" sz="2800" dirty="0" smtClean="0">
              <a:solidFill>
                <a:srgbClr val="008000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800" dirty="0" smtClean="0">
                <a:solidFill>
                  <a:srgbClr val="008000"/>
                </a:solidFill>
              </a:rPr>
              <a:t>Mumbai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699027"/>
          </a:xfrm>
        </p:spPr>
        <p:txBody>
          <a:bodyPr>
            <a:normAutofit/>
          </a:bodyPr>
          <a:lstStyle/>
          <a:p>
            <a:r>
              <a:rPr lang="en-US" sz="3600" dirty="0" smtClean="0"/>
              <a:t>Foundations of 20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 Century Physics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10" y="917222"/>
            <a:ext cx="9129889" cy="5940778"/>
          </a:xfrm>
        </p:spPr>
        <p:txBody>
          <a:bodyPr>
            <a:normAutofit/>
          </a:bodyPr>
          <a:lstStyle/>
          <a:p>
            <a:pPr>
              <a:buNone/>
            </a:pPr>
            <a:endParaRPr lang="en-US" dirty="0" smtClean="0"/>
          </a:p>
          <a:p>
            <a:r>
              <a:rPr lang="en-US" dirty="0" smtClean="0">
                <a:solidFill>
                  <a:schemeClr val="accent5"/>
                </a:solidFill>
              </a:rPr>
              <a:t>Quantum Mechanics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>
                <a:solidFill>
                  <a:srgbClr val="008000"/>
                </a:solidFill>
              </a:rPr>
              <a:t>Special Relativity</a:t>
            </a:r>
          </a:p>
          <a:p>
            <a:pPr marL="0" indent="0">
              <a:buNone/>
            </a:pPr>
            <a:endParaRPr lang="en-US" dirty="0" smtClean="0">
              <a:solidFill>
                <a:srgbClr val="008000"/>
              </a:solidFill>
            </a:endParaRPr>
          </a:p>
          <a:p>
            <a:r>
              <a:rPr lang="en-US" dirty="0" smtClean="0"/>
              <a:t>Combination of these fundamental principles – </a:t>
            </a:r>
            <a:r>
              <a:rPr lang="en-US" dirty="0" smtClean="0">
                <a:solidFill>
                  <a:schemeClr val="accent2"/>
                </a:solidFill>
              </a:rPr>
              <a:t>Relativistic Quantum Theory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TIFR Mumbai, 5 July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3"/>
          <p:cNvSpPr>
            <a:spLocks noGrp="1"/>
          </p:cNvSpPr>
          <p:nvPr>
            <p:ph type="ftr" idx="10"/>
          </p:nvPr>
        </p:nvSpPr>
        <p:spPr>
          <a:xfrm>
            <a:off x="19758" y="6582126"/>
            <a:ext cx="3324575" cy="365125"/>
          </a:xfrm>
        </p:spPr>
        <p:txBody>
          <a:bodyPr/>
          <a:lstStyle/>
          <a:p>
            <a:r>
              <a:rPr lang="en-US" smtClean="0"/>
              <a:t>A. V. Kotwal, TIFR Mumbai, 5 July 22</a:t>
            </a:r>
            <a:endParaRPr lang="en-US"/>
          </a:p>
        </p:txBody>
      </p:sp>
      <p:sp>
        <p:nvSpPr>
          <p:cNvPr id="27649" name="AutoShape 1"/>
          <p:cNvSpPr>
            <a:spLocks noChangeArrowheads="1"/>
          </p:cNvSpPr>
          <p:nvPr/>
        </p:nvSpPr>
        <p:spPr bwMode="auto">
          <a:xfrm>
            <a:off x="1317601" y="4414064"/>
            <a:ext cx="1045440" cy="828086"/>
          </a:xfrm>
          <a:prstGeom prst="roundRect">
            <a:avLst>
              <a:gd name="adj" fmla="val 171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1442880" y="226105"/>
            <a:ext cx="6030720" cy="623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>
                <a:solidFill>
                  <a:srgbClr val="FF420E"/>
                </a:solidFill>
              </a:rPr>
              <a:t>1</a:t>
            </a:r>
            <a:r>
              <a:rPr lang="en-US" baseline="33000">
                <a:solidFill>
                  <a:srgbClr val="FF420E"/>
                </a:solidFill>
              </a:rPr>
              <a:t>st</a:t>
            </a:r>
            <a:r>
              <a:rPr lang="en-US">
                <a:solidFill>
                  <a:srgbClr val="FF420E"/>
                </a:solidFill>
              </a:rPr>
              <a:t> Order Electroweak Phase Transition Induced by </a:t>
            </a:r>
          </a:p>
          <a:p>
            <a:pPr algn="ctr"/>
            <a:r>
              <a:rPr lang="en-US">
                <a:solidFill>
                  <a:srgbClr val="FF420E"/>
                </a:solidFill>
              </a:rPr>
              <a:t>Additional Higgs-like Particle</a:t>
            </a: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393120" y="5878710"/>
            <a:ext cx="4677120" cy="612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009900"/>
                </a:solidFill>
              </a:rPr>
              <a:t>Satisfies crucial Sakharov condition</a:t>
            </a:r>
          </a:p>
          <a:p>
            <a:r>
              <a:rPr lang="en-US" dirty="0">
                <a:solidFill>
                  <a:srgbClr val="009900"/>
                </a:solidFill>
              </a:rPr>
              <a:t>for creating excess matter in the Universe</a:t>
            </a:r>
            <a:r>
              <a:rPr lang="en-US" dirty="0"/>
              <a:t> </a:t>
            </a:r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80" y="1175164"/>
            <a:ext cx="9142560" cy="4411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7653" name="Line 5"/>
          <p:cNvSpPr>
            <a:spLocks noChangeShapeType="1"/>
          </p:cNvSpPr>
          <p:nvPr/>
        </p:nvSpPr>
        <p:spPr bwMode="auto">
          <a:xfrm flipH="1">
            <a:off x="3240001" y="1052751"/>
            <a:ext cx="488160" cy="682632"/>
          </a:xfrm>
          <a:prstGeom prst="line">
            <a:avLst/>
          </a:prstGeom>
          <a:noFill/>
          <a:ln w="54720" cap="flat">
            <a:solidFill>
              <a:srgbClr val="FF66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27654" name="Line 6"/>
          <p:cNvSpPr>
            <a:spLocks noChangeShapeType="1"/>
          </p:cNvSpPr>
          <p:nvPr/>
        </p:nvSpPr>
        <p:spPr bwMode="auto">
          <a:xfrm flipH="1">
            <a:off x="1850401" y="5282475"/>
            <a:ext cx="14400" cy="694153"/>
          </a:xfrm>
          <a:prstGeom prst="line">
            <a:avLst/>
          </a:prstGeom>
          <a:noFill/>
          <a:ln w="36720" cap="flat">
            <a:solidFill>
              <a:srgbClr val="6699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27655" name="AutoShape 7"/>
          <p:cNvSpPr>
            <a:spLocks noChangeArrowheads="1"/>
          </p:cNvSpPr>
          <p:nvPr/>
        </p:nvSpPr>
        <p:spPr bwMode="auto">
          <a:xfrm>
            <a:off x="0" y="1131959"/>
            <a:ext cx="308160" cy="1901000"/>
          </a:xfrm>
          <a:prstGeom prst="roundRect">
            <a:avLst>
              <a:gd name="adj" fmla="val 463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smtClean="0"/>
              <a:t>A. V. Kotwal, TIFR Mumbai, 5 July 22</a:t>
            </a:r>
            <a:endParaRPr lang="en-US"/>
          </a:p>
        </p:txBody>
      </p:sp>
      <p:sp>
        <p:nvSpPr>
          <p:cNvPr id="9932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-162737"/>
            <a:ext cx="7807680" cy="1144921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>
                <a:solidFill>
                  <a:srgbClr val="DC2300"/>
                </a:solidFill>
              </a:rPr>
              <a:t>CDF M</a:t>
            </a:r>
            <a:r>
              <a:rPr lang="en-US" sz="2900" baseline="-33000">
                <a:solidFill>
                  <a:srgbClr val="DC2300"/>
                </a:solidFill>
              </a:rPr>
              <a:t>W</a:t>
            </a:r>
            <a:r>
              <a:rPr lang="en-US" sz="2900">
                <a:solidFill>
                  <a:srgbClr val="DC2300"/>
                </a:solidFill>
              </a:rPr>
              <a:t> </a:t>
            </a:r>
            <a:r>
              <a:rPr lang="en-US" sz="2900" i="1">
                <a:solidFill>
                  <a:srgbClr val="DC2300"/>
                </a:solidFill>
              </a:rPr>
              <a:t>vs</a:t>
            </a:r>
            <a:r>
              <a:rPr lang="en-US" sz="2900">
                <a:solidFill>
                  <a:srgbClr val="DC2300"/>
                </a:solidFill>
              </a:rPr>
              <a:t> m</a:t>
            </a:r>
            <a:r>
              <a:rPr lang="en-US" sz="2900" baseline="-33000">
                <a:solidFill>
                  <a:srgbClr val="DC2300"/>
                </a:solidFill>
              </a:rPr>
              <a:t>top</a:t>
            </a:r>
          </a:p>
        </p:txBody>
      </p:sp>
      <p:sp>
        <p:nvSpPr>
          <p:cNvPr id="99330" name="AutoShape 2"/>
          <p:cNvSpPr>
            <a:spLocks noChangeArrowheads="1"/>
          </p:cNvSpPr>
          <p:nvPr/>
        </p:nvSpPr>
        <p:spPr bwMode="auto">
          <a:xfrm>
            <a:off x="902881" y="5845574"/>
            <a:ext cx="197280" cy="311073"/>
          </a:xfrm>
          <a:prstGeom prst="roundRect">
            <a:avLst>
              <a:gd name="adj" fmla="val 731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993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60" y="727277"/>
            <a:ext cx="6023520" cy="5605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239040" y="6270419"/>
            <a:ext cx="8657280" cy="280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/>
              <a:t>Understanding Tevatron-LHC correlations and combination with ATLAS in progress</a:t>
            </a:r>
          </a:p>
        </p:txBody>
      </p:sp>
      <p:sp>
        <p:nvSpPr>
          <p:cNvPr id="99333" name="Text Box 5"/>
          <p:cNvSpPr txBox="1">
            <a:spLocks noChangeArrowheads="1"/>
          </p:cNvSpPr>
          <p:nvPr/>
        </p:nvSpPr>
        <p:spPr bwMode="auto">
          <a:xfrm>
            <a:off x="7531201" y="4949801"/>
            <a:ext cx="78192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7E0021"/>
                </a:solidFill>
              </a:rPr>
              <a:t>Fig. 1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idx="10"/>
          </p:nvPr>
        </p:nvSpPr>
        <p:spPr>
          <a:xfrm>
            <a:off x="17279" y="6497460"/>
            <a:ext cx="3552831" cy="365125"/>
          </a:xfrm>
        </p:spPr>
        <p:txBody>
          <a:bodyPr/>
          <a:lstStyle/>
          <a:p>
            <a:r>
              <a:rPr lang="en-US" smtClean="0"/>
              <a:t>A. V. Kotwal, TIFR Mumbai, 5 July 22</a:t>
            </a:r>
            <a:endParaRPr lang="en-US" dirty="0"/>
          </a:p>
        </p:txBody>
      </p:sp>
      <p:sp>
        <p:nvSpPr>
          <p:cNvPr id="2662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47526"/>
            <a:ext cx="7807680" cy="843929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>
                <a:solidFill>
                  <a:srgbClr val="DC2300"/>
                </a:solidFill>
              </a:rPr>
              <a:t>Single Scalar Extension of Higgs Sector</a:t>
            </a:r>
          </a:p>
        </p:txBody>
      </p:sp>
      <p:sp>
        <p:nvSpPr>
          <p:cNvPr id="26626" name="AutoShape 2"/>
          <p:cNvSpPr>
            <a:spLocks noChangeArrowheads="1"/>
          </p:cNvSpPr>
          <p:nvPr/>
        </p:nvSpPr>
        <p:spPr bwMode="auto">
          <a:xfrm>
            <a:off x="1143360" y="4090029"/>
            <a:ext cx="267840" cy="253467"/>
          </a:xfrm>
          <a:prstGeom prst="roundRect">
            <a:avLst>
              <a:gd name="adj" fmla="val 565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521280" y="6041435"/>
            <a:ext cx="8280000" cy="653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lnSpc>
                <a:spcPct val="112000"/>
              </a:lnSpc>
            </a:pPr>
            <a:r>
              <a:rPr lang="en-US" sz="1500">
                <a:solidFill>
                  <a:srgbClr val="434343"/>
                </a:solidFill>
                <a:latin typeface="ProximaNova-Regular" charset="0"/>
                <a:cs typeface="ProximaNova-Regular" charset="0"/>
              </a:rPr>
              <a:t>D. López-Val and T. Robens, Phys. Rev. D 90, 114018 (2014)</a:t>
            </a: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920" y="1890920"/>
            <a:ext cx="4638240" cy="4202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0" y="1938443"/>
            <a:ext cx="4656960" cy="410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522721" y="1142041"/>
            <a:ext cx="8280000" cy="653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Inclusion of an additional scalar particle with no SM charges, which mixes with the Higgs boson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idx="10"/>
          </p:nvPr>
        </p:nvSpPr>
        <p:spPr>
          <a:xfrm>
            <a:off x="-2" y="6483349"/>
            <a:ext cx="3245557" cy="365125"/>
          </a:xfrm>
        </p:spPr>
        <p:txBody>
          <a:bodyPr/>
          <a:lstStyle/>
          <a:p>
            <a:r>
              <a:rPr lang="en-US" smtClean="0"/>
              <a:t>A. V. Kotwal, TIFR Mumbai, 5 July 22</a:t>
            </a:r>
            <a:endParaRPr lang="en-US" dirty="0"/>
          </a:p>
        </p:txBody>
      </p:sp>
      <p:sp>
        <p:nvSpPr>
          <p:cNvPr id="10035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-131054"/>
            <a:ext cx="7807680" cy="838169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>
                <a:solidFill>
                  <a:srgbClr val="DC2300"/>
                </a:solidFill>
              </a:rPr>
              <a:t>W Boson Mass Measurements from Different Experiments</a:t>
            </a:r>
          </a:p>
        </p:txBody>
      </p:sp>
      <p:sp>
        <p:nvSpPr>
          <p:cNvPr id="100354" name="AutoShape 2"/>
          <p:cNvSpPr>
            <a:spLocks noChangeArrowheads="1"/>
          </p:cNvSpPr>
          <p:nvPr/>
        </p:nvSpPr>
        <p:spPr bwMode="auto">
          <a:xfrm>
            <a:off x="3461761" y="4212443"/>
            <a:ext cx="816480" cy="326914"/>
          </a:xfrm>
          <a:prstGeom prst="roundRect">
            <a:avLst>
              <a:gd name="adj" fmla="val 440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00355" name="AutoShape 3"/>
          <p:cNvSpPr>
            <a:spLocks noChangeArrowheads="1"/>
          </p:cNvSpPr>
          <p:nvPr/>
        </p:nvSpPr>
        <p:spPr bwMode="auto">
          <a:xfrm>
            <a:off x="4681440" y="4666090"/>
            <a:ext cx="781920" cy="335556"/>
          </a:xfrm>
          <a:prstGeom prst="roundRect">
            <a:avLst>
              <a:gd name="adj" fmla="val 431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00356" name="Text Box 4"/>
          <p:cNvSpPr txBox="1">
            <a:spLocks noChangeArrowheads="1"/>
          </p:cNvSpPr>
          <p:nvPr/>
        </p:nvSpPr>
        <p:spPr bwMode="auto">
          <a:xfrm>
            <a:off x="847010" y="5884737"/>
            <a:ext cx="7693920" cy="780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800080"/>
                </a:solidFill>
              </a:rPr>
              <a:t>SM expectation: M</a:t>
            </a:r>
            <a:r>
              <a:rPr lang="en-US" baseline="-33000" dirty="0">
                <a:solidFill>
                  <a:srgbClr val="800080"/>
                </a:solidFill>
              </a:rPr>
              <a:t>W</a:t>
            </a:r>
            <a:r>
              <a:rPr lang="en-US" dirty="0">
                <a:solidFill>
                  <a:srgbClr val="800080"/>
                </a:solidFill>
              </a:rPr>
              <a:t> = 80,357 </a:t>
            </a:r>
            <a:r>
              <a:rPr lang="en-US" sz="3300" dirty="0">
                <a:solidFill>
                  <a:srgbClr val="800080"/>
                </a:solidFill>
                <a:latin typeface="Gabriola" charset="0"/>
                <a:cs typeface="Gabriola" charset="0"/>
              </a:rPr>
              <a:t>±</a:t>
            </a:r>
            <a:r>
              <a:rPr lang="en-US" dirty="0">
                <a:solidFill>
                  <a:srgbClr val="800080"/>
                </a:solidFill>
              </a:rPr>
              <a:t> 4</a:t>
            </a:r>
            <a:r>
              <a:rPr lang="en-US" baseline="-33000" dirty="0">
                <a:solidFill>
                  <a:srgbClr val="800080"/>
                </a:solidFill>
              </a:rPr>
              <a:t>inputs</a:t>
            </a:r>
            <a:r>
              <a:rPr lang="en-US" dirty="0">
                <a:solidFill>
                  <a:srgbClr val="800080"/>
                </a:solidFill>
              </a:rPr>
              <a:t> </a:t>
            </a:r>
            <a:r>
              <a:rPr lang="en-US" sz="3300" dirty="0">
                <a:solidFill>
                  <a:srgbClr val="800080"/>
                </a:solidFill>
                <a:latin typeface="Gabriola" charset="0"/>
                <a:cs typeface="Gabriola" charset="0"/>
              </a:rPr>
              <a:t>±</a:t>
            </a:r>
            <a:r>
              <a:rPr lang="en-US" dirty="0">
                <a:solidFill>
                  <a:srgbClr val="800080"/>
                </a:solidFill>
              </a:rPr>
              <a:t> 4</a:t>
            </a:r>
            <a:r>
              <a:rPr lang="en-US" baseline="-33000" dirty="0">
                <a:solidFill>
                  <a:srgbClr val="800080"/>
                </a:solidFill>
              </a:rPr>
              <a:t>theory</a:t>
            </a:r>
            <a:r>
              <a:rPr lang="en-US" dirty="0">
                <a:solidFill>
                  <a:srgbClr val="800080"/>
                </a:solidFill>
              </a:rPr>
              <a:t> </a:t>
            </a:r>
            <a:r>
              <a:rPr lang="en-US" sz="1800" dirty="0" smtClean="0"/>
              <a:t>  </a:t>
            </a:r>
            <a:endParaRPr lang="en-US" sz="1800" dirty="0"/>
          </a:p>
        </p:txBody>
      </p:sp>
      <p:pic>
        <p:nvPicPr>
          <p:cNvPr id="1003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880" y="612065"/>
            <a:ext cx="6528960" cy="5170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0358" name="Text Box 6"/>
          <p:cNvSpPr txBox="1">
            <a:spLocks noChangeArrowheads="1"/>
          </p:cNvSpPr>
          <p:nvPr/>
        </p:nvSpPr>
        <p:spPr bwMode="auto">
          <a:xfrm>
            <a:off x="7826400" y="4558079"/>
            <a:ext cx="78192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7E0021"/>
                </a:solidFill>
              </a:rPr>
              <a:t>Fig. 5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114474"/>
            <a:ext cx="7772400" cy="1143000"/>
          </a:xfrm>
        </p:spPr>
        <p:txBody>
          <a:bodyPr/>
          <a:lstStyle/>
          <a:p>
            <a:r>
              <a:rPr lang="en-US" dirty="0"/>
              <a:t>Albert </a:t>
            </a:r>
            <a:r>
              <a:rPr lang="en-US" dirty="0" smtClean="0"/>
              <a:t>Einstein</a:t>
            </a:r>
            <a:endParaRPr lang="en-US" dirty="0"/>
          </a:p>
        </p:txBody>
      </p:sp>
      <p:pic>
        <p:nvPicPr>
          <p:cNvPr id="122886" name="Picture 6" descr="1916_genre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27450" y="963263"/>
            <a:ext cx="5068888" cy="3821112"/>
          </a:xfrm>
          <a:prstGeom prst="rect">
            <a:avLst/>
          </a:prstGeom>
          <a:noFill/>
        </p:spPr>
      </p:pic>
      <p:pic>
        <p:nvPicPr>
          <p:cNvPr id="122887" name="Picture 7" descr="einstei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0375" y="957971"/>
            <a:ext cx="2755900" cy="3889375"/>
          </a:xfrm>
          <a:prstGeom prst="rect">
            <a:avLst/>
          </a:prstGeom>
          <a:noFill/>
        </p:spPr>
      </p:pic>
      <p:sp>
        <p:nvSpPr>
          <p:cNvPr id="122888" name="Text Box 8"/>
          <p:cNvSpPr txBox="1">
            <a:spLocks noChangeArrowheads="1"/>
          </p:cNvSpPr>
          <p:nvPr/>
        </p:nvSpPr>
        <p:spPr bwMode="auto">
          <a:xfrm>
            <a:off x="460375" y="4844525"/>
            <a:ext cx="8525649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3333FF"/>
                </a:solidFill>
              </a:rPr>
              <a:t>1915: </a:t>
            </a:r>
            <a:r>
              <a:rPr lang="en-US" sz="2800" dirty="0" err="1">
                <a:solidFill>
                  <a:srgbClr val="3333FF"/>
                </a:solidFill>
              </a:rPr>
              <a:t>Spacetime</a:t>
            </a:r>
            <a:r>
              <a:rPr lang="en-US" sz="2800" dirty="0">
                <a:solidFill>
                  <a:srgbClr val="3333FF"/>
                </a:solidFill>
              </a:rPr>
              <a:t> </a:t>
            </a:r>
            <a:r>
              <a:rPr lang="en-US" sz="2800" dirty="0" smtClean="0">
                <a:solidFill>
                  <a:srgbClr val="3333FF"/>
                </a:solidFill>
              </a:rPr>
              <a:t>is active:</a:t>
            </a:r>
            <a:r>
              <a:rPr lang="en-US" sz="2800" dirty="0">
                <a:solidFill>
                  <a:srgbClr val="3333FF"/>
                </a:solidFill>
              </a:rPr>
              <a:t> </a:t>
            </a:r>
            <a:r>
              <a:rPr lang="en-US" sz="2800" dirty="0" smtClean="0">
                <a:solidFill>
                  <a:srgbClr val="3333FF"/>
                </a:solidFill>
              </a:rPr>
              <a:t>curves</a:t>
            </a:r>
            <a:r>
              <a:rPr lang="en-US" sz="2800" dirty="0">
                <a:solidFill>
                  <a:srgbClr val="3333FF"/>
                </a:solidFill>
              </a:rPr>
              <a:t>, expands, shrinks, </a:t>
            </a:r>
            <a:r>
              <a:rPr lang="en-US" sz="2800" dirty="0" smtClean="0">
                <a:solidFill>
                  <a:srgbClr val="3333FF"/>
                </a:solidFill>
              </a:rPr>
              <a:t>…</a:t>
            </a:r>
          </a:p>
          <a:p>
            <a:endParaRPr lang="en-US" sz="2800" dirty="0" smtClean="0">
              <a:solidFill>
                <a:srgbClr val="3333FF"/>
              </a:solidFill>
            </a:endParaRPr>
          </a:p>
          <a:p>
            <a:r>
              <a:rPr lang="en-US" sz="2800" dirty="0" smtClean="0"/>
              <a:t>3-space directions and time direction are combined into a single 4-dimensional </a:t>
            </a:r>
            <a:r>
              <a:rPr lang="en-US" sz="2800" dirty="0" err="1" smtClean="0"/>
              <a:t>spacetime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0" y="6568015"/>
            <a:ext cx="3048025" cy="365125"/>
          </a:xfrm>
        </p:spPr>
        <p:txBody>
          <a:bodyPr/>
          <a:lstStyle/>
          <a:p>
            <a:r>
              <a:rPr lang="en-US" smtClean="0"/>
              <a:t>A. V. Kotwal, TIFR Mumbai, 5 July 22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29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Matter and Energy Curves Space</a:t>
            </a:r>
            <a:endParaRPr lang="en-US" sz="4000" dirty="0"/>
          </a:p>
        </p:txBody>
      </p:sp>
      <p:pic>
        <p:nvPicPr>
          <p:cNvPr id="4" name="Content Placeholder 3" descr="GPB_circling_earth3_516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457200" y="1148648"/>
            <a:ext cx="8229600" cy="4525963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TIFR Mumbai, 5 July 22</a:t>
            </a:r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9600" y="56481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660066"/>
                </a:solidFill>
              </a:rPr>
              <a:t>Light bends in curved space</a:t>
            </a:r>
            <a:endParaRPr lang="en-US" sz="3600" dirty="0">
              <a:solidFill>
                <a:srgbClr val="660066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51"/>
            <a:ext cx="8229600" cy="1143000"/>
          </a:xfrm>
        </p:spPr>
        <p:txBody>
          <a:bodyPr/>
          <a:lstStyle/>
          <a:p>
            <a:r>
              <a:rPr lang="en-US" dirty="0" smtClean="0"/>
              <a:t>The “Sticky” Higgs Field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564" y="1205243"/>
            <a:ext cx="7404100" cy="5257635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TIFR Mumbai, 5 July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Implications of Higgs Discovery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21927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Empty space is not really empty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Filled with the Higgs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All fundamental particles interacting with the Higgs field “slow down” </a:t>
            </a:r>
          </a:p>
          <a:p>
            <a:pPr lvl="1"/>
            <a:r>
              <a:rPr lang="en-US" dirty="0" smtClean="0"/>
              <a:t> appear to be massive</a:t>
            </a:r>
          </a:p>
          <a:p>
            <a:pPr>
              <a:buNone/>
            </a:pP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TIFR Mumbai, 5 July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699027"/>
          </a:xfrm>
        </p:spPr>
        <p:txBody>
          <a:bodyPr>
            <a:normAutofit/>
          </a:bodyPr>
          <a:lstStyle/>
          <a:p>
            <a:r>
              <a:rPr lang="en-US" sz="3600" dirty="0" smtClean="0"/>
              <a:t>Founders of 20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 Century Physics</a:t>
            </a:r>
            <a:endParaRPr lang="en-US" sz="3600" dirty="0"/>
          </a:p>
        </p:txBody>
      </p:sp>
      <p:pic>
        <p:nvPicPr>
          <p:cNvPr id="4" name="Content Placeholder 3" descr="quantumNobelWinner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0" r="-1870"/>
          <a:stretch>
            <a:fillRect/>
          </a:stretch>
        </p:blipFill>
        <p:spPr>
          <a:xfrm>
            <a:off x="14288" y="917575"/>
            <a:ext cx="9129712" cy="5940425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TIFR Mumbai, 5 July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596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699027"/>
          </a:xfrm>
        </p:spPr>
        <p:txBody>
          <a:bodyPr>
            <a:normAutofit/>
          </a:bodyPr>
          <a:lstStyle/>
          <a:p>
            <a:r>
              <a:rPr lang="en-US" sz="3600" dirty="0" smtClean="0"/>
              <a:t>Founders of 20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 Century Physics</a:t>
            </a:r>
            <a:endParaRPr lang="en-US" sz="3600" dirty="0"/>
          </a:p>
        </p:txBody>
      </p:sp>
      <p:pic>
        <p:nvPicPr>
          <p:cNvPr id="4" name="Content Placeholder 3" descr="quantumNobelWinner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0" r="-1870"/>
          <a:stretch>
            <a:fillRect/>
          </a:stretch>
        </p:blipFill>
        <p:spPr>
          <a:xfrm>
            <a:off x="14288" y="917575"/>
            <a:ext cx="9129712" cy="5940425"/>
          </a:xfrm>
        </p:spPr>
      </p:pic>
      <p:sp>
        <p:nvSpPr>
          <p:cNvPr id="5" name="Donut 4"/>
          <p:cNvSpPr/>
          <p:nvPr/>
        </p:nvSpPr>
        <p:spPr>
          <a:xfrm>
            <a:off x="4148670" y="2525893"/>
            <a:ext cx="832559" cy="860780"/>
          </a:xfrm>
          <a:prstGeom prst="donut">
            <a:avLst>
              <a:gd name="adj" fmla="val 504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TIFR Mumbai, 5 July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637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699027"/>
          </a:xfrm>
        </p:spPr>
        <p:txBody>
          <a:bodyPr>
            <a:normAutofit/>
          </a:bodyPr>
          <a:lstStyle/>
          <a:p>
            <a:r>
              <a:rPr lang="en-US" sz="3600" dirty="0" smtClean="0"/>
              <a:t>Foundations of 20</a:t>
            </a:r>
            <a:r>
              <a:rPr lang="en-US" sz="3600" baseline="30000" dirty="0" smtClean="0"/>
              <a:t>th</a:t>
            </a:r>
            <a:r>
              <a:rPr lang="en-US" sz="3600" dirty="0" smtClean="0"/>
              <a:t> Century Physics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10" y="917222"/>
            <a:ext cx="9129889" cy="5940778"/>
          </a:xfrm>
        </p:spPr>
        <p:txBody>
          <a:bodyPr>
            <a:normAutofit/>
          </a:bodyPr>
          <a:lstStyle/>
          <a:p>
            <a:pPr>
              <a:buNone/>
            </a:pPr>
            <a:endParaRPr lang="en-US" dirty="0" smtClean="0"/>
          </a:p>
          <a:p>
            <a:r>
              <a:rPr lang="en-US" dirty="0" smtClean="0">
                <a:solidFill>
                  <a:schemeClr val="accent5"/>
                </a:solidFill>
              </a:rPr>
              <a:t>Quantum Mechanics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>
                <a:solidFill>
                  <a:srgbClr val="008000"/>
                </a:solidFill>
              </a:rPr>
              <a:t>Special Relativity</a:t>
            </a:r>
          </a:p>
          <a:p>
            <a:pPr marL="0" indent="0">
              <a:buNone/>
            </a:pPr>
            <a:endParaRPr lang="en-US" dirty="0" smtClean="0">
              <a:solidFill>
                <a:srgbClr val="008000"/>
              </a:solidFill>
            </a:endParaRPr>
          </a:p>
          <a:p>
            <a:r>
              <a:rPr lang="en-US" dirty="0" smtClean="0"/>
              <a:t>Combination of these fundamental principles – </a:t>
            </a:r>
            <a:r>
              <a:rPr lang="en-US" dirty="0" smtClean="0">
                <a:solidFill>
                  <a:schemeClr val="accent2"/>
                </a:solidFill>
              </a:rPr>
              <a:t>Relativistic Quantum Theory</a:t>
            </a:r>
          </a:p>
          <a:p>
            <a:endParaRPr lang="en-US" dirty="0">
              <a:solidFill>
                <a:schemeClr val="accent2"/>
              </a:solidFill>
            </a:endParaRPr>
          </a:p>
          <a:p>
            <a:pPr lvl="1"/>
            <a:r>
              <a:rPr lang="en-US" dirty="0" smtClean="0">
                <a:solidFill>
                  <a:schemeClr val="accent2"/>
                </a:solidFill>
              </a:rPr>
              <a:t>Initiated by Paul Dirac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TIFR Mumbai, 5 July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868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Fundamental Properties of Electrons</a:t>
            </a:r>
            <a:endParaRPr lang="en-US" dirty="0"/>
          </a:p>
        </p:txBody>
      </p:sp>
      <p:pic>
        <p:nvPicPr>
          <p:cNvPr id="3" name="Content Placeholder 2" descr="electron-spin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653" r="-27653"/>
          <a:stretch>
            <a:fillRect/>
          </a:stretch>
        </p:blipFill>
        <p:spPr>
          <a:xfrm>
            <a:off x="76202" y="1515534"/>
            <a:ext cx="8944505" cy="4919133"/>
          </a:xfr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TIFR Mumbai, 5 July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50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Effect of Complete Rotation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Quantum Mechanics + Special Relativity =&gt; </a:t>
            </a:r>
            <a:r>
              <a:rPr lang="en-US" sz="2800" dirty="0" smtClean="0"/>
              <a:t>Dirac and others showed mathematically that electron can be the type of particle that becomes negative of itself under a complete rotation</a:t>
            </a:r>
            <a:endParaRPr lang="en-US" sz="2800" dirty="0"/>
          </a:p>
        </p:txBody>
      </p:sp>
      <p:pic>
        <p:nvPicPr>
          <p:cNvPr id="5" name="Picture 4" descr="wave3b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446" y="4049891"/>
            <a:ext cx="6350000" cy="2540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TIFR Mumbai, 5 July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732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Identical Particles are Indistinguishable</a:t>
            </a:r>
            <a:endParaRPr lang="en-US" dirty="0"/>
          </a:p>
        </p:txBody>
      </p:sp>
      <p:pic>
        <p:nvPicPr>
          <p:cNvPr id="6" name="Picture 5" descr="SatyenBose19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9111" y="1827173"/>
            <a:ext cx="3414889" cy="45228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63451" y="6402450"/>
            <a:ext cx="3958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Satyendra</a:t>
            </a:r>
            <a:r>
              <a:rPr lang="en-US" sz="2400" dirty="0" smtClean="0"/>
              <a:t> </a:t>
            </a:r>
            <a:r>
              <a:rPr lang="en-US" sz="2400" dirty="0" err="1" smtClean="0"/>
              <a:t>Nath</a:t>
            </a:r>
            <a:r>
              <a:rPr lang="en-US" sz="2400" dirty="0" smtClean="0"/>
              <a:t> Bose in 1920’s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73133" cy="4525963"/>
          </a:xfrm>
        </p:spPr>
        <p:txBody>
          <a:bodyPr/>
          <a:lstStyle/>
          <a:p>
            <a:r>
              <a:rPr lang="en-US" dirty="0" smtClean="0"/>
              <a:t>Bose solved a major puzzle in quantum mechanics by proving that particles of the same type are indistinguishable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TIFR Mumbai, 5 July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597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52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Towards a Fundamental Theory of Matter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-14106" y="6096003"/>
            <a:ext cx="93276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Interchange between two electrons  </a:t>
            </a:r>
            <a:r>
              <a:rPr lang="en-US" sz="2800" dirty="0" smtClean="0">
                <a:sym typeface="Wingdings"/>
              </a:rPr>
              <a:t> rotate one by 360 deg.</a:t>
            </a:r>
            <a:endParaRPr lang="en-US" sz="2800" dirty="0"/>
          </a:p>
        </p:txBody>
      </p:sp>
      <p:pic>
        <p:nvPicPr>
          <p:cNvPr id="8" name="quarter-rotate-animated.gif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08225" y="1600200"/>
            <a:ext cx="4525963" cy="4525963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TIFR Mumbai, 5 July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51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Why Matter </a:t>
            </a:r>
            <a:r>
              <a:rPr lang="en-US" dirty="0"/>
              <a:t>O</a:t>
            </a:r>
            <a:r>
              <a:rPr lang="en-US" dirty="0" smtClean="0"/>
              <a:t>ccupies Volume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177751"/>
            <a:ext cx="9144000" cy="5680249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latin typeface="Symbol" charset="2"/>
                <a:cs typeface="Symbol" charset="2"/>
              </a:rPr>
              <a:t>y</a:t>
            </a:r>
            <a:r>
              <a:rPr lang="en-US" dirty="0" smtClean="0"/>
              <a:t>(</a:t>
            </a:r>
            <a:r>
              <a:rPr lang="en-US" i="1" dirty="0" smtClean="0"/>
              <a:t>e</a:t>
            </a:r>
            <a:r>
              <a:rPr lang="en-US" baseline="-25000" dirty="0" smtClean="0"/>
              <a:t>1</a:t>
            </a:r>
            <a:r>
              <a:rPr lang="en-US" dirty="0" smtClean="0"/>
              <a:t>, </a:t>
            </a:r>
            <a:r>
              <a:rPr lang="en-US" i="1" dirty="0" smtClean="0"/>
              <a:t>e</a:t>
            </a:r>
            <a:r>
              <a:rPr lang="en-US" baseline="-25000" dirty="0" smtClean="0"/>
              <a:t>2</a:t>
            </a:r>
            <a:r>
              <a:rPr lang="en-US" dirty="0" smtClean="0"/>
              <a:t>) =  - </a:t>
            </a:r>
            <a:r>
              <a:rPr lang="en-US" dirty="0" smtClean="0">
                <a:latin typeface="Symbol" charset="2"/>
                <a:cs typeface="Symbol" charset="2"/>
              </a:rPr>
              <a:t>y</a:t>
            </a:r>
            <a:r>
              <a:rPr lang="en-US" dirty="0"/>
              <a:t>(</a:t>
            </a:r>
            <a:r>
              <a:rPr lang="en-US" i="1" dirty="0" smtClean="0"/>
              <a:t>e</a:t>
            </a:r>
            <a:r>
              <a:rPr lang="en-US" baseline="-25000" dirty="0" smtClean="0"/>
              <a:t>2</a:t>
            </a:r>
            <a:r>
              <a:rPr lang="en-US" dirty="0" smtClean="0"/>
              <a:t>, </a:t>
            </a:r>
            <a:r>
              <a:rPr lang="en-US" i="1" dirty="0" smtClean="0"/>
              <a:t>e</a:t>
            </a:r>
            <a:r>
              <a:rPr lang="en-US" baseline="-25000" dirty="0" smtClean="0"/>
              <a:t>1</a:t>
            </a:r>
            <a:r>
              <a:rPr lang="en-US" dirty="0" smtClean="0"/>
              <a:t>) </a:t>
            </a:r>
          </a:p>
          <a:p>
            <a:r>
              <a:rPr lang="en-US" dirty="0" smtClean="0"/>
              <a:t>But if two electrons occupied the same spot in space</a:t>
            </a:r>
          </a:p>
          <a:p>
            <a:r>
              <a:rPr lang="en-US" dirty="0" smtClean="0">
                <a:latin typeface="Symbol" charset="2"/>
                <a:cs typeface="Symbol" charset="2"/>
              </a:rPr>
              <a:t>y</a:t>
            </a:r>
            <a:r>
              <a:rPr lang="en-US" dirty="0"/>
              <a:t>(</a:t>
            </a:r>
            <a:r>
              <a:rPr lang="en-US" i="1" dirty="0"/>
              <a:t>e</a:t>
            </a:r>
            <a:r>
              <a:rPr lang="en-US" baseline="-25000" dirty="0"/>
              <a:t>1</a:t>
            </a:r>
            <a:r>
              <a:rPr lang="en-US" dirty="0"/>
              <a:t>, </a:t>
            </a:r>
            <a:r>
              <a:rPr lang="en-US" i="1" dirty="0"/>
              <a:t>e</a:t>
            </a:r>
            <a:r>
              <a:rPr lang="en-US" baseline="-25000" dirty="0"/>
              <a:t>2</a:t>
            </a:r>
            <a:r>
              <a:rPr lang="en-US" dirty="0"/>
              <a:t>) = </a:t>
            </a:r>
            <a:r>
              <a:rPr lang="en-US" dirty="0" smtClean="0">
                <a:latin typeface="Symbol" charset="2"/>
                <a:cs typeface="Symbol" charset="2"/>
              </a:rPr>
              <a:t>y</a:t>
            </a:r>
            <a:r>
              <a:rPr lang="en-US" dirty="0"/>
              <a:t>(</a:t>
            </a:r>
            <a:r>
              <a:rPr lang="en-US" i="1" dirty="0"/>
              <a:t>e</a:t>
            </a:r>
            <a:r>
              <a:rPr lang="en-US" baseline="-25000" dirty="0"/>
              <a:t>2</a:t>
            </a:r>
            <a:r>
              <a:rPr lang="en-US" dirty="0"/>
              <a:t>, </a:t>
            </a:r>
            <a:r>
              <a:rPr lang="en-US" i="1" dirty="0"/>
              <a:t>e</a:t>
            </a:r>
            <a:r>
              <a:rPr lang="en-US" baseline="-25000" dirty="0"/>
              <a:t>1</a:t>
            </a:r>
            <a:r>
              <a:rPr lang="en-US" dirty="0"/>
              <a:t>) </a:t>
            </a:r>
          </a:p>
          <a:p>
            <a:r>
              <a:rPr lang="en-US" dirty="0" smtClean="0">
                <a:solidFill>
                  <a:schemeClr val="accent2"/>
                </a:solidFill>
              </a:rPr>
              <a:t>Wave that both equal to itself and equal to negative of itself must be ZERO</a:t>
            </a:r>
          </a:p>
          <a:p>
            <a:r>
              <a:rPr lang="en-US" dirty="0" smtClean="0"/>
              <a:t>Pauli Exclusion Principle – identical particles like electrons, protons, neutrons cannot be at the same point in space at the same time</a:t>
            </a:r>
          </a:p>
          <a:p>
            <a:r>
              <a:rPr lang="en-US" dirty="0" smtClean="0">
                <a:solidFill>
                  <a:schemeClr val="accent3"/>
                </a:solidFill>
              </a:rPr>
              <a:t> This is a fundamental explanation for why matter is made up of fermions and why matter occupies volume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TIFR Mumbai, 5 July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637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9645" y="274638"/>
            <a:ext cx="8610598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Dirac’s Theory of Matter Particles (Fermions)</a:t>
            </a:r>
            <a:endParaRPr lang="en-US" sz="3600" dirty="0"/>
          </a:p>
        </p:txBody>
      </p:sp>
      <p:pic>
        <p:nvPicPr>
          <p:cNvPr id="3" name="Content Placeholder 2" descr="electron-spin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653" r="-27653"/>
          <a:stretch>
            <a:fillRect/>
          </a:stretch>
        </p:blipFill>
        <p:spPr>
          <a:xfrm>
            <a:off x="76202" y="1515534"/>
            <a:ext cx="8944505" cy="4919133"/>
          </a:xfr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TIFR Mumbai, 5 July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457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46085"/>
            <a:ext cx="7807680" cy="934659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>
                <a:solidFill>
                  <a:srgbClr val="DC2300"/>
                </a:solidFill>
              </a:rPr>
              <a:t>Origin of Particle Physics	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56640" y="989385"/>
            <a:ext cx="7807680" cy="2033493"/>
          </a:xfrm>
          <a:ln/>
        </p:spPr>
        <p:txBody>
          <a:bodyPr tIns="19201"/>
          <a:lstStyle/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200"/>
              <a:t>Search for the constituents of matter has been one of the central themes of physics</a:t>
            </a:r>
          </a:p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200"/>
              <a:t>Aristotle's “elements”        earth, air, fire &amp; water</a:t>
            </a:r>
          </a:p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200"/>
              <a:t>Chemists understood that molecules were the units carrying chemical properties of materials</a:t>
            </a:r>
          </a:p>
        </p:txBody>
      </p:sp>
      <p:sp>
        <p:nvSpPr>
          <p:cNvPr id="4099" name="Line 3"/>
          <p:cNvSpPr>
            <a:spLocks noChangeShapeType="1"/>
          </p:cNvSpPr>
          <p:nvPr/>
        </p:nvSpPr>
        <p:spPr bwMode="auto">
          <a:xfrm>
            <a:off x="3689849" y="1949687"/>
            <a:ext cx="372960" cy="1440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3928320" y="3115048"/>
            <a:ext cx="1152000" cy="33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008000"/>
                </a:solidFill>
              </a:rPr>
              <a:t>Molecules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4053601" y="3679587"/>
            <a:ext cx="738720" cy="33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008000"/>
                </a:solidFill>
              </a:rPr>
              <a:t>Atoms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2784960" y="4267169"/>
            <a:ext cx="3278880" cy="33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008000"/>
                </a:solidFill>
              </a:rPr>
              <a:t>Positive and negative charges</a:t>
            </a:r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>
            <a:off x="4404961" y="3471333"/>
            <a:ext cx="1440" cy="298111"/>
          </a:xfrm>
          <a:prstGeom prst="line">
            <a:avLst/>
          </a:prstGeom>
          <a:noFill/>
          <a:ln w="9525" cap="flat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>
            <a:off x="4404961" y="4096069"/>
            <a:ext cx="1440" cy="267868"/>
          </a:xfrm>
          <a:prstGeom prst="line">
            <a:avLst/>
          </a:prstGeom>
          <a:noFill/>
          <a:ln w="9525" cap="flat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685440" y="4791384"/>
            <a:ext cx="7807680" cy="663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201" rIns="0" bIns="0"/>
          <a:lstStyle>
            <a:lvl1pPr marL="431800" indent="-3238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spcAft>
                <a:spcPts val="1293"/>
              </a:spcAft>
              <a:buSzPct val="45000"/>
              <a:buFont typeface="Wingdings" charset="0"/>
              <a:buChar char=""/>
            </a:pPr>
            <a:r>
              <a:rPr lang="en-US" dirty="0" smtClean="0">
                <a:solidFill>
                  <a:srgbClr val="0000FF"/>
                </a:solidFill>
              </a:rPr>
              <a:t>Ernest Rutherford</a:t>
            </a:r>
            <a:r>
              <a:rPr lang="en-US" dirty="0">
                <a:solidFill>
                  <a:srgbClr val="0000FF"/>
                </a:solidFill>
              </a:rPr>
              <a:t>: scattering of probe particles off matter as a means of investigating substructure</a:t>
            </a:r>
          </a:p>
        </p:txBody>
      </p:sp>
      <p:sp>
        <p:nvSpPr>
          <p:cNvPr id="4106" name="Line 10"/>
          <p:cNvSpPr>
            <a:spLocks noChangeShapeType="1"/>
          </p:cNvSpPr>
          <p:nvPr/>
        </p:nvSpPr>
        <p:spPr bwMode="auto">
          <a:xfrm>
            <a:off x="3816000" y="5694358"/>
            <a:ext cx="1440" cy="878492"/>
          </a:xfrm>
          <a:prstGeom prst="line">
            <a:avLst/>
          </a:prstGeom>
          <a:noFill/>
          <a:ln w="36000" cap="flat">
            <a:solidFill>
              <a:srgbClr val="8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107" name="Line 11"/>
          <p:cNvSpPr>
            <a:spLocks noChangeShapeType="1"/>
          </p:cNvSpPr>
          <p:nvPr/>
        </p:nvSpPr>
        <p:spPr bwMode="auto">
          <a:xfrm>
            <a:off x="1699200" y="6195530"/>
            <a:ext cx="1758240" cy="1441"/>
          </a:xfrm>
          <a:prstGeom prst="line">
            <a:avLst/>
          </a:prstGeom>
          <a:noFill/>
          <a:ln w="36000" cap="flat">
            <a:solidFill>
              <a:srgbClr val="8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108" name="Line 12"/>
          <p:cNvSpPr>
            <a:spLocks noChangeShapeType="1"/>
          </p:cNvSpPr>
          <p:nvPr/>
        </p:nvSpPr>
        <p:spPr bwMode="auto">
          <a:xfrm flipH="1" flipV="1">
            <a:off x="2200321" y="5615150"/>
            <a:ext cx="1427040" cy="483891"/>
          </a:xfrm>
          <a:prstGeom prst="line">
            <a:avLst/>
          </a:prstGeom>
          <a:noFill/>
          <a:ln w="36000" cap="flat">
            <a:solidFill>
              <a:srgbClr val="8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109" name="Text Box 13"/>
          <p:cNvSpPr txBox="1">
            <a:spLocks noChangeArrowheads="1"/>
          </p:cNvSpPr>
          <p:nvPr/>
        </p:nvSpPr>
        <p:spPr bwMode="auto">
          <a:xfrm>
            <a:off x="1370880" y="5978068"/>
            <a:ext cx="218880" cy="420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1658" rIns="0" bIns="0"/>
          <a:lstStyle/>
          <a:p>
            <a:pPr>
              <a:lnSpc>
                <a:spcPct val="83000"/>
              </a:lnSpc>
            </a:pPr>
            <a:r>
              <a:rPr lang="en-US" sz="3200" dirty="0" smtClean="0">
                <a:solidFill>
                  <a:srgbClr val="000000"/>
                </a:solidFill>
                <a:latin typeface="Standard Symbols L" charset="0"/>
              </a:rPr>
              <a:t>α</a:t>
            </a:r>
            <a:endParaRPr lang="en-US" sz="3200" dirty="0">
              <a:solidFill>
                <a:srgbClr val="000000"/>
              </a:solidFill>
              <a:latin typeface="Standard Symbols L" charset="0"/>
            </a:endParaRPr>
          </a:p>
        </p:txBody>
      </p:sp>
      <p:sp>
        <p:nvSpPr>
          <p:cNvPr id="4110" name="Text Box 14"/>
          <p:cNvSpPr txBox="1">
            <a:spLocks noChangeArrowheads="1"/>
          </p:cNvSpPr>
          <p:nvPr/>
        </p:nvSpPr>
        <p:spPr bwMode="auto">
          <a:xfrm>
            <a:off x="3879360" y="6457639"/>
            <a:ext cx="339840" cy="33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/>
          <a:p>
            <a:r>
              <a:rPr lang="en-US">
                <a:solidFill>
                  <a:srgbClr val="000000"/>
                </a:solidFill>
              </a:rPr>
              <a:t>Au</a:t>
            </a:r>
          </a:p>
        </p:txBody>
      </p:sp>
      <p:sp>
        <p:nvSpPr>
          <p:cNvPr id="4111" name="Text Box 15"/>
          <p:cNvSpPr txBox="1">
            <a:spLocks noChangeArrowheads="1"/>
          </p:cNvSpPr>
          <p:nvPr/>
        </p:nvSpPr>
        <p:spPr bwMode="auto">
          <a:xfrm>
            <a:off x="5410081" y="5619470"/>
            <a:ext cx="3342240" cy="995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/>
              <a:t>Scattering at large </a:t>
            </a:r>
            <a:r>
              <a:rPr lang="en-US" dirty="0" smtClean="0"/>
              <a:t>angle</a:t>
            </a:r>
          </a:p>
          <a:p>
            <a:r>
              <a:rPr lang="en-US" dirty="0" smtClean="0"/>
              <a:t>due </a:t>
            </a:r>
            <a:r>
              <a:rPr lang="en-US" dirty="0"/>
              <a:t>to small, heavy</a:t>
            </a:r>
          </a:p>
          <a:p>
            <a:r>
              <a:rPr lang="en-US" dirty="0"/>
              <a:t>charged core: </a:t>
            </a:r>
            <a:r>
              <a:rPr lang="en-US" dirty="0">
                <a:solidFill>
                  <a:srgbClr val="FF3366"/>
                </a:solidFill>
              </a:rPr>
              <a:t>atomic nucleus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9780" y="6497460"/>
            <a:ext cx="3126998" cy="365125"/>
          </a:xfrm>
        </p:spPr>
        <p:txBody>
          <a:bodyPr/>
          <a:lstStyle/>
          <a:p>
            <a:r>
              <a:rPr lang="en-US" smtClean="0"/>
              <a:t>A. V. Kotwal, TIFR Mumbai, 5 July 22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to Predict Fundamental Forces</a:t>
            </a:r>
            <a:endParaRPr lang="en-US" dirty="0"/>
          </a:p>
        </p:txBody>
      </p:sp>
      <p:pic>
        <p:nvPicPr>
          <p:cNvPr id="4" name="Content Placeholder 3" descr="coriolis-effect.gif"/>
          <p:cNvPicPr>
            <a:picLocks noGrp="1" noChangeAspect="1"/>
          </p:cNvPicPr>
          <p:nvPr>
            <p:ph idx="1"/>
          </p:nvPr>
        </p:nvPicPr>
        <p:blipFill>
          <a:blip r:embed="rId2"/>
          <a:srcRect l="-43088" r="-43088"/>
          <a:stretch>
            <a:fillRect/>
          </a:stretch>
        </p:blipFill>
        <p:spPr>
          <a:xfrm>
            <a:off x="457200" y="1487312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98782" y="6208891"/>
            <a:ext cx="91883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“fictitious” forces observed in accelerating frame of reference</a:t>
            </a: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TIFR Mumbai, 5 July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628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924805"/>
          </a:xfrm>
        </p:spPr>
        <p:txBody>
          <a:bodyPr/>
          <a:lstStyle/>
          <a:p>
            <a:r>
              <a:rPr lang="en-US" dirty="0" smtClean="0"/>
              <a:t>Manifestation of </a:t>
            </a:r>
            <a:r>
              <a:rPr lang="en-US" dirty="0" err="1" smtClean="0"/>
              <a:t>Coriolis</a:t>
            </a:r>
            <a:r>
              <a:rPr lang="en-US" dirty="0" smtClean="0"/>
              <a:t> Force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930" y="1390653"/>
            <a:ext cx="4992512" cy="46051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4867" y="6208892"/>
            <a:ext cx="8439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Hurricanes appear to rotate in Earth’s frame of reference</a:t>
            </a: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TIFR Mumbai, 5 July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819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Quantum Mechanics</a:t>
            </a:r>
            <a:br>
              <a:rPr lang="en-US" dirty="0" smtClean="0"/>
            </a:br>
            <a:r>
              <a:rPr lang="en-US" dirty="0" smtClean="0"/>
              <a:t>force </a:t>
            </a:r>
            <a:r>
              <a:rPr lang="en-US" dirty="0" err="1" smtClean="0">
                <a:sym typeface="Wingdings"/>
              </a:rPr>
              <a:t></a:t>
            </a:r>
            <a:r>
              <a:rPr lang="en-US" dirty="0" smtClean="0">
                <a:sym typeface="Wingdings"/>
              </a:rPr>
              <a:t> particle exchange</a:t>
            </a:r>
            <a:endParaRPr lang="en-US" dirty="0"/>
          </a:p>
        </p:txBody>
      </p:sp>
      <p:pic>
        <p:nvPicPr>
          <p:cNvPr id="5" name="Picture 4" descr="baseb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1568" y="1603640"/>
            <a:ext cx="3419299" cy="5138291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TIFR Mumbai, 5 July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4" y="20642"/>
            <a:ext cx="8686800" cy="1079338"/>
          </a:xfrm>
        </p:spPr>
        <p:txBody>
          <a:bodyPr>
            <a:noAutofit/>
          </a:bodyPr>
          <a:lstStyle/>
          <a:p>
            <a:r>
              <a:rPr lang="en-US" sz="3600" dirty="0" smtClean="0"/>
              <a:t>Feynman Diagram: Force by Particle Exchange</a:t>
            </a:r>
            <a:endParaRPr lang="en-US" sz="3600" dirty="0"/>
          </a:p>
        </p:txBody>
      </p:sp>
      <p:pic>
        <p:nvPicPr>
          <p:cNvPr id="4" name="Content Placeholder 3" descr="220px-Electron-scattering.png"/>
          <p:cNvPicPr>
            <a:picLocks noGrp="1" noChangeAspect="1"/>
          </p:cNvPicPr>
          <p:nvPr>
            <p:ph idx="1"/>
          </p:nvPr>
        </p:nvPicPr>
        <p:blipFill>
          <a:blip r:embed="rId2"/>
          <a:srcRect l="-28931" r="-28931"/>
          <a:stretch>
            <a:fillRect/>
          </a:stretch>
        </p:blipFill>
        <p:spPr>
          <a:xfrm>
            <a:off x="4666046" y="1813574"/>
            <a:ext cx="4462513" cy="3268375"/>
          </a:xfrm>
        </p:spPr>
      </p:pic>
      <p:pic>
        <p:nvPicPr>
          <p:cNvPr id="5" name="Picture 4" descr="feynmanPhot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31" y="1254011"/>
            <a:ext cx="3382968" cy="50261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08379" y="5503335"/>
            <a:ext cx="423242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Electromagnetic force between two electrons mediated by  “photon” exchange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63223" y="6209778"/>
            <a:ext cx="2340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Richard Feynman</a:t>
            </a:r>
            <a:endParaRPr lang="en-US" sz="2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53904"/>
            <a:ext cx="3048025" cy="365125"/>
          </a:xfrm>
        </p:spPr>
        <p:txBody>
          <a:bodyPr/>
          <a:lstStyle/>
          <a:p>
            <a:r>
              <a:rPr lang="en-US" smtClean="0"/>
              <a:t>A. V. Kotwal, TIFR Mumbai, 5 July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4" y="20642"/>
            <a:ext cx="8686800" cy="1079338"/>
          </a:xfrm>
        </p:spPr>
        <p:txBody>
          <a:bodyPr>
            <a:noAutofit/>
          </a:bodyPr>
          <a:lstStyle/>
          <a:p>
            <a:r>
              <a:rPr lang="en-US" sz="3600" dirty="0" smtClean="0"/>
              <a:t>Feynman Diagram: Force by Particle Exchange</a:t>
            </a:r>
            <a:endParaRPr lang="en-US" sz="3600" dirty="0"/>
          </a:p>
        </p:txBody>
      </p:sp>
      <p:pic>
        <p:nvPicPr>
          <p:cNvPr id="4" name="Content Placeholder 3" descr="220px-Electron-scattering.png"/>
          <p:cNvPicPr>
            <a:picLocks noGrp="1" noChangeAspect="1"/>
          </p:cNvPicPr>
          <p:nvPr>
            <p:ph idx="1"/>
          </p:nvPr>
        </p:nvPicPr>
        <p:blipFill>
          <a:blip r:embed="rId2"/>
          <a:srcRect l="-28931" r="-28931"/>
          <a:stretch>
            <a:fillRect/>
          </a:stretch>
        </p:blipFill>
        <p:spPr>
          <a:xfrm>
            <a:off x="4666046" y="1813574"/>
            <a:ext cx="4462513" cy="3268375"/>
          </a:xfrm>
        </p:spPr>
      </p:pic>
      <p:sp>
        <p:nvSpPr>
          <p:cNvPr id="6" name="TextBox 5"/>
          <p:cNvSpPr txBox="1"/>
          <p:nvPr/>
        </p:nvSpPr>
        <p:spPr>
          <a:xfrm>
            <a:off x="4708379" y="5503335"/>
            <a:ext cx="423242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Electromagnetic force between two electrons mediated by  “photon” exchange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41115" y="1227674"/>
            <a:ext cx="478366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most  precisely tested theory, ever:</a:t>
            </a:r>
          </a:p>
          <a:p>
            <a:endParaRPr lang="en-US" sz="2400" dirty="0" smtClean="0"/>
          </a:p>
          <a:p>
            <a:r>
              <a:rPr lang="en-US" sz="2400" dirty="0" smtClean="0"/>
              <a:t>The quantum theory of the electric and magnetic forces, radio waves, light and  X-rays: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>
                <a:solidFill>
                  <a:srgbClr val="FF6600"/>
                </a:solidFill>
              </a:rPr>
              <a:t>Measured and predicted magnetic moment of an electron agree within 0.3 parts per trillion accuracy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TIFR Mumbai, 5 July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4" y="20642"/>
            <a:ext cx="8686800" cy="1079338"/>
          </a:xfrm>
        </p:spPr>
        <p:txBody>
          <a:bodyPr>
            <a:noAutofit/>
          </a:bodyPr>
          <a:lstStyle/>
          <a:p>
            <a:r>
              <a:rPr lang="en-US" sz="3600" dirty="0" err="1" smtClean="0"/>
              <a:t>Homi</a:t>
            </a:r>
            <a:r>
              <a:rPr lang="en-US" sz="3600" dirty="0" smtClean="0"/>
              <a:t> </a:t>
            </a:r>
            <a:r>
              <a:rPr lang="en-US" sz="3600" dirty="0" err="1" smtClean="0"/>
              <a:t>Bhabha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>electron-positron scattering</a:t>
            </a:r>
            <a:endParaRPr lang="en-US" sz="3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TIFR Mumbai, 5 July 22</a:t>
            </a:r>
            <a:endParaRPr lang="en-US"/>
          </a:p>
        </p:txBody>
      </p:sp>
      <p:pic>
        <p:nvPicPr>
          <p:cNvPr id="7" name="Content Placeholder 6" descr="BhabhaScattering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826" r="-23826"/>
          <a:stretch>
            <a:fillRect/>
          </a:stretch>
        </p:blipFill>
        <p:spPr>
          <a:xfrm>
            <a:off x="-297134" y="1394627"/>
            <a:ext cx="9398801" cy="5168978"/>
          </a:xfrm>
        </p:spPr>
      </p:pic>
    </p:spTree>
    <p:extLst>
      <p:ext uri="{BB962C8B-B14F-4D97-AF65-F5344CB8AC3E}">
        <p14:creationId xmlns:p14="http://schemas.microsoft.com/office/powerpoint/2010/main" val="52221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306"/>
            <a:ext cx="8229600" cy="1143000"/>
          </a:xfrm>
        </p:spPr>
        <p:txBody>
          <a:bodyPr/>
          <a:lstStyle/>
          <a:p>
            <a:r>
              <a:rPr lang="en-US" dirty="0" smtClean="0"/>
              <a:t>Weak Nuclear Decay</a:t>
            </a:r>
            <a:endParaRPr lang="en-US" dirty="0"/>
          </a:p>
        </p:txBody>
      </p:sp>
      <p:pic>
        <p:nvPicPr>
          <p:cNvPr id="4" name="Content Placeholder 3" descr="Beta-minus_Decay.svg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2126" r="-12126"/>
          <a:stretch>
            <a:fillRect/>
          </a:stretch>
        </p:blipFill>
        <p:spPr>
          <a:xfrm>
            <a:off x="307382" y="1436360"/>
            <a:ext cx="3384082" cy="1983331"/>
          </a:xfrm>
        </p:spPr>
      </p:pic>
      <p:pic>
        <p:nvPicPr>
          <p:cNvPr id="6" name="Picture 5" descr="Beta_Negative_Decay.sv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7707" y="1633302"/>
            <a:ext cx="2091288" cy="1820255"/>
          </a:xfrm>
          <a:prstGeom prst="rect">
            <a:avLst/>
          </a:prstGeom>
        </p:spPr>
      </p:pic>
      <p:pic>
        <p:nvPicPr>
          <p:cNvPr id="5" name="Content Placeholder 3" descr="plainSphere.jpg"/>
          <p:cNvPicPr>
            <a:picLocks noChangeAspect="1"/>
          </p:cNvPicPr>
          <p:nvPr/>
        </p:nvPicPr>
        <p:blipFill>
          <a:blip r:embed="rId4"/>
          <a:srcRect l="-40915" r="-40915"/>
          <a:stretch>
            <a:fillRect/>
          </a:stretch>
        </p:blipFill>
        <p:spPr>
          <a:xfrm>
            <a:off x="-386639" y="4107011"/>
            <a:ext cx="3979333" cy="21884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74475" y="3605954"/>
            <a:ext cx="373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p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1442207" y="6163745"/>
            <a:ext cx="373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n</a:t>
            </a:r>
            <a:endParaRPr lang="en-US" sz="2800" dirty="0"/>
          </a:p>
        </p:txBody>
      </p:sp>
      <p:pic>
        <p:nvPicPr>
          <p:cNvPr id="9" name="Content Placeholder 3" descr="plainSphere.jpg"/>
          <p:cNvPicPr>
            <a:picLocks noChangeAspect="1"/>
          </p:cNvPicPr>
          <p:nvPr/>
        </p:nvPicPr>
        <p:blipFill>
          <a:blip r:embed="rId4"/>
          <a:srcRect l="-40915" r="-40915"/>
          <a:stretch>
            <a:fillRect/>
          </a:stretch>
        </p:blipFill>
        <p:spPr>
          <a:xfrm>
            <a:off x="5613312" y="4123947"/>
            <a:ext cx="3979333" cy="21884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74426" y="3622890"/>
            <a:ext cx="3984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Symbol" charset="2"/>
                <a:cs typeface="Symbol" charset="2"/>
              </a:rPr>
              <a:t>n</a:t>
            </a:r>
            <a:endParaRPr lang="en-US" sz="3200" dirty="0">
              <a:latin typeface="Symbol" charset="2"/>
              <a:cs typeface="Symbol" charset="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42158" y="6180681"/>
            <a:ext cx="4459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 smtClean="0"/>
              <a:t>e</a:t>
            </a:r>
            <a:endParaRPr lang="en-US" sz="280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3062111" y="4278221"/>
            <a:ext cx="31608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force causing this interaction is described by particles making transitions on a “mathematical sphere</a:t>
            </a:r>
            <a:r>
              <a:rPr lang="en-US" dirty="0" smtClean="0"/>
              <a:t>”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53904"/>
            <a:ext cx="3048025" cy="365125"/>
          </a:xfrm>
        </p:spPr>
        <p:txBody>
          <a:bodyPr/>
          <a:lstStyle/>
          <a:p>
            <a:r>
              <a:rPr lang="en-US" smtClean="0"/>
              <a:t>A. V. Kotwal, TIFR Mumbai, 5 July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397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Nuclear Fusion in Sun’s Core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5" name="Content Placeholder 4" descr="pp_chain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81" r="-6881"/>
          <a:stretch>
            <a:fillRect/>
          </a:stretch>
        </p:blipFill>
        <p:spPr>
          <a:xfrm>
            <a:off x="457200" y="1261536"/>
            <a:ext cx="8229600" cy="4525963"/>
          </a:xfrm>
        </p:spPr>
      </p:pic>
      <p:sp>
        <p:nvSpPr>
          <p:cNvPr id="6" name="TextBox 5"/>
          <p:cNvSpPr txBox="1"/>
          <p:nvPr/>
        </p:nvSpPr>
        <p:spPr>
          <a:xfrm>
            <a:off x="395114" y="6110113"/>
            <a:ext cx="8416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</a:rPr>
              <a:t>Crucial role of W boson in hydrogen -&gt; helium fusion in Sun’s core</a:t>
            </a:r>
            <a:endParaRPr lang="en-US" sz="2400" dirty="0">
              <a:solidFill>
                <a:srgbClr val="660066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TIFR Mumbai, 5 July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994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8935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What Keeps the Earth’s Core Molten?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114" y="5827893"/>
            <a:ext cx="85252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</a:rPr>
              <a:t>Crucial role of W boson in keeping Earth core molten and generate</a:t>
            </a:r>
          </a:p>
          <a:p>
            <a:r>
              <a:rPr lang="en-US" sz="2400" dirty="0">
                <a:solidFill>
                  <a:srgbClr val="660066"/>
                </a:solidFill>
              </a:rPr>
              <a:t>p</a:t>
            </a:r>
            <a:r>
              <a:rPr lang="en-US" sz="2400" dirty="0" smtClean="0">
                <a:solidFill>
                  <a:srgbClr val="660066"/>
                </a:solidFill>
              </a:rPr>
              <a:t>rotective magnetic shield against harmful solar radiation</a:t>
            </a:r>
            <a:endParaRPr lang="en-US" sz="2400" dirty="0">
              <a:solidFill>
                <a:srgbClr val="660066"/>
              </a:solidFill>
            </a:endParaRPr>
          </a:p>
        </p:txBody>
      </p:sp>
      <p:pic>
        <p:nvPicPr>
          <p:cNvPr id="4" name="Content Placeholder 3" descr="EarthCore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734" r="-52734"/>
          <a:stretch>
            <a:fillRect/>
          </a:stretch>
        </p:blipFill>
        <p:spPr>
          <a:xfrm>
            <a:off x="-2139225" y="1247425"/>
            <a:ext cx="9039562" cy="4525963"/>
          </a:xfrm>
        </p:spPr>
      </p:pic>
      <p:pic>
        <p:nvPicPr>
          <p:cNvPr id="7" name="Picture 6" descr="decay-chain-uranium-internachi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455" y="1086558"/>
            <a:ext cx="3029719" cy="468683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TIFR Mumbai, 5 July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959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8935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E. C. George </a:t>
            </a:r>
            <a:r>
              <a:rPr lang="en-US" sz="3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Sudarshan</a:t>
            </a:r>
            <a: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4559" y="5827893"/>
            <a:ext cx="86686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</a:rPr>
              <a:t>Crucial contributions of the pre-eminent Indian theoretical physicist, </a:t>
            </a:r>
          </a:p>
          <a:p>
            <a:r>
              <a:rPr lang="en-US" sz="2400" dirty="0">
                <a:solidFill>
                  <a:srgbClr val="660066"/>
                </a:solidFill>
              </a:rPr>
              <a:t>i</a:t>
            </a:r>
            <a:r>
              <a:rPr lang="en-US" sz="2400" dirty="0" smtClean="0">
                <a:solidFill>
                  <a:srgbClr val="660066"/>
                </a:solidFill>
              </a:rPr>
              <a:t>ncluding the prediction of a vital aspect of the weak nuclear force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TIFR Mumbai, 5 July 22</a:t>
            </a:r>
            <a:endParaRPr lang="en-US"/>
          </a:p>
        </p:txBody>
      </p:sp>
      <p:pic>
        <p:nvPicPr>
          <p:cNvPr id="8" name="Content Placeholder 7" descr="SudarshanWeak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6" r="-1426"/>
          <a:stretch>
            <a:fillRect/>
          </a:stretch>
        </p:blipFill>
        <p:spPr>
          <a:xfrm>
            <a:off x="151842" y="903110"/>
            <a:ext cx="8831289" cy="4856869"/>
          </a:xfrm>
        </p:spPr>
      </p:pic>
    </p:spTree>
    <p:extLst>
      <p:ext uri="{BB962C8B-B14F-4D97-AF65-F5344CB8AC3E}">
        <p14:creationId xmlns:p14="http://schemas.microsoft.com/office/powerpoint/2010/main" val="1077434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46085"/>
            <a:ext cx="7807680" cy="934659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 dirty="0">
                <a:solidFill>
                  <a:srgbClr val="DC2300"/>
                </a:solidFill>
              </a:rPr>
              <a:t>Origin of Particle </a:t>
            </a:r>
            <a:r>
              <a:rPr lang="en-US" sz="3300" dirty="0" smtClean="0">
                <a:solidFill>
                  <a:srgbClr val="DC2300"/>
                </a:solidFill>
              </a:rPr>
              <a:t>Physics </a:t>
            </a:r>
            <a:r>
              <a:rPr lang="en-US" sz="3300" dirty="0">
                <a:solidFill>
                  <a:srgbClr val="DC2300"/>
                </a:solidFill>
              </a:rPr>
              <a:t>	</a:t>
            </a:r>
          </a:p>
        </p:txBody>
      </p:sp>
      <p:pic>
        <p:nvPicPr>
          <p:cNvPr id="5" name="Content Placeholder 4" descr="goldFoil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81" r="-8981"/>
          <a:stretch>
            <a:fillRect/>
          </a:stretch>
        </p:blipFill>
        <p:spPr>
          <a:xfrm>
            <a:off x="457200" y="1176870"/>
            <a:ext cx="8229600" cy="4525963"/>
          </a:xfrm>
        </p:spPr>
      </p:pic>
      <p:sp>
        <p:nvSpPr>
          <p:cNvPr id="6" name="TextBox 5"/>
          <p:cNvSpPr txBox="1"/>
          <p:nvPr/>
        </p:nvSpPr>
        <p:spPr>
          <a:xfrm>
            <a:off x="1297984" y="5969003"/>
            <a:ext cx="65077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660066"/>
                </a:solidFill>
              </a:rPr>
              <a:t>Rutherford’s scattering experiment of 1911</a:t>
            </a:r>
            <a:endParaRPr lang="en-US" sz="2800" dirty="0">
              <a:solidFill>
                <a:srgbClr val="660066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8238" y="6497460"/>
            <a:ext cx="3733802" cy="365125"/>
          </a:xfrm>
        </p:spPr>
        <p:txBody>
          <a:bodyPr/>
          <a:lstStyle/>
          <a:p>
            <a:r>
              <a:rPr lang="en-US" smtClean="0"/>
              <a:t>A. V. Kotwal, TIFR Mumbai, 5 July 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70121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397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Success and Problem of Force Theory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3757" y="1205091"/>
            <a:ext cx="8686800" cy="580813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Success</a:t>
            </a:r>
            <a:r>
              <a:rPr lang="en-US" dirty="0" smtClean="0"/>
              <a:t>: correct mathematical description of all properties of electromagnetic force and the weak nuclear force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Another prediction</a:t>
            </a:r>
            <a:r>
              <a:rPr lang="en-US" dirty="0" smtClean="0"/>
              <a:t>: force-mediating particles must be </a:t>
            </a:r>
            <a:r>
              <a:rPr lang="en-US" dirty="0" err="1" smtClean="0"/>
              <a:t>massless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solidFill>
                  <a:srgbClr val="008000"/>
                </a:solidFill>
              </a:rPr>
              <a:t>Correct prediction for photon – mediator particle of electric and magnetic forces and all electromagnetic waves: radio, light, microwave, x-rays described by </a:t>
            </a:r>
            <a:r>
              <a:rPr lang="en-US" dirty="0" err="1" smtClean="0">
                <a:solidFill>
                  <a:srgbClr val="008000"/>
                </a:solidFill>
              </a:rPr>
              <a:t>massless</a:t>
            </a:r>
            <a:r>
              <a:rPr lang="en-US" dirty="0" smtClean="0">
                <a:solidFill>
                  <a:srgbClr val="008000"/>
                </a:solidFill>
              </a:rPr>
              <a:t> photons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Problem: for the weak nuclear force causing nuclear beta-decay, the mediator particle, “W boson” is very heavy</a:t>
            </a:r>
          </a:p>
          <a:p>
            <a:endParaRPr lang="en-US" dirty="0" smtClean="0"/>
          </a:p>
          <a:p>
            <a:r>
              <a:rPr lang="en-US" dirty="0" smtClean="0"/>
              <a:t>Question: How can we preserve the original theory and simultaneously  impart mass to the W boson?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525682"/>
            <a:ext cx="3048025" cy="365125"/>
          </a:xfrm>
        </p:spPr>
        <p:txBody>
          <a:bodyPr/>
          <a:lstStyle/>
          <a:p>
            <a:r>
              <a:rPr lang="en-US" smtClean="0"/>
              <a:t>A. V. Kotwal, TIFR Mumbai, 5 July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How does the W boson Acquire Mass?</a:t>
            </a:r>
            <a:br>
              <a:rPr lang="en-US" sz="3600" dirty="0" smtClean="0">
                <a:solidFill>
                  <a:srgbClr val="FF0000"/>
                </a:solidFill>
              </a:rPr>
            </a:b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Fill all of space with “Higgs” field</a:t>
            </a:r>
          </a:p>
          <a:p>
            <a:endParaRPr lang="en-US" dirty="0" smtClean="0"/>
          </a:p>
          <a:p>
            <a:r>
              <a:rPr lang="en-US" dirty="0" smtClean="0"/>
              <a:t>Particles propagating through “empty space” </a:t>
            </a:r>
          </a:p>
          <a:p>
            <a:pPr>
              <a:buNone/>
            </a:pPr>
            <a:r>
              <a:rPr lang="en-US" dirty="0" smtClean="0"/>
              <a:t>	actually propagating though Higgs field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Interaction of particles with Higgs field slows down the particle </a:t>
            </a:r>
            <a:r>
              <a:rPr lang="en-US" dirty="0" smtClean="0">
                <a:sym typeface="Wingdings"/>
              </a:rPr>
              <a:t> </a:t>
            </a:r>
            <a:r>
              <a:rPr lang="en-US" dirty="0" smtClean="0">
                <a:solidFill>
                  <a:srgbClr val="008000"/>
                </a:solidFill>
              </a:rPr>
              <a:t>imparting the property of mass to it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TIFR Mumbai, 5 July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40"/>
            <a:ext cx="8229600" cy="826027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Light versus Heavy Particles – </a:t>
            </a:r>
            <a:br>
              <a:rPr lang="en-US" sz="3600" dirty="0" smtClean="0"/>
            </a:br>
            <a:r>
              <a:rPr lang="en-US" sz="3111" dirty="0" smtClean="0"/>
              <a:t>like moving through water</a:t>
            </a:r>
            <a:endParaRPr lang="en-US" sz="3111" dirty="0"/>
          </a:p>
        </p:txBody>
      </p:sp>
      <p:pic>
        <p:nvPicPr>
          <p:cNvPr id="5" name="Content Placeholder 4" descr="smoothFish.jpeg"/>
          <p:cNvPicPr>
            <a:picLocks noGrp="1" noChangeAspect="1"/>
          </p:cNvPicPr>
          <p:nvPr>
            <p:ph idx="1"/>
          </p:nvPr>
        </p:nvPicPr>
        <p:blipFill>
          <a:blip r:embed="rId2"/>
          <a:srcRect l="-6004" r="-6004"/>
          <a:stretch>
            <a:fillRect/>
          </a:stretch>
        </p:blipFill>
        <p:spPr>
          <a:xfrm>
            <a:off x="-248349" y="1016015"/>
            <a:ext cx="5427130" cy="2984713"/>
          </a:xfrm>
        </p:spPr>
      </p:pic>
      <p:pic>
        <p:nvPicPr>
          <p:cNvPr id="7" name="Picture 6" descr="lobster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6105" y="4000729"/>
            <a:ext cx="4257896" cy="28572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36448" y="1340555"/>
            <a:ext cx="378821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Streamlined</a:t>
            </a:r>
          </a:p>
          <a:p>
            <a:pPr>
              <a:buFont typeface="Symbol" charset="2"/>
              <a:buChar char=""/>
            </a:pPr>
            <a:r>
              <a:rPr lang="en-US" sz="2400" dirty="0" smtClean="0"/>
              <a:t> Moves fast through water</a:t>
            </a:r>
          </a:p>
          <a:p>
            <a:pPr>
              <a:buFont typeface="Symbol" charset="2"/>
              <a:buChar char=""/>
            </a:pPr>
            <a:r>
              <a:rPr lang="en-US" sz="2400" dirty="0" smtClean="0"/>
              <a:t> analogous to light particle 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53998" y="5147704"/>
            <a:ext cx="437444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Not streamlined</a:t>
            </a:r>
          </a:p>
          <a:p>
            <a:pPr>
              <a:buFont typeface="Symbol" charset="2"/>
              <a:buChar char=""/>
            </a:pPr>
            <a:r>
              <a:rPr lang="en-US" sz="2400" dirty="0" smtClean="0"/>
              <a:t> Moves slowly  through water</a:t>
            </a:r>
          </a:p>
          <a:p>
            <a:pPr>
              <a:buFont typeface="Symbol" charset="2"/>
              <a:buChar char=""/>
            </a:pPr>
            <a:r>
              <a:rPr lang="en-US" sz="2400" dirty="0" smtClean="0"/>
              <a:t> analogous to heavy particle </a:t>
            </a:r>
            <a:endParaRPr lang="en-US" sz="2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TIFR Mumbai, 5 July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9417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How did we confirm the existence of the Higgs?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4979"/>
            <a:ext cx="8229600" cy="4525963"/>
          </a:xfrm>
        </p:spPr>
        <p:txBody>
          <a:bodyPr/>
          <a:lstStyle/>
          <a:p>
            <a:r>
              <a:rPr lang="en-US" dirty="0" smtClean="0"/>
              <a:t>Create ripples in the Higgs field</a:t>
            </a:r>
          </a:p>
          <a:p>
            <a:pPr>
              <a:buNone/>
            </a:pPr>
            <a:endParaRPr lang="en-US" dirty="0" smtClean="0"/>
          </a:p>
        </p:txBody>
      </p:sp>
      <p:pic>
        <p:nvPicPr>
          <p:cNvPr id="4" name="Picture 3" descr="waterRipp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2249" y="2340947"/>
            <a:ext cx="3960455" cy="32382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91374" y="5911313"/>
            <a:ext cx="4030070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8000"/>
                </a:solidFill>
              </a:rPr>
              <a:t>Ripples </a:t>
            </a:r>
            <a:r>
              <a:rPr lang="en-US" sz="3200" dirty="0" err="1" smtClean="0">
                <a:solidFill>
                  <a:srgbClr val="008000"/>
                </a:solidFill>
                <a:sym typeface="Wingdings"/>
              </a:rPr>
              <a:t></a:t>
            </a:r>
            <a:r>
              <a:rPr lang="en-US" sz="3200" dirty="0" smtClean="0">
                <a:solidFill>
                  <a:srgbClr val="008000"/>
                </a:solidFill>
                <a:sym typeface="Wingdings"/>
              </a:rPr>
              <a:t> Higgs boson </a:t>
            </a:r>
            <a:endParaRPr lang="en-US" sz="3200" dirty="0">
              <a:solidFill>
                <a:srgbClr val="008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TIFR Mumbai, 5 July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idx="10"/>
          </p:nvPr>
        </p:nvSpPr>
        <p:spPr>
          <a:xfrm>
            <a:off x="0" y="6568015"/>
            <a:ext cx="3048000" cy="365125"/>
          </a:xfrm>
        </p:spPr>
        <p:txBody>
          <a:bodyPr/>
          <a:lstStyle/>
          <a:p>
            <a:r>
              <a:rPr lang="en-US" smtClean="0"/>
              <a:t>A. V. Kotwal, TIFR Mumbai, 5 July 22</a:t>
            </a:r>
            <a:endParaRPr lang="en-US" dirty="0"/>
          </a:p>
        </p:txBody>
      </p:sp>
      <p:sp>
        <p:nvSpPr>
          <p:cNvPr id="716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12801" y="27364"/>
            <a:ext cx="7807680" cy="917376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>
                <a:solidFill>
                  <a:srgbClr val="FF0000"/>
                </a:solidFill>
              </a:rPr>
              <a:t>A Century of Particle Physics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698401" y="881372"/>
            <a:ext cx="8193600" cy="4320454"/>
          </a:xfrm>
          <a:ln/>
        </p:spPr>
        <p:txBody>
          <a:bodyPr tIns="19201"/>
          <a:lstStyle/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200">
                <a:solidFill>
                  <a:srgbClr val="008000"/>
                </a:solidFill>
              </a:rPr>
              <a:t>Success # 1: discovery of 6 quarks and 6 leptons</a:t>
            </a:r>
          </a:p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200"/>
              <a:t>12 fundamental fermions: matter particles (and their antimatter counterparts) derived by combining quantum mechanics and special relativity 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204" y="2419454"/>
            <a:ext cx="5392800" cy="3957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56444" y="4076840"/>
            <a:ext cx="3937000" cy="166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800080"/>
                </a:solidFill>
              </a:rPr>
              <a:t>But the intriguing pattern </a:t>
            </a:r>
          </a:p>
          <a:p>
            <a:r>
              <a:rPr lang="en-US" dirty="0">
                <a:solidFill>
                  <a:srgbClr val="800080"/>
                </a:solidFill>
              </a:rPr>
              <a:t>of mass values is not e</a:t>
            </a:r>
            <a:r>
              <a:rPr lang="en-US" dirty="0" smtClean="0">
                <a:solidFill>
                  <a:srgbClr val="800080"/>
                </a:solidFill>
              </a:rPr>
              <a:t>xplained </a:t>
            </a:r>
          </a:p>
          <a:p>
            <a:r>
              <a:rPr lang="mr-IN" dirty="0" smtClean="0">
                <a:solidFill>
                  <a:srgbClr val="800080"/>
                </a:solidFill>
              </a:rPr>
              <a:t>–</a:t>
            </a:r>
            <a:r>
              <a:rPr lang="en-US" dirty="0" smtClean="0">
                <a:solidFill>
                  <a:srgbClr val="800080"/>
                </a:solidFill>
              </a:rPr>
              <a:t> just blamed on </a:t>
            </a:r>
          </a:p>
          <a:p>
            <a:r>
              <a:rPr lang="en-US" dirty="0" smtClean="0">
                <a:solidFill>
                  <a:srgbClr val="800080"/>
                </a:solidFill>
              </a:rPr>
              <a:t>Higgs boson interactions</a:t>
            </a:r>
            <a:endParaRPr lang="en-US" dirty="0">
              <a:solidFill>
                <a:srgbClr val="80008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idx="10"/>
          </p:nvPr>
        </p:nvSpPr>
        <p:spPr>
          <a:xfrm>
            <a:off x="28220" y="6553904"/>
            <a:ext cx="3217333" cy="365125"/>
          </a:xfrm>
        </p:spPr>
        <p:txBody>
          <a:bodyPr/>
          <a:lstStyle/>
          <a:p>
            <a:r>
              <a:rPr lang="en-US" smtClean="0"/>
              <a:t>A. V. Kotwal, TIFR Mumbai, 5 July 22</a:t>
            </a:r>
            <a:endParaRPr lang="en-US" dirty="0"/>
          </a:p>
        </p:txBody>
      </p:sp>
      <p:sp>
        <p:nvSpPr>
          <p:cNvPr id="819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12801" y="-4321"/>
            <a:ext cx="7807680" cy="1026828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>
                <a:solidFill>
                  <a:srgbClr val="FF0000"/>
                </a:solidFill>
              </a:rPr>
              <a:t>A Century of Particle Physics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91520" y="1273094"/>
            <a:ext cx="8593920" cy="5520100"/>
          </a:xfrm>
          <a:ln/>
        </p:spPr>
        <p:txBody>
          <a:bodyPr tIns="19201"/>
          <a:lstStyle/>
          <a:p>
            <a:pPr marL="391686" indent="-293764">
              <a:spcBef>
                <a:spcPts val="522"/>
              </a:spcBef>
              <a:spcAft>
                <a:spcPts val="103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200">
                <a:solidFill>
                  <a:srgbClr val="008000"/>
                </a:solidFill>
              </a:rPr>
              <a:t>Success # 2: principle of gauge invariance for </a:t>
            </a:r>
            <a:r>
              <a:rPr lang="en-US" sz="2200" i="1">
                <a:solidFill>
                  <a:srgbClr val="008000"/>
                </a:solidFill>
              </a:rPr>
              <a:t>predicting</a:t>
            </a:r>
            <a:r>
              <a:rPr lang="en-US" sz="2200">
                <a:solidFill>
                  <a:srgbClr val="008000"/>
                </a:solidFill>
              </a:rPr>
              <a:t> the nature of fundamental forces</a:t>
            </a:r>
          </a:p>
          <a:p>
            <a:pPr marL="783372" lvl="1" indent="-260644">
              <a:spcBef>
                <a:spcPts val="522"/>
              </a:spcBef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/>
              <a:t>matter particles (quarks and leptons) transform in </a:t>
            </a:r>
            <a:r>
              <a:rPr lang="en-US" sz="2000" i="1"/>
              <a:t>curved</a:t>
            </a:r>
            <a:r>
              <a:rPr lang="en-US" sz="2000"/>
              <a:t> internal spaces</a:t>
            </a:r>
          </a:p>
          <a:p>
            <a:pPr marL="783372" lvl="1" indent="-260644">
              <a:spcBef>
                <a:spcPts val="522"/>
              </a:spcBef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>
                <a:solidFill>
                  <a:srgbClr val="DC2300"/>
                </a:solidFill>
              </a:rPr>
              <a:t>The equations of motion predict terms that describe particle interactions with force fields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281" y="3560054"/>
            <a:ext cx="3425760" cy="3159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41" y="4673292"/>
            <a:ext cx="4425120" cy="59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84488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The Vacuum is a Quantum Foam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TIFR Mumbai, 5 July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3366FF"/>
                </a:solidFill>
              </a:rPr>
              <a:t>Implication of Heisenberg Uncertainty Principle </a:t>
            </a:r>
            <a:endParaRPr lang="en-US" sz="3600" dirty="0">
              <a:solidFill>
                <a:srgbClr val="33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51372"/>
            <a:ext cx="8229600" cy="5006628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endParaRPr lang="en-US" dirty="0" smtClean="0"/>
          </a:p>
          <a:p>
            <a:r>
              <a:rPr lang="en-US" dirty="0" smtClean="0"/>
              <a:t>Nature can “borrow” energy of amount </a:t>
            </a:r>
            <a:r>
              <a:rPr lang="en-US" sz="700" dirty="0">
                <a:ln>
                  <a:solidFill>
                    <a:srgbClr val="3366FF"/>
                  </a:solidFill>
                </a:ln>
              </a:rPr>
              <a:t>.</a:t>
            </a:r>
            <a:r>
              <a:rPr lang="en-US" dirty="0">
                <a:ln>
                  <a:solidFill>
                    <a:srgbClr val="3366FF"/>
                  </a:solidFill>
                </a:ln>
              </a:rPr>
              <a:t>Δ</a:t>
            </a:r>
            <a:r>
              <a:rPr lang="en-US" i="1" dirty="0">
                <a:ln>
                  <a:solidFill>
                    <a:srgbClr val="3366FF"/>
                  </a:solidFill>
                </a:ln>
              </a:rPr>
              <a:t>E</a:t>
            </a:r>
            <a:r>
              <a:rPr lang="en-US" dirty="0">
                <a:ln>
                  <a:solidFill>
                    <a:srgbClr val="3366FF"/>
                  </a:solidFill>
                </a:ln>
              </a:rPr>
              <a:t> </a:t>
            </a:r>
            <a:r>
              <a:rPr lang="en-US" dirty="0" smtClean="0">
                <a:ln>
                  <a:solidFill>
                    <a:srgbClr val="3366FF"/>
                  </a:solidFill>
                </a:ln>
              </a:rPr>
              <a:t>for a short time </a:t>
            </a:r>
            <a:r>
              <a:rPr lang="en-US" sz="700" dirty="0" smtClean="0">
                <a:ln>
                  <a:solidFill>
                    <a:srgbClr val="3366FF"/>
                  </a:solidFill>
                </a:ln>
              </a:rPr>
              <a:t>.</a:t>
            </a:r>
            <a:r>
              <a:rPr lang="en-US" dirty="0" err="1" smtClean="0">
                <a:ln>
                  <a:solidFill>
                    <a:srgbClr val="3366FF"/>
                  </a:solidFill>
                </a:ln>
              </a:rPr>
              <a:t>Δ</a:t>
            </a:r>
            <a:r>
              <a:rPr lang="en-US" i="1" dirty="0" err="1" smtClean="0">
                <a:ln>
                  <a:solidFill>
                    <a:srgbClr val="3366FF"/>
                  </a:solidFill>
                </a:ln>
              </a:rPr>
              <a:t>t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The shorter the time period of this “energy loan”, the larger the amount of the loaned energy that is available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>
                <a:solidFill>
                  <a:srgbClr val="008000"/>
                </a:solidFill>
              </a:rPr>
              <a:t>Therefore the vacuum is a bubbling foam with high-energy particles popping up and disappearing  </a:t>
            </a:r>
          </a:p>
          <a:p>
            <a:pPr>
              <a:buNone/>
            </a:pP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3711221" y="1171224"/>
            <a:ext cx="313266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n>
                  <a:solidFill>
                    <a:srgbClr val="3366FF"/>
                  </a:solidFill>
                </a:ln>
              </a:rPr>
              <a:t>.</a:t>
            </a:r>
            <a:r>
              <a:rPr lang="en-US" sz="4000" dirty="0">
                <a:ln>
                  <a:solidFill>
                    <a:srgbClr val="3366FF"/>
                  </a:solidFill>
                </a:ln>
              </a:rPr>
              <a:t>Δ</a:t>
            </a:r>
            <a:r>
              <a:rPr lang="en-US" sz="4000" i="1" dirty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E</a:t>
            </a:r>
            <a:r>
              <a:rPr lang="en-US" sz="4000" dirty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 ~ </a:t>
            </a:r>
            <a:r>
              <a:rPr lang="en-US" sz="4000" i="1" dirty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h</a:t>
            </a:r>
            <a:r>
              <a:rPr lang="en-US" sz="4000" dirty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 / </a:t>
            </a:r>
            <a:r>
              <a:rPr lang="en-US" sz="4000" dirty="0" err="1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Δ</a:t>
            </a:r>
            <a:r>
              <a:rPr lang="en-US" sz="4000" i="1" dirty="0" err="1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t</a:t>
            </a:r>
            <a:endParaRPr lang="en-US" sz="4000" i="1" dirty="0">
              <a:ln>
                <a:solidFill>
                  <a:srgbClr val="3366FF"/>
                </a:solidFill>
              </a:ln>
              <a:solidFill>
                <a:srgbClr val="0000FF"/>
              </a:solidFill>
            </a:endParaRP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TIFR Mumbai, 5 July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926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leinie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/>
      </p:pic>
      <p:sp>
        <p:nvSpPr>
          <p:cNvPr id="2" name="TextBox 1"/>
          <p:cNvSpPr txBox="1"/>
          <p:nvPr/>
        </p:nvSpPr>
        <p:spPr>
          <a:xfrm>
            <a:off x="2017894" y="310447"/>
            <a:ext cx="569799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The Vacuum </a:t>
            </a:r>
            <a:r>
              <a:rPr lang="en-US" sz="3200" dirty="0" smtClean="0">
                <a:solidFill>
                  <a:srgbClr val="FF0000"/>
                </a:solidFill>
              </a:rPr>
              <a:t>as </a:t>
            </a:r>
            <a:r>
              <a:rPr lang="en-US" sz="3200" dirty="0">
                <a:solidFill>
                  <a:srgbClr val="FF0000"/>
                </a:solidFill>
              </a:rPr>
              <a:t>a Quantum Foam</a:t>
            </a:r>
            <a:endParaRPr lang="en-US" sz="3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TIFR Mumbai, 5 July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968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12801" y="-4320"/>
            <a:ext cx="7807680" cy="1052751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>
                <a:solidFill>
                  <a:srgbClr val="FF0000"/>
                </a:solidFill>
              </a:rPr>
              <a:t>Detecting New Physics through Precision Measurements</a:t>
            </a: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04641" y="992265"/>
            <a:ext cx="8439840" cy="5101016"/>
          </a:xfrm>
          <a:ln/>
        </p:spPr>
        <p:txBody>
          <a:bodyPr tIns="19201"/>
          <a:lstStyle/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200" dirty="0"/>
              <a:t>Willis Lamb (Nobel Prize 1955) measured the difference between energies of </a:t>
            </a:r>
            <a:r>
              <a:rPr lang="en-US" sz="2200" baseline="33000" dirty="0"/>
              <a:t>2</a:t>
            </a:r>
            <a:r>
              <a:rPr lang="en-US" sz="2200" dirty="0"/>
              <a:t>S</a:t>
            </a:r>
            <a:r>
              <a:rPr lang="en-US" sz="2200" baseline="-33000" dirty="0">
                <a:latin typeface="Lucida Grande" charset="0"/>
                <a:cs typeface="Lucida Grande" charset="0"/>
              </a:rPr>
              <a:t>½</a:t>
            </a:r>
            <a:r>
              <a:rPr lang="en-US" sz="2200" dirty="0">
                <a:cs typeface="Lucida Grande" charset="0"/>
              </a:rPr>
              <a:t> and </a:t>
            </a:r>
            <a:r>
              <a:rPr lang="en-US" sz="2200" baseline="33000" dirty="0">
                <a:cs typeface="Lucida Grande" charset="0"/>
              </a:rPr>
              <a:t>2</a:t>
            </a:r>
            <a:r>
              <a:rPr lang="en-US" sz="2200" dirty="0">
                <a:cs typeface="Lucida Grande" charset="0"/>
              </a:rPr>
              <a:t>P</a:t>
            </a:r>
            <a:r>
              <a:rPr lang="en-US" sz="2200" baseline="-33000" dirty="0">
                <a:latin typeface="Lucida Grande" charset="0"/>
                <a:cs typeface="Lucida Grande" charset="0"/>
              </a:rPr>
              <a:t>½</a:t>
            </a:r>
            <a:r>
              <a:rPr lang="en-US" sz="2000" baseline="-33000" dirty="0">
                <a:latin typeface="Lucida Grande" charset="0"/>
                <a:cs typeface="Lucida Grande" charset="0"/>
              </a:rPr>
              <a:t> </a:t>
            </a:r>
            <a:r>
              <a:rPr lang="en-US" sz="2000" dirty="0">
                <a:latin typeface="Lucida Grande" charset="0"/>
                <a:cs typeface="Lucida Grande" charset="0"/>
              </a:rPr>
              <a:t>states of hydrogen atom</a:t>
            </a:r>
          </a:p>
          <a:p>
            <a:pPr marL="1566743" lvl="1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000" dirty="0" smtClean="0">
                <a:solidFill>
                  <a:srgbClr val="008000"/>
                </a:solidFill>
                <a:cs typeface="Lucida Grande" charset="0"/>
              </a:rPr>
              <a:t>Observed one part per million </a:t>
            </a:r>
            <a:r>
              <a:rPr lang="en-US" sz="2000" dirty="0">
                <a:solidFill>
                  <a:srgbClr val="008000"/>
                </a:solidFill>
                <a:cs typeface="Lucida Grande" charset="0"/>
              </a:rPr>
              <a:t>difference </a:t>
            </a:r>
            <a:r>
              <a:rPr lang="en-US" sz="2000" dirty="0" smtClean="0">
                <a:solidFill>
                  <a:srgbClr val="008000"/>
                </a:solidFill>
                <a:cs typeface="Lucida Grande" charset="0"/>
              </a:rPr>
              <a:t>in their energies </a:t>
            </a:r>
            <a:endParaRPr lang="en-US" sz="2000" dirty="0">
              <a:solidFill>
                <a:srgbClr val="008000"/>
              </a:solidFill>
              <a:cs typeface="Lucida Grande" charset="0"/>
            </a:endParaRPr>
          </a:p>
          <a:p>
            <a:pPr marL="1566743" lvl="1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000" dirty="0">
                <a:solidFill>
                  <a:srgbClr val="660066"/>
                </a:solidFill>
                <a:cs typeface="Lucida Grande" charset="0"/>
              </a:rPr>
              <a:t>States </a:t>
            </a:r>
            <a:r>
              <a:rPr lang="en-US" sz="2000" dirty="0" smtClean="0">
                <a:solidFill>
                  <a:srgbClr val="660066"/>
                </a:solidFill>
                <a:cs typeface="Lucida Grande" charset="0"/>
              </a:rPr>
              <a:t>should have the same </a:t>
            </a:r>
            <a:r>
              <a:rPr lang="en-US" sz="2000" dirty="0">
                <a:solidFill>
                  <a:srgbClr val="660066"/>
                </a:solidFill>
                <a:cs typeface="Lucida Grande" charset="0"/>
              </a:rPr>
              <a:t>energy </a:t>
            </a:r>
            <a:r>
              <a:rPr lang="en-US" sz="2000" dirty="0" smtClean="0">
                <a:solidFill>
                  <a:srgbClr val="660066"/>
                </a:solidFill>
                <a:cs typeface="Lucida Grande" charset="0"/>
              </a:rPr>
              <a:t>in the absence of vacuum fluctuations</a:t>
            </a:r>
            <a:endParaRPr lang="en-US" sz="2000" dirty="0">
              <a:solidFill>
                <a:srgbClr val="660066"/>
              </a:solidFill>
              <a:cs typeface="Lucida Grande" charset="0"/>
            </a:endParaRPr>
          </a:p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200" dirty="0">
                <a:solidFill>
                  <a:srgbClr val="008000"/>
                </a:solidFill>
              </a:rPr>
              <a:t>Harbinger of vacuum fluctuations to be calculated by Feynman diagrams containing quantum fluctuations</a:t>
            </a:r>
          </a:p>
          <a:p>
            <a:pPr marL="1566743" lvl="1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000" dirty="0">
                <a:solidFill>
                  <a:srgbClr val="993366"/>
                </a:solidFill>
              </a:rPr>
              <a:t>Modern quantum field theory of electrodynamics followed ( Nobel Prize 1965 for Schwinger, </a:t>
            </a:r>
            <a:r>
              <a:rPr lang="en-US" sz="2000" dirty="0" smtClean="0">
                <a:solidFill>
                  <a:srgbClr val="993366"/>
                </a:solidFill>
              </a:rPr>
              <a:t>Feynman &amp; </a:t>
            </a:r>
            <a:r>
              <a:rPr lang="en-US" sz="2000" dirty="0" err="1">
                <a:solidFill>
                  <a:srgbClr val="993366"/>
                </a:solidFill>
              </a:rPr>
              <a:t>Tomonaga</a:t>
            </a:r>
            <a:r>
              <a:rPr lang="en-US" sz="2000" dirty="0">
                <a:solidFill>
                  <a:srgbClr val="993366"/>
                </a:solidFill>
              </a:rPr>
              <a:t>)</a:t>
            </a: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US" sz="2200" dirty="0">
              <a:solidFill>
                <a:srgbClr val="008080"/>
              </a:solidFill>
            </a:endParaRP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US" sz="2200" dirty="0"/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US" sz="2200" dirty="0">
              <a:solidFill>
                <a:srgbClr val="008000"/>
              </a:solidFill>
            </a:endParaRPr>
          </a:p>
        </p:txBody>
      </p:sp>
      <p:pic>
        <p:nvPicPr>
          <p:cNvPr id="1013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961" y="4473160"/>
            <a:ext cx="4887360" cy="2135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TIFR Mumbai, 5 July 22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46085"/>
            <a:ext cx="7807680" cy="934659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>
                <a:solidFill>
                  <a:srgbClr val="DC2300"/>
                </a:solidFill>
              </a:rPr>
              <a:t>Origin of Particle Physics	</a:t>
            </a:r>
          </a:p>
        </p:txBody>
      </p:sp>
      <p:pic>
        <p:nvPicPr>
          <p:cNvPr id="3" name="Content Placeholder 2" descr="rutherford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823" b="-4823"/>
          <a:stretch>
            <a:fillRect/>
          </a:stretch>
        </p:blipFill>
        <p:spPr/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5668" y="6497460"/>
            <a:ext cx="3197575" cy="365125"/>
          </a:xfrm>
        </p:spPr>
        <p:txBody>
          <a:bodyPr/>
          <a:lstStyle/>
          <a:p>
            <a:r>
              <a:rPr lang="en-US" smtClean="0"/>
              <a:t>A. V. Kotwal, TIFR Mumbai, 5 July 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99595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-95025"/>
            <a:ext cx="7807680" cy="934659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>
                <a:solidFill>
                  <a:srgbClr val="DC2300"/>
                </a:solidFill>
              </a:rPr>
              <a:t>From Atoms to Quarks	</a:t>
            </a:r>
          </a:p>
        </p:txBody>
      </p:sp>
      <p:pic>
        <p:nvPicPr>
          <p:cNvPr id="3" name="Content Placeholder 2" descr="DIS_cartoon_small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023" r="-14023"/>
          <a:stretch>
            <a:fillRect/>
          </a:stretch>
        </p:blipFill>
        <p:spPr>
          <a:xfrm>
            <a:off x="457200" y="1219203"/>
            <a:ext cx="8229600" cy="4525963"/>
          </a:xfrm>
        </p:spPr>
      </p:pic>
      <p:sp>
        <p:nvSpPr>
          <p:cNvPr id="4" name="TextBox 3"/>
          <p:cNvSpPr txBox="1"/>
          <p:nvPr/>
        </p:nvSpPr>
        <p:spPr>
          <a:xfrm>
            <a:off x="1834444" y="5983113"/>
            <a:ext cx="52443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660066"/>
                </a:solidFill>
              </a:rPr>
              <a:t>DIS = Deep Inelastic Scattering</a:t>
            </a:r>
            <a:endParaRPr lang="en-US" sz="3200" dirty="0">
              <a:solidFill>
                <a:srgbClr val="660066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TIFR Mumbai, 5 July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29373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47526"/>
            <a:ext cx="7807680" cy="843929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 dirty="0" smtClean="0">
                <a:solidFill>
                  <a:srgbClr val="DC2300"/>
                </a:solidFill>
              </a:rPr>
              <a:t>Test </a:t>
            </a:r>
            <a:r>
              <a:rPr lang="en-US" sz="2500" dirty="0">
                <a:solidFill>
                  <a:srgbClr val="DC2300"/>
                </a:solidFill>
              </a:rPr>
              <a:t>of </a:t>
            </a:r>
            <a:r>
              <a:rPr lang="en-US" sz="2500" dirty="0" smtClean="0">
                <a:solidFill>
                  <a:srgbClr val="DC2300"/>
                </a:solidFill>
              </a:rPr>
              <a:t>Quantum Fluctuations </a:t>
            </a:r>
            <a:r>
              <a:rPr lang="en-US" sz="2500" dirty="0">
                <a:solidFill>
                  <a:srgbClr val="DC2300"/>
                </a:solidFill>
              </a:rPr>
              <a:t>at High Energy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" y="2197671"/>
            <a:ext cx="3277440" cy="1098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1" y="3417480"/>
            <a:ext cx="3218400" cy="1234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92160" y="4768341"/>
            <a:ext cx="3964320" cy="917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 smtClean="0">
                <a:solidFill>
                  <a:srgbClr val="008000"/>
                </a:solidFill>
              </a:rPr>
              <a:t>Changing strength of the strong</a:t>
            </a:r>
            <a:endParaRPr lang="en-US" dirty="0">
              <a:solidFill>
                <a:srgbClr val="008000"/>
              </a:solidFill>
            </a:endParaRPr>
          </a:p>
          <a:p>
            <a:r>
              <a:rPr lang="en-US" dirty="0">
                <a:solidFill>
                  <a:srgbClr val="008000"/>
                </a:solidFill>
              </a:rPr>
              <a:t>f</a:t>
            </a:r>
            <a:r>
              <a:rPr lang="en-US" dirty="0" smtClean="0">
                <a:solidFill>
                  <a:srgbClr val="008000"/>
                </a:solidFill>
              </a:rPr>
              <a:t>orce with energy has </a:t>
            </a:r>
            <a:r>
              <a:rPr lang="en-US" dirty="0">
                <a:solidFill>
                  <a:srgbClr val="008000"/>
                </a:solidFill>
              </a:rPr>
              <a:t>been </a:t>
            </a:r>
            <a:endParaRPr lang="en-US" dirty="0" smtClean="0">
              <a:solidFill>
                <a:srgbClr val="008000"/>
              </a:solidFill>
            </a:endParaRPr>
          </a:p>
          <a:p>
            <a:r>
              <a:rPr lang="en-US" dirty="0" smtClean="0">
                <a:solidFill>
                  <a:srgbClr val="008000"/>
                </a:solidFill>
              </a:rPr>
              <a:t>confirmed </a:t>
            </a:r>
            <a:r>
              <a:rPr lang="en-US" dirty="0">
                <a:solidFill>
                  <a:srgbClr val="008000"/>
                </a:solidFill>
              </a:rPr>
              <a:t>experimentally </a:t>
            </a: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120" y="1600008"/>
            <a:ext cx="4392000" cy="4572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74" name="AutoShape 6"/>
          <p:cNvSpPr>
            <a:spLocks noChangeArrowheads="1"/>
          </p:cNvSpPr>
          <p:nvPr/>
        </p:nvSpPr>
        <p:spPr bwMode="auto">
          <a:xfrm>
            <a:off x="7297920" y="1758426"/>
            <a:ext cx="627840" cy="175698"/>
          </a:xfrm>
          <a:prstGeom prst="roundRect">
            <a:avLst>
              <a:gd name="adj" fmla="val 819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7544160" y="1744024"/>
            <a:ext cx="104256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endParaRPr lang="en-US" sz="1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TIFR Mumbai, 5 July 22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844883"/>
          </a:xfrm>
        </p:spPr>
        <p:txBody>
          <a:bodyPr>
            <a:normAutofit/>
          </a:bodyPr>
          <a:lstStyle/>
          <a:p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Dark Matter, Galaxy Formation and the Quantum Foam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TIFR Mumbai, 5 July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811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1750"/>
            <a:ext cx="9144000" cy="769583"/>
          </a:xfrm>
        </p:spPr>
        <p:txBody>
          <a:bodyPr>
            <a:noAutofit/>
          </a:bodyPr>
          <a:lstStyle/>
          <a:p>
            <a:r>
              <a:rPr lang="en-US" sz="3600" dirty="0" smtClean="0"/>
              <a:t>Halo of Invisible Dark Matter around Galaxies</a:t>
            </a:r>
            <a:endParaRPr lang="en-US" sz="3600" dirty="0"/>
          </a:p>
        </p:txBody>
      </p:sp>
      <p:pic>
        <p:nvPicPr>
          <p:cNvPr id="4" name="Content Placeholder 3" descr="The-Galactic-Dark-Matter-Halo-Is-Shaped-Like-a-Ball-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33154" r="-33154"/>
          <a:stretch>
            <a:fillRect/>
          </a:stretch>
        </p:blipFill>
        <p:spPr>
          <a:xfrm>
            <a:off x="457200" y="1303869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903111" y="6152444"/>
            <a:ext cx="72912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Four times as much dark matter as visible matter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TIFR Mumbai, 5 July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9" name="Rectangle 7"/>
          <p:cNvSpPr>
            <a:spLocks noGrp="1" noChangeArrowheads="1"/>
          </p:cNvSpPr>
          <p:nvPr>
            <p:ph sz="half" idx="1"/>
          </p:nvPr>
        </p:nvSpPr>
        <p:spPr>
          <a:xfrm>
            <a:off x="231775" y="1311275"/>
            <a:ext cx="3810000" cy="4691063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400" i="1" dirty="0"/>
              <a:t>A lot</a:t>
            </a:r>
            <a:r>
              <a:rPr lang="en-US" sz="2400" dirty="0"/>
              <a:t> of dark matter is required to hold galaxies together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3333FF"/>
                </a:solidFill>
              </a:rPr>
              <a:t>It cannot all be made of protons</a:t>
            </a:r>
          </a:p>
          <a:p>
            <a:pPr>
              <a:lnSpc>
                <a:spcPct val="90000"/>
              </a:lnSpc>
            </a:pPr>
            <a:endParaRPr lang="en-US" sz="2400" dirty="0">
              <a:solidFill>
                <a:srgbClr val="3333FF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BE00"/>
                </a:solidFill>
              </a:rPr>
              <a:t>It must be neutral, stable, heavy</a:t>
            </a:r>
          </a:p>
          <a:p>
            <a:pPr>
              <a:lnSpc>
                <a:spcPct val="90000"/>
              </a:lnSpc>
            </a:pPr>
            <a:endParaRPr lang="en-US" sz="2400" dirty="0">
              <a:solidFill>
                <a:srgbClr val="00BE00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</a:rPr>
              <a:t>It must be some new form of matter</a:t>
            </a:r>
            <a:r>
              <a:rPr lang="en-US" dirty="0" smtClean="0">
                <a:solidFill>
                  <a:srgbClr val="FF0000"/>
                </a:solidFill>
              </a:rPr>
              <a:t> – new fundamental particles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6678" name="Picture 6" descr="img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02138" y="1123950"/>
            <a:ext cx="4471987" cy="477996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947322" y="197557"/>
            <a:ext cx="57117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Mapping out the Dark Matter</a:t>
            </a:r>
            <a:endParaRPr lang="en-US" sz="36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TIFR Mumbai, 5 July 22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Newly Discovered Dark Matter Galaxies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magclouds_telescopes_des_sat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09" r="-9209"/>
          <a:stretch>
            <a:fillRect/>
          </a:stretch>
        </p:blipFill>
        <p:spPr/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TIFR Mumbai, 5 July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51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3D Distribution of Galaxies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sdss_pie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328" r="-41328"/>
          <a:stretch>
            <a:fillRect/>
          </a:stretch>
        </p:blipFill>
        <p:spPr>
          <a:xfrm>
            <a:off x="-197152" y="1199441"/>
            <a:ext cx="9702390" cy="5335941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TIFR Mumbai, 5 July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194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660066"/>
                </a:solidFill>
              </a:rPr>
              <a:t>Cosmic Microwave Background</a:t>
            </a:r>
            <a:endParaRPr lang="en-US" sz="3200" dirty="0">
              <a:solidFill>
                <a:srgbClr val="660066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penziasWison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221" r="-71221"/>
          <a:stretch>
            <a:fillRect/>
          </a:stretch>
        </p:blipFill>
        <p:spPr>
          <a:xfrm>
            <a:off x="-2842331" y="1304751"/>
            <a:ext cx="9892260" cy="5440362"/>
          </a:xfrm>
        </p:spPr>
      </p:pic>
      <p:sp>
        <p:nvSpPr>
          <p:cNvPr id="7" name="TextBox 6"/>
          <p:cNvSpPr txBox="1"/>
          <p:nvPr/>
        </p:nvSpPr>
        <p:spPr>
          <a:xfrm>
            <a:off x="4318008" y="1580446"/>
            <a:ext cx="4825992" cy="4832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Penzias and Wilson (Bell Labs) </a:t>
            </a:r>
          </a:p>
          <a:p>
            <a:r>
              <a:rPr lang="en-US" sz="2800" dirty="0"/>
              <a:t>d</a:t>
            </a:r>
            <a:r>
              <a:rPr lang="en-US" sz="2800" dirty="0" smtClean="0"/>
              <a:t>iscovered in 1964 a constant microwave radiation coming uniformly from all points in the sky</a:t>
            </a:r>
          </a:p>
          <a:p>
            <a:endParaRPr lang="en-US" sz="2800" dirty="0"/>
          </a:p>
          <a:p>
            <a:r>
              <a:rPr lang="en-US" sz="2800" dirty="0" smtClean="0"/>
              <a:t>This radiation was emitted at the beginning  of the Universe</a:t>
            </a:r>
          </a:p>
          <a:p>
            <a:endParaRPr lang="en-US" sz="2800" dirty="0"/>
          </a:p>
          <a:p>
            <a:endParaRPr lang="en-US" sz="2800" dirty="0" smtClean="0"/>
          </a:p>
          <a:p>
            <a:r>
              <a:rPr lang="en-US" sz="2800" dirty="0" smtClean="0"/>
              <a:t>Nobel-prize winning discovery</a:t>
            </a:r>
            <a:endParaRPr lang="en-US" sz="2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TIFR Mumbai, 5 July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46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9915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Cosmic Microwave Background Fluctuations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7478889" y="316089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0999" y="5362194"/>
            <a:ext cx="865011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Full sky measurement of variation of microwave radiation </a:t>
            </a:r>
          </a:p>
          <a:p>
            <a:r>
              <a:rPr lang="en-US" sz="2400" dirty="0" smtClean="0">
                <a:solidFill>
                  <a:srgbClr val="008000"/>
                </a:solidFill>
              </a:rPr>
              <a:t>0.001% variation with direction in sky, measured by COBE satellite </a:t>
            </a:r>
            <a:r>
              <a:rPr lang="en-US" sz="2400" dirty="0" smtClean="0"/>
              <a:t>(Nobel-prize winning discovery)</a:t>
            </a:r>
          </a:p>
        </p:txBody>
      </p:sp>
      <p:pic>
        <p:nvPicPr>
          <p:cNvPr id="4" name="Content Placeholder 3" descr="cobe_map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96" b="-4996"/>
          <a:stretch>
            <a:fillRect/>
          </a:stretch>
        </p:blipFill>
        <p:spPr>
          <a:xfrm>
            <a:off x="414867" y="809984"/>
            <a:ext cx="8229600" cy="4525963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6553904"/>
            <a:ext cx="3048025" cy="365125"/>
          </a:xfrm>
        </p:spPr>
        <p:txBody>
          <a:bodyPr/>
          <a:lstStyle/>
          <a:p>
            <a:r>
              <a:rPr lang="en-US" smtClean="0"/>
              <a:t>A. V. Kotwal, TIFR Mumbai, 5 July 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593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Cosmic Microwave Background Fluctuations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96333" y="5771413"/>
            <a:ext cx="84948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Full sky measurement of variation of radiation </a:t>
            </a:r>
          </a:p>
          <a:p>
            <a:r>
              <a:rPr lang="en-US" sz="2400" dirty="0" smtClean="0"/>
              <a:t>Improved direction precision measured by WMAP satellite</a:t>
            </a:r>
          </a:p>
        </p:txBody>
      </p:sp>
      <p:pic>
        <p:nvPicPr>
          <p:cNvPr id="6" name="Content Placeholder 5" descr="wmapRevealsFullsky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96" b="-4996"/>
          <a:stretch>
            <a:fillRect/>
          </a:stretch>
        </p:blipFill>
        <p:spPr>
          <a:xfrm>
            <a:off x="457200" y="1303869"/>
            <a:ext cx="8229600" cy="4525963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TIFR Mumbai, 5 July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5103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-95025"/>
            <a:ext cx="7807680" cy="934659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>
                <a:solidFill>
                  <a:srgbClr val="DC2300"/>
                </a:solidFill>
              </a:rPr>
              <a:t>From Atoms to Quarks	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9375" y="786348"/>
            <a:ext cx="7807680" cy="782003"/>
          </a:xfrm>
          <a:ln/>
        </p:spPr>
        <p:txBody>
          <a:bodyPr tIns="19201"/>
          <a:lstStyle/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200" dirty="0"/>
              <a:t>Technique of scattering exploited repeatedly with beams of higher energy to probe smaller distances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437775" y="4815032"/>
            <a:ext cx="8494559" cy="1823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201" rIns="0" bIns="0"/>
          <a:lstStyle>
            <a:lvl1pPr marL="431800" indent="-3238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spcAft>
                <a:spcPts val="1293"/>
              </a:spcAft>
              <a:buSzPct val="45000"/>
              <a:buFont typeface="Wingdings" charset="0"/>
              <a:buChar char=""/>
            </a:pPr>
            <a:r>
              <a:rPr lang="en-US" dirty="0"/>
              <a:t>S</a:t>
            </a:r>
            <a:r>
              <a:rPr lang="en-US" dirty="0" smtClean="0"/>
              <a:t>cattering </a:t>
            </a:r>
            <a:r>
              <a:rPr lang="en-US" dirty="0"/>
              <a:t>of electrons at </a:t>
            </a:r>
            <a:r>
              <a:rPr lang="en-US" dirty="0" smtClean="0"/>
              <a:t>high energy </a:t>
            </a:r>
            <a:r>
              <a:rPr lang="en-US" dirty="0"/>
              <a:t>(early 1970's at Stanford Linear Accelerator Center) provided evidence of nucleon constituents: </a:t>
            </a:r>
            <a:r>
              <a:rPr lang="en-US" dirty="0">
                <a:solidFill>
                  <a:srgbClr val="FF3366"/>
                </a:solidFill>
              </a:rPr>
              <a:t>quarks</a:t>
            </a:r>
          </a:p>
          <a:p>
            <a:pPr>
              <a:spcAft>
                <a:spcPts val="1293"/>
              </a:spcAft>
              <a:buSzPct val="45000"/>
              <a:buFont typeface="Wingdings" charset="0"/>
              <a:buChar char=""/>
            </a:pPr>
            <a:r>
              <a:rPr lang="en-US" dirty="0">
                <a:solidFill>
                  <a:srgbClr val="94006B"/>
                </a:solidFill>
              </a:rPr>
              <a:t>Many particles </a:t>
            </a:r>
            <a:r>
              <a:rPr lang="en-US" dirty="0" smtClean="0">
                <a:solidFill>
                  <a:srgbClr val="94006B"/>
                </a:solidFill>
              </a:rPr>
              <a:t>explained </a:t>
            </a:r>
            <a:r>
              <a:rPr lang="en-US" dirty="0">
                <a:solidFill>
                  <a:srgbClr val="94006B"/>
                </a:solidFill>
              </a:rPr>
              <a:t>as different </a:t>
            </a:r>
            <a:r>
              <a:rPr lang="en-US" dirty="0" smtClean="0">
                <a:solidFill>
                  <a:srgbClr val="94006B"/>
                </a:solidFill>
              </a:rPr>
              <a:t>combinations </a:t>
            </a:r>
            <a:r>
              <a:rPr lang="en-US" dirty="0">
                <a:solidFill>
                  <a:srgbClr val="94006B"/>
                </a:solidFill>
              </a:rPr>
              <a:t>of </a:t>
            </a:r>
            <a:r>
              <a:rPr lang="en-US" dirty="0" smtClean="0">
                <a:solidFill>
                  <a:srgbClr val="94006B"/>
                </a:solidFill>
              </a:rPr>
              <a:t>few </a:t>
            </a:r>
            <a:r>
              <a:rPr lang="en-US" dirty="0">
                <a:solidFill>
                  <a:srgbClr val="94006B"/>
                </a:solidFill>
              </a:rPr>
              <a:t>quarks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3481936" y="1529465"/>
            <a:ext cx="1539360" cy="420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4800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700" dirty="0" smtClean="0">
                <a:ln>
                  <a:solidFill>
                    <a:srgbClr val="3366FF"/>
                  </a:solidFill>
                </a:ln>
              </a:rPr>
              <a:t>.</a:t>
            </a:r>
            <a:r>
              <a:rPr lang="en-US" sz="3200" dirty="0" err="1" smtClean="0">
                <a:ln>
                  <a:solidFill>
                    <a:srgbClr val="3366FF"/>
                  </a:solidFill>
                </a:ln>
              </a:rPr>
              <a:t>Δ</a:t>
            </a:r>
            <a:r>
              <a:rPr lang="en-US" sz="3200" i="1" dirty="0" err="1" smtClean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r</a:t>
            </a:r>
            <a:r>
              <a:rPr lang="en-US" sz="3200" dirty="0" smtClean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 </a:t>
            </a:r>
            <a:r>
              <a:rPr lang="en-US" sz="3200" dirty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~ </a:t>
            </a:r>
            <a:r>
              <a:rPr lang="en-US" sz="3200" i="1" dirty="0" err="1" smtClean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hc</a:t>
            </a:r>
            <a:r>
              <a:rPr lang="en-US" sz="3200" dirty="0" smtClean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 </a:t>
            </a:r>
            <a:r>
              <a:rPr lang="en-US" sz="3200" dirty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/ </a:t>
            </a:r>
            <a:r>
              <a:rPr lang="en-US" sz="3200" dirty="0" smtClean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Δ</a:t>
            </a:r>
            <a:r>
              <a:rPr lang="en-US" sz="3200" i="1" dirty="0">
                <a:ln>
                  <a:solidFill>
                    <a:srgbClr val="3366FF"/>
                  </a:solidFill>
                </a:ln>
                <a:solidFill>
                  <a:srgbClr val="0000FF"/>
                </a:solidFill>
              </a:rPr>
              <a:t>E</a:t>
            </a: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3677775" y="1971592"/>
            <a:ext cx="126720" cy="39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4800" rIns="0" bIns="0"/>
          <a:lstStyle/>
          <a:p>
            <a:r>
              <a:rPr lang="en-US" sz="500">
                <a:solidFill>
                  <a:srgbClr val="000000"/>
                </a:solidFill>
              </a:rPr>
              <a:t>.</a:t>
            </a:r>
            <a:r>
              <a:rPr lang="en-US" sz="2500" u="sng">
                <a:solidFill>
                  <a:srgbClr val="0000FF"/>
                </a:solidFill>
              </a:rPr>
              <a:t>r</a:t>
            </a: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5654896" y="2010477"/>
            <a:ext cx="799200" cy="33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u="sng">
                <a:solidFill>
                  <a:srgbClr val="0000FF"/>
                </a:solidFill>
              </a:rPr>
              <a:t>Energy</a:t>
            </a: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1333456" y="2517410"/>
            <a:ext cx="630720" cy="33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/>
          <a:p>
            <a:r>
              <a:rPr lang="en-US" sz="2400" dirty="0">
                <a:solidFill>
                  <a:srgbClr val="008000"/>
                </a:solidFill>
              </a:rPr>
              <a:t>Atom</a:t>
            </a:r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1294575" y="3081949"/>
            <a:ext cx="907200" cy="33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008000"/>
                </a:solidFill>
              </a:rPr>
              <a:t>Nucleus</a:t>
            </a:r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777615" y="3668091"/>
            <a:ext cx="1722240" cy="33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008000"/>
                </a:solidFill>
              </a:rPr>
              <a:t>Proton, neutron</a:t>
            </a:r>
          </a:p>
        </p:txBody>
      </p:sp>
      <p:sp>
        <p:nvSpPr>
          <p:cNvPr id="5130" name="Line 10"/>
          <p:cNvSpPr>
            <a:spLocks noChangeShapeType="1"/>
          </p:cNvSpPr>
          <p:nvPr/>
        </p:nvSpPr>
        <p:spPr bwMode="auto">
          <a:xfrm>
            <a:off x="1645935" y="2829922"/>
            <a:ext cx="1440" cy="298111"/>
          </a:xfrm>
          <a:prstGeom prst="line">
            <a:avLst/>
          </a:prstGeom>
          <a:noFill/>
          <a:ln w="9525" cap="flat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131" name="Line 11"/>
          <p:cNvSpPr>
            <a:spLocks noChangeShapeType="1"/>
          </p:cNvSpPr>
          <p:nvPr/>
        </p:nvSpPr>
        <p:spPr bwMode="auto">
          <a:xfrm>
            <a:off x="1645935" y="3440547"/>
            <a:ext cx="1440" cy="267868"/>
          </a:xfrm>
          <a:prstGeom prst="line">
            <a:avLst/>
          </a:prstGeom>
          <a:noFill/>
          <a:ln w="9525" cap="flat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132" name="Line 12"/>
          <p:cNvSpPr>
            <a:spLocks noChangeShapeType="1"/>
          </p:cNvSpPr>
          <p:nvPr/>
        </p:nvSpPr>
        <p:spPr bwMode="auto">
          <a:xfrm>
            <a:off x="1654575" y="4069893"/>
            <a:ext cx="1440" cy="267868"/>
          </a:xfrm>
          <a:prstGeom prst="line">
            <a:avLst/>
          </a:prstGeom>
          <a:noFill/>
          <a:ln w="9525" cap="flat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5133" name="Text Box 13"/>
          <p:cNvSpPr txBox="1">
            <a:spLocks noChangeArrowheads="1"/>
          </p:cNvSpPr>
          <p:nvPr/>
        </p:nvSpPr>
        <p:spPr bwMode="auto">
          <a:xfrm>
            <a:off x="1200975" y="4321919"/>
            <a:ext cx="914400" cy="33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008000"/>
                </a:solidFill>
              </a:rPr>
              <a:t>'partons'</a:t>
            </a:r>
          </a:p>
        </p:txBody>
      </p:sp>
      <p:sp>
        <p:nvSpPr>
          <p:cNvPr id="5134" name="Text Box 14"/>
          <p:cNvSpPr txBox="1">
            <a:spLocks noChangeArrowheads="1"/>
          </p:cNvSpPr>
          <p:nvPr/>
        </p:nvSpPr>
        <p:spPr bwMode="auto">
          <a:xfrm>
            <a:off x="3362415" y="2491487"/>
            <a:ext cx="819360" cy="338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10</a:t>
            </a:r>
            <a:r>
              <a:rPr lang="en-US" baseline="33000"/>
              <a:t>-10</a:t>
            </a:r>
            <a:r>
              <a:rPr lang="en-US"/>
              <a:t> m</a:t>
            </a:r>
          </a:p>
        </p:txBody>
      </p:sp>
      <p:sp>
        <p:nvSpPr>
          <p:cNvPr id="5135" name="Text Box 15"/>
          <p:cNvSpPr txBox="1">
            <a:spLocks noChangeArrowheads="1"/>
          </p:cNvSpPr>
          <p:nvPr/>
        </p:nvSpPr>
        <p:spPr bwMode="auto">
          <a:xfrm>
            <a:off x="3395536" y="3080509"/>
            <a:ext cx="819360" cy="338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10</a:t>
            </a:r>
            <a:r>
              <a:rPr lang="en-US" baseline="33000"/>
              <a:t>-15</a:t>
            </a:r>
            <a:r>
              <a:rPr lang="en-US"/>
              <a:t> m</a:t>
            </a:r>
          </a:p>
        </p:txBody>
      </p:sp>
      <p:sp>
        <p:nvSpPr>
          <p:cNvPr id="5136" name="Text Box 16"/>
          <p:cNvSpPr txBox="1">
            <a:spLocks noChangeArrowheads="1"/>
          </p:cNvSpPr>
          <p:nvPr/>
        </p:nvSpPr>
        <p:spPr bwMode="auto">
          <a:xfrm>
            <a:off x="3395536" y="3668090"/>
            <a:ext cx="819360" cy="338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10</a:t>
            </a:r>
            <a:r>
              <a:rPr lang="en-US" baseline="33000"/>
              <a:t>-18</a:t>
            </a:r>
            <a:r>
              <a:rPr lang="en-US"/>
              <a:t> m</a:t>
            </a:r>
          </a:p>
        </p:txBody>
      </p:sp>
      <p:sp>
        <p:nvSpPr>
          <p:cNvPr id="5137" name="Text Box 17"/>
          <p:cNvSpPr txBox="1">
            <a:spLocks noChangeArrowheads="1"/>
          </p:cNvSpPr>
          <p:nvPr/>
        </p:nvSpPr>
        <p:spPr bwMode="auto">
          <a:xfrm>
            <a:off x="3395536" y="4321919"/>
            <a:ext cx="974880" cy="338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&lt;10</a:t>
            </a:r>
            <a:r>
              <a:rPr lang="en-US" baseline="33000"/>
              <a:t>-18</a:t>
            </a:r>
            <a:r>
              <a:rPr lang="en-US"/>
              <a:t> m</a:t>
            </a:r>
          </a:p>
        </p:txBody>
      </p:sp>
      <p:sp>
        <p:nvSpPr>
          <p:cNvPr id="5138" name="Text Box 18"/>
          <p:cNvSpPr txBox="1">
            <a:spLocks noChangeArrowheads="1"/>
          </p:cNvSpPr>
          <p:nvPr/>
        </p:nvSpPr>
        <p:spPr bwMode="auto">
          <a:xfrm>
            <a:off x="5256015" y="2524611"/>
            <a:ext cx="2504160" cy="33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10 electron-Volts (eV)</a:t>
            </a:r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5256015" y="3080509"/>
            <a:ext cx="1588320" cy="338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10</a:t>
            </a:r>
            <a:r>
              <a:rPr lang="en-US" baseline="33000"/>
              <a:t>6</a:t>
            </a:r>
            <a:r>
              <a:rPr lang="en-US"/>
              <a:t> eV (MeV)</a:t>
            </a:r>
          </a:p>
        </p:txBody>
      </p:sp>
      <p:sp>
        <p:nvSpPr>
          <p:cNvPr id="5140" name="Text Box 20"/>
          <p:cNvSpPr txBox="1">
            <a:spLocks noChangeArrowheads="1"/>
          </p:cNvSpPr>
          <p:nvPr/>
        </p:nvSpPr>
        <p:spPr bwMode="auto">
          <a:xfrm>
            <a:off x="5256016" y="3701214"/>
            <a:ext cx="1967040" cy="33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1000 MeV (GeV)</a:t>
            </a:r>
          </a:p>
        </p:txBody>
      </p:sp>
      <p:sp>
        <p:nvSpPr>
          <p:cNvPr id="5141" name="Text Box 21"/>
          <p:cNvSpPr txBox="1">
            <a:spLocks noChangeArrowheads="1"/>
          </p:cNvSpPr>
          <p:nvPr/>
        </p:nvSpPr>
        <p:spPr bwMode="auto">
          <a:xfrm>
            <a:off x="5256015" y="4321919"/>
            <a:ext cx="748800" cy="332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&gt; GeV</a:t>
            </a:r>
          </a:p>
        </p:txBody>
      </p:sp>
      <p:sp>
        <p:nvSpPr>
          <p:cNvPr id="5142" name="Line 22"/>
          <p:cNvSpPr>
            <a:spLocks noChangeShapeType="1"/>
          </p:cNvSpPr>
          <p:nvPr/>
        </p:nvSpPr>
        <p:spPr bwMode="auto">
          <a:xfrm>
            <a:off x="4367520" y="1711784"/>
            <a:ext cx="103680" cy="1440"/>
          </a:xfrm>
          <a:prstGeom prst="line">
            <a:avLst/>
          </a:prstGeom>
          <a:noFill/>
          <a:ln w="9525" cap="flat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4111" y="6497460"/>
            <a:ext cx="3048025" cy="365125"/>
          </a:xfrm>
        </p:spPr>
        <p:txBody>
          <a:bodyPr/>
          <a:lstStyle/>
          <a:p>
            <a:r>
              <a:rPr lang="en-US" smtClean="0"/>
              <a:t>A. V. Kotwal, TIFR Mumbai, 5 July 22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Cosmic Microwave Background Fluctuations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96333" y="5771413"/>
            <a:ext cx="87488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Full sky measurement of variation of radiation </a:t>
            </a:r>
          </a:p>
          <a:p>
            <a:r>
              <a:rPr lang="en-US" sz="2400" dirty="0" smtClean="0"/>
              <a:t>Further improved direction precision measured by PLANCK satellite</a:t>
            </a:r>
          </a:p>
        </p:txBody>
      </p:sp>
      <p:pic>
        <p:nvPicPr>
          <p:cNvPr id="4" name="Content Placeholder 3" descr="Planck.jpe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137" b="-4137"/>
          <a:stretch>
            <a:fillRect/>
          </a:stretch>
        </p:blipFill>
        <p:spPr>
          <a:xfrm>
            <a:off x="457200" y="1303869"/>
            <a:ext cx="8229600" cy="4525963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TIFR Mumbai, 5 July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705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Origin of Galaxies Requires Dark Matter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467556"/>
            <a:ext cx="8390467" cy="523522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Quantum fluctuations at the Big Bang cause density variations</a:t>
            </a:r>
          </a:p>
          <a:p>
            <a:pPr lvl="1"/>
            <a:r>
              <a:rPr lang="en-US" dirty="0" smtClean="0"/>
              <a:t>We are seeing the imprint of these density variations on the earliest light </a:t>
            </a:r>
          </a:p>
          <a:p>
            <a:r>
              <a:rPr lang="en-US" dirty="0" smtClean="0"/>
              <a:t>Density variations seeded the accretion of dark matter </a:t>
            </a:r>
          </a:p>
          <a:p>
            <a:r>
              <a:rPr lang="en-US" dirty="0" smtClean="0"/>
              <a:t>Dark matter accretion causes accretion of visible matter</a:t>
            </a:r>
          </a:p>
          <a:p>
            <a:pPr lvl="1"/>
            <a:r>
              <a:rPr lang="en-US" dirty="0" smtClean="0"/>
              <a:t>Leading to galaxies we see today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TIFR Mumbai, 5 July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012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Origin of Galaxies Requires Dark Matter and Quantum Foam at Big Bang</a:t>
            </a:r>
            <a:endParaRPr lang="en-US" sz="3600" dirty="0"/>
          </a:p>
        </p:txBody>
      </p:sp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 descr="bigbang-CMB_Timeline300_no_WMAP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95" r="-9095"/>
          <a:stretch>
            <a:fillRect/>
          </a:stretch>
        </p:blipFill>
        <p:spPr>
          <a:xfrm>
            <a:off x="781789" y="1622780"/>
            <a:ext cx="7778012" cy="4277607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TIFR Mumbai, 5 July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579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84488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The Vacuum Quantum Foam and the W boson Mass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TIFR Mumbai, 5 July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118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3"/>
          <p:cNvSpPr>
            <a:spLocks noGrp="1"/>
          </p:cNvSpPr>
          <p:nvPr>
            <p:ph type="ftr" idx="10"/>
          </p:nvPr>
        </p:nvSpPr>
        <p:spPr>
          <a:xfrm>
            <a:off x="14111" y="6553904"/>
            <a:ext cx="3176640" cy="365125"/>
          </a:xfrm>
        </p:spPr>
        <p:txBody>
          <a:bodyPr/>
          <a:lstStyle/>
          <a:p>
            <a:r>
              <a:rPr lang="en-US" smtClean="0"/>
              <a:t>A. V. Kotwal, TIFR Mumbai, 5 July 22</a:t>
            </a:r>
            <a:endParaRPr lang="en-US" dirty="0"/>
          </a:p>
        </p:txBody>
      </p:sp>
      <p:sp>
        <p:nvSpPr>
          <p:cNvPr id="23553" name="Rectangle 1"/>
          <p:cNvSpPr>
            <a:spLocks noGrp="1" noChangeArrowheads="1"/>
          </p:cNvSpPr>
          <p:nvPr>
            <p:ph type="body" idx="4294967295"/>
          </p:nvPr>
        </p:nvSpPr>
        <p:spPr>
          <a:xfrm>
            <a:off x="165600" y="694153"/>
            <a:ext cx="8956800" cy="5137020"/>
          </a:xfrm>
          <a:ln/>
        </p:spPr>
        <p:txBody>
          <a:bodyPr tIns="20802"/>
          <a:lstStyle/>
          <a:p>
            <a:pPr marL="391686" indent="-293764">
              <a:spcBef>
                <a:spcPts val="522"/>
              </a:spcBef>
              <a:spcAft>
                <a:spcPts val="1803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>
                <a:solidFill>
                  <a:srgbClr val="008000"/>
                </a:solidFill>
              </a:rPr>
              <a:t>Quantum fluctuations due to </a:t>
            </a:r>
            <a:r>
              <a:rPr lang="en-US" sz="2400" dirty="0" smtClean="0">
                <a:solidFill>
                  <a:srgbClr val="008000"/>
                </a:solidFill>
              </a:rPr>
              <a:t>top </a:t>
            </a:r>
            <a:r>
              <a:rPr lang="en-US" sz="2400" dirty="0">
                <a:solidFill>
                  <a:srgbClr val="008000"/>
                </a:solidFill>
              </a:rPr>
              <a:t>quark and Higgs </a:t>
            </a:r>
            <a:r>
              <a:rPr lang="en-US" sz="2400" dirty="0" smtClean="0">
                <a:solidFill>
                  <a:srgbClr val="008000"/>
                </a:solidFill>
              </a:rPr>
              <a:t>boson </a:t>
            </a:r>
            <a:r>
              <a:rPr lang="en-US" sz="2400" dirty="0">
                <a:solidFill>
                  <a:srgbClr val="008000"/>
                </a:solidFill>
              </a:rPr>
              <a:t>and (potentially) undiscovered particles</a:t>
            </a:r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-83529"/>
            <a:ext cx="7807680" cy="843929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 dirty="0">
                <a:solidFill>
                  <a:srgbClr val="DC2300"/>
                </a:solidFill>
              </a:rPr>
              <a:t>Motivation for Precision </a:t>
            </a:r>
            <a:r>
              <a:rPr lang="en-US" sz="2500" dirty="0" smtClean="0">
                <a:solidFill>
                  <a:srgbClr val="DC2300"/>
                </a:solidFill>
              </a:rPr>
              <a:t>Measurement of W boson Mass</a:t>
            </a:r>
            <a:endParaRPr lang="en-US" sz="2500" dirty="0">
              <a:solidFill>
                <a:srgbClr val="DC2300"/>
              </a:solidFill>
            </a:endParaRPr>
          </a:p>
        </p:txBody>
      </p:sp>
      <p:sp>
        <p:nvSpPr>
          <p:cNvPr id="23555" name="AutoShape 3"/>
          <p:cNvSpPr>
            <a:spLocks noChangeArrowheads="1"/>
          </p:cNvSpPr>
          <p:nvPr/>
        </p:nvSpPr>
        <p:spPr bwMode="auto">
          <a:xfrm>
            <a:off x="1143360" y="3469324"/>
            <a:ext cx="267840" cy="253467"/>
          </a:xfrm>
          <a:prstGeom prst="roundRect">
            <a:avLst>
              <a:gd name="adj" fmla="val 565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521280" y="4408304"/>
            <a:ext cx="8280000" cy="88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/>
              <a:t>Standard Model </a:t>
            </a:r>
            <a:r>
              <a:rPr lang="en-US" dirty="0" smtClean="0"/>
              <a:t>calculation of the quantum fluctuations: </a:t>
            </a:r>
            <a:endParaRPr lang="en-US" baseline="-33000" dirty="0">
              <a:solidFill>
                <a:srgbClr val="0000FF"/>
              </a:solidFill>
              <a:cs typeface="Times New Roman" charset="0"/>
            </a:endParaRPr>
          </a:p>
        </p:txBody>
      </p:sp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480" y="2240875"/>
            <a:ext cx="2579040" cy="13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640" y="1723862"/>
            <a:ext cx="2684160" cy="973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161" y="2239436"/>
            <a:ext cx="2881440" cy="956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520" y="2743489"/>
            <a:ext cx="2759040" cy="1468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177120" y="5069685"/>
            <a:ext cx="8966880" cy="995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0802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buSzPct val="45000"/>
              <a:buFont typeface="Wingdings" charset="0"/>
              <a:buChar char=""/>
            </a:pPr>
            <a:r>
              <a:rPr lang="en-US" dirty="0">
                <a:solidFill>
                  <a:srgbClr val="008000"/>
                </a:solidFill>
              </a:rPr>
              <a:t> Since we know top quark and Higgs boson masses, comparing </a:t>
            </a:r>
            <a:r>
              <a:rPr lang="en-US" dirty="0" smtClean="0">
                <a:solidFill>
                  <a:srgbClr val="008000"/>
                </a:solidFill>
              </a:rPr>
              <a:t>measured and </a:t>
            </a:r>
            <a:r>
              <a:rPr lang="en-US" dirty="0">
                <a:solidFill>
                  <a:srgbClr val="008000"/>
                </a:solidFill>
              </a:rPr>
              <a:t>calculated values of W boson mass tells us about new particles “X” </a:t>
            </a:r>
            <a:r>
              <a:rPr lang="en-US" dirty="0" smtClean="0">
                <a:solidFill>
                  <a:srgbClr val="008000"/>
                </a:solidFill>
              </a:rPr>
              <a:t>beyond </a:t>
            </a:r>
            <a:r>
              <a:rPr lang="en-US" dirty="0">
                <a:solidFill>
                  <a:srgbClr val="008000"/>
                </a:solidFill>
              </a:rPr>
              <a:t>the Standard Model 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>
          <a:xfrm>
            <a:off x="14110" y="6539793"/>
            <a:ext cx="3443112" cy="365125"/>
          </a:xfrm>
        </p:spPr>
        <p:txBody>
          <a:bodyPr/>
          <a:lstStyle/>
          <a:p>
            <a:r>
              <a:rPr lang="en-US" smtClean="0"/>
              <a:t>A. V. Kotwal, TIFR Mumbai, 5 July 22</a:t>
            </a:r>
            <a:endParaRPr lang="en-US" dirty="0"/>
          </a:p>
        </p:txBody>
      </p:sp>
      <p:sp>
        <p:nvSpPr>
          <p:cNvPr id="24577" name="Rectangle 1"/>
          <p:cNvSpPr>
            <a:spLocks noGrp="1" noChangeArrowheads="1"/>
          </p:cNvSpPr>
          <p:nvPr>
            <p:ph type="body" idx="4294967295"/>
          </p:nvPr>
        </p:nvSpPr>
        <p:spPr>
          <a:xfrm>
            <a:off x="131040" y="986820"/>
            <a:ext cx="8956800" cy="5717400"/>
          </a:xfrm>
          <a:ln/>
        </p:spPr>
        <p:txBody>
          <a:bodyPr tIns="20802">
            <a:normAutofit/>
          </a:bodyPr>
          <a:lstStyle/>
          <a:p>
            <a:pPr marL="391686" indent="-293764">
              <a:spcBef>
                <a:spcPts val="522"/>
              </a:spcBef>
              <a:spcAft>
                <a:spcPts val="1803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800" dirty="0">
                <a:solidFill>
                  <a:srgbClr val="008000"/>
                </a:solidFill>
              </a:rPr>
              <a:t>The mass of the W boson is </a:t>
            </a:r>
            <a:r>
              <a:rPr lang="en-US" sz="2800" dirty="0" smtClean="0">
                <a:solidFill>
                  <a:srgbClr val="008000"/>
                </a:solidFill>
              </a:rPr>
              <a:t>precisely calculable in Standard Model theory </a:t>
            </a:r>
            <a:endParaRPr lang="en-US" sz="2800" dirty="0">
              <a:solidFill>
                <a:srgbClr val="008000"/>
              </a:solidFill>
            </a:endParaRPr>
          </a:p>
          <a:p>
            <a:pPr marL="1566743" lvl="1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/>
              <a:t>The Higgs boson was the last missing component of the </a:t>
            </a:r>
            <a:r>
              <a:rPr lang="en-US" sz="2400" dirty="0" smtClean="0"/>
              <a:t>model</a:t>
            </a:r>
            <a:endParaRPr lang="en-US" sz="2400" dirty="0"/>
          </a:p>
          <a:p>
            <a:pPr marL="1566743" lvl="1" indent="-519848">
              <a:buSzPct val="7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400" dirty="0"/>
          </a:p>
          <a:p>
            <a:pPr marL="391686" indent="-293764">
              <a:spcBef>
                <a:spcPts val="522"/>
              </a:spcBef>
              <a:spcAft>
                <a:spcPts val="1803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800" dirty="0">
                <a:solidFill>
                  <a:srgbClr val="660066"/>
                </a:solidFill>
              </a:rPr>
              <a:t>The W boson mass is </a:t>
            </a:r>
            <a:r>
              <a:rPr lang="en-US" sz="2800" dirty="0" smtClean="0">
                <a:solidFill>
                  <a:srgbClr val="660066"/>
                </a:solidFill>
              </a:rPr>
              <a:t>calculated to accuracy </a:t>
            </a:r>
            <a:r>
              <a:rPr lang="en-US" sz="2800" dirty="0">
                <a:solidFill>
                  <a:srgbClr val="660066"/>
                </a:solidFill>
              </a:rPr>
              <a:t>of 0.01</a:t>
            </a:r>
            <a:r>
              <a:rPr lang="en-US" sz="2800" dirty="0" smtClean="0">
                <a:solidFill>
                  <a:srgbClr val="660066"/>
                </a:solidFill>
              </a:rPr>
              <a:t>%</a:t>
            </a:r>
            <a:endParaRPr lang="en-US" sz="2400" dirty="0"/>
          </a:p>
          <a:p>
            <a:pPr marL="1566743" lvl="1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dirty="0" smtClean="0">
                <a:solidFill>
                  <a:srgbClr val="008000"/>
                </a:solidFill>
              </a:rPr>
              <a:t>Standard Model </a:t>
            </a:r>
            <a:r>
              <a:rPr lang="en-US" dirty="0">
                <a:solidFill>
                  <a:srgbClr val="008000"/>
                </a:solidFill>
              </a:rPr>
              <a:t>expectation </a:t>
            </a:r>
            <a:endParaRPr lang="en-US" dirty="0" smtClean="0">
              <a:solidFill>
                <a:srgbClr val="008000"/>
              </a:solidFill>
            </a:endParaRPr>
          </a:p>
          <a:p>
            <a:pPr marL="1566743" lvl="1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dirty="0" smtClean="0">
                <a:solidFill>
                  <a:srgbClr val="008000"/>
                </a:solidFill>
              </a:rPr>
              <a:t>M</a:t>
            </a:r>
            <a:r>
              <a:rPr lang="en-US" baseline="-33000" dirty="0" smtClean="0">
                <a:solidFill>
                  <a:srgbClr val="008000"/>
                </a:solidFill>
              </a:rPr>
              <a:t>W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  <a:r>
              <a:rPr lang="en-US" dirty="0">
                <a:solidFill>
                  <a:srgbClr val="008000"/>
                </a:solidFill>
              </a:rPr>
              <a:t>= 80,357 ± 4</a:t>
            </a:r>
            <a:r>
              <a:rPr lang="en-US" baseline="-33000" dirty="0">
                <a:solidFill>
                  <a:srgbClr val="008000"/>
                </a:solidFill>
              </a:rPr>
              <a:t>inputs</a:t>
            </a:r>
            <a:r>
              <a:rPr lang="en-US" dirty="0">
                <a:solidFill>
                  <a:srgbClr val="008000"/>
                </a:solidFill>
              </a:rPr>
              <a:t> ± 4</a:t>
            </a:r>
            <a:r>
              <a:rPr lang="en-US" baseline="-33000" dirty="0">
                <a:solidFill>
                  <a:srgbClr val="008000"/>
                </a:solidFill>
              </a:rPr>
              <a:t>theory</a:t>
            </a:r>
            <a:r>
              <a:rPr lang="en-US" dirty="0">
                <a:solidFill>
                  <a:srgbClr val="008000"/>
                </a:solidFill>
              </a:rPr>
              <a:t> </a:t>
            </a:r>
            <a:r>
              <a:rPr lang="en-US" dirty="0" smtClean="0">
                <a:solidFill>
                  <a:srgbClr val="008000"/>
                </a:solidFill>
              </a:rPr>
              <a:t>MeV</a:t>
            </a:r>
          </a:p>
          <a:p>
            <a:pPr marL="1566743" lvl="1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dirty="0">
              <a:solidFill>
                <a:srgbClr val="008000"/>
              </a:solidFill>
            </a:endParaRPr>
          </a:p>
          <a:p>
            <a:pPr marL="1166693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800" dirty="0" smtClean="0">
                <a:solidFill>
                  <a:srgbClr val="0000FF"/>
                </a:solidFill>
              </a:rPr>
              <a:t>A target for comparison to experimental measurement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47526"/>
            <a:ext cx="7807680" cy="843929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 dirty="0">
                <a:solidFill>
                  <a:srgbClr val="DC2300"/>
                </a:solidFill>
              </a:rPr>
              <a:t>Motivation for Precision </a:t>
            </a:r>
            <a:r>
              <a:rPr lang="en-US" sz="2500" dirty="0" smtClean="0">
                <a:solidFill>
                  <a:srgbClr val="DC2300"/>
                </a:solidFill>
              </a:rPr>
              <a:t>Measurement of W boson Mass</a:t>
            </a:r>
            <a:endParaRPr lang="en-US" sz="2500" dirty="0">
              <a:solidFill>
                <a:srgbClr val="DC23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smtClean="0"/>
              <a:t>A. V. Kotwal, TIFR Mumbai, 5 July 22</a:t>
            </a:r>
            <a:endParaRPr lang="en-US"/>
          </a:p>
        </p:txBody>
      </p:sp>
      <p:sp>
        <p:nvSpPr>
          <p:cNvPr id="2867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39" y="112332"/>
            <a:ext cx="8233071" cy="728717"/>
          </a:xfrm>
          <a:ln/>
        </p:spPr>
        <p:txBody>
          <a:bodyPr tIns="22401">
            <a:no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800" dirty="0" smtClean="0">
                <a:solidFill>
                  <a:srgbClr val="DC2300"/>
                </a:solidFill>
              </a:rPr>
              <a:t>Quantum Fluctuations </a:t>
            </a:r>
            <a:r>
              <a:rPr lang="en-US" sz="2800" dirty="0">
                <a:solidFill>
                  <a:srgbClr val="DC2300"/>
                </a:solidFill>
              </a:rPr>
              <a:t>from </a:t>
            </a:r>
            <a:r>
              <a:rPr lang="en-US" sz="2800" dirty="0" err="1">
                <a:solidFill>
                  <a:srgbClr val="DC2300"/>
                </a:solidFill>
              </a:rPr>
              <a:t>Supersymmetric</a:t>
            </a:r>
            <a:r>
              <a:rPr lang="en-US" sz="2800" dirty="0">
                <a:solidFill>
                  <a:srgbClr val="DC2300"/>
                </a:solidFill>
              </a:rPr>
              <a:t> Particles</a:t>
            </a:r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41120" y="4446266"/>
            <a:ext cx="8879040" cy="1790843"/>
          </a:xfrm>
          <a:ln/>
        </p:spPr>
        <p:txBody>
          <a:bodyPr tIns="19201">
            <a:normAutofit lnSpcReduction="10000"/>
          </a:bodyPr>
          <a:lstStyle/>
          <a:p>
            <a:pPr marL="391686" indent="-293764">
              <a:spcAft>
                <a:spcPct val="0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800" dirty="0">
                <a:solidFill>
                  <a:srgbClr val="008000"/>
                </a:solidFill>
                <a:cs typeface="Times New Roman" charset="0"/>
              </a:rPr>
              <a:t>Quantum </a:t>
            </a:r>
            <a:r>
              <a:rPr lang="en-US" sz="2800" dirty="0" smtClean="0">
                <a:solidFill>
                  <a:srgbClr val="008000"/>
                </a:solidFill>
                <a:cs typeface="Times New Roman" charset="0"/>
              </a:rPr>
              <a:t>fluctuations involving </a:t>
            </a:r>
            <a:r>
              <a:rPr lang="en-US" sz="2800" dirty="0" err="1" smtClean="0">
                <a:solidFill>
                  <a:srgbClr val="008000"/>
                </a:solidFill>
                <a:cs typeface="Times New Roman" charset="0"/>
              </a:rPr>
              <a:t>supersymmetric</a:t>
            </a:r>
            <a:r>
              <a:rPr lang="en-US" sz="2800" dirty="0" smtClean="0">
                <a:solidFill>
                  <a:srgbClr val="008000"/>
                </a:solidFill>
                <a:cs typeface="Times New Roman" charset="0"/>
              </a:rPr>
              <a:t> particles contribute to the </a:t>
            </a:r>
            <a:r>
              <a:rPr lang="en-US" sz="2800" dirty="0">
                <a:solidFill>
                  <a:srgbClr val="008000"/>
                </a:solidFill>
                <a:cs typeface="Times New Roman" charset="0"/>
              </a:rPr>
              <a:t>W boson </a:t>
            </a:r>
            <a:r>
              <a:rPr lang="en-US" sz="2800" dirty="0" smtClean="0">
                <a:solidFill>
                  <a:srgbClr val="008000"/>
                </a:solidFill>
                <a:cs typeface="Times New Roman" charset="0"/>
              </a:rPr>
              <a:t>mass</a:t>
            </a:r>
            <a:endParaRPr lang="en-US" sz="2800" dirty="0">
              <a:solidFill>
                <a:srgbClr val="008000"/>
              </a:solidFill>
              <a:cs typeface="Times New Roman" charset="0"/>
            </a:endParaRPr>
          </a:p>
          <a:p>
            <a:pPr marL="391686" indent="-293764">
              <a:spcAft>
                <a:spcPct val="0"/>
              </a:spcAft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800" dirty="0">
              <a:solidFill>
                <a:srgbClr val="008000"/>
              </a:solidFill>
              <a:cs typeface="Times New Roman" charset="0"/>
            </a:endParaRPr>
          </a:p>
          <a:p>
            <a:pPr marL="391686" indent="-293764">
              <a:spcAft>
                <a:spcPct val="0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800" dirty="0" err="1" smtClean="0">
                <a:solidFill>
                  <a:srgbClr val="993366"/>
                </a:solidFill>
                <a:cs typeface="Times New Roman" charset="0"/>
              </a:rPr>
              <a:t>Supersymmetric</a:t>
            </a:r>
            <a:r>
              <a:rPr lang="en-US" sz="2800" dirty="0" smtClean="0">
                <a:solidFill>
                  <a:srgbClr val="993366"/>
                </a:solidFill>
                <a:cs typeface="Times New Roman" charset="0"/>
              </a:rPr>
              <a:t> </a:t>
            </a:r>
            <a:r>
              <a:rPr lang="en-US" sz="2800" dirty="0">
                <a:solidFill>
                  <a:srgbClr val="993366"/>
                </a:solidFill>
                <a:cs typeface="Times New Roman" charset="0"/>
              </a:rPr>
              <a:t>particle could constitute dark matter   </a:t>
            </a: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200" baseline="-33000" dirty="0">
              <a:solidFill>
                <a:srgbClr val="DC2300"/>
              </a:solidFill>
              <a:cs typeface="Times New Roman" charset="0"/>
            </a:endParaRP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01" y="1241411"/>
            <a:ext cx="7863840" cy="2808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idx="10"/>
          </p:nvPr>
        </p:nvSpPr>
        <p:spPr>
          <a:xfrm>
            <a:off x="0" y="6539793"/>
            <a:ext cx="3485444" cy="365125"/>
          </a:xfrm>
        </p:spPr>
        <p:txBody>
          <a:bodyPr/>
          <a:lstStyle/>
          <a:p>
            <a:r>
              <a:rPr lang="en-US" smtClean="0"/>
              <a:t>A. V. Kotwal, TIFR Mumbai, 5 July 22</a:t>
            </a:r>
            <a:endParaRPr lang="en-US"/>
          </a:p>
        </p:txBody>
      </p:sp>
      <p:sp>
        <p:nvSpPr>
          <p:cNvPr id="29697" name="AutoShape 1"/>
          <p:cNvSpPr>
            <a:spLocks noChangeArrowheads="1"/>
          </p:cNvSpPr>
          <p:nvPr/>
        </p:nvSpPr>
        <p:spPr bwMode="auto">
          <a:xfrm>
            <a:off x="902881" y="5910380"/>
            <a:ext cx="197280" cy="311073"/>
          </a:xfrm>
          <a:prstGeom prst="roundRect">
            <a:avLst>
              <a:gd name="adj" fmla="val 731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640" y="-1455993"/>
            <a:ext cx="6350400" cy="8087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969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704161" y="33124"/>
            <a:ext cx="7807680" cy="1144920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>
                <a:solidFill>
                  <a:srgbClr val="DC2300"/>
                </a:solidFill>
              </a:rPr>
              <a:t>1998 Status of  M</a:t>
            </a:r>
            <a:r>
              <a:rPr lang="en-US" sz="2900" baseline="-33000">
                <a:solidFill>
                  <a:srgbClr val="DC2300"/>
                </a:solidFill>
              </a:rPr>
              <a:t>W</a:t>
            </a:r>
            <a:r>
              <a:rPr lang="en-US" sz="2900">
                <a:solidFill>
                  <a:srgbClr val="DC2300"/>
                </a:solidFill>
              </a:rPr>
              <a:t> </a:t>
            </a:r>
            <a:r>
              <a:rPr lang="en-US" sz="2900" i="1">
                <a:solidFill>
                  <a:srgbClr val="DC2300"/>
                </a:solidFill>
              </a:rPr>
              <a:t>vs</a:t>
            </a:r>
            <a:r>
              <a:rPr lang="en-US" sz="2900">
                <a:solidFill>
                  <a:srgbClr val="DC2300"/>
                </a:solidFill>
              </a:rPr>
              <a:t> M</a:t>
            </a:r>
            <a:r>
              <a:rPr lang="en-US" sz="2900" baseline="-33000">
                <a:solidFill>
                  <a:srgbClr val="DC2300"/>
                </a:solidFill>
              </a:rPr>
              <a:t>top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idx="10"/>
          </p:nvPr>
        </p:nvSpPr>
        <p:spPr>
          <a:xfrm>
            <a:off x="-1" y="6519332"/>
            <a:ext cx="3217333" cy="338667"/>
          </a:xfrm>
        </p:spPr>
        <p:txBody>
          <a:bodyPr/>
          <a:lstStyle/>
          <a:p>
            <a:r>
              <a:rPr lang="en-US" smtClean="0"/>
              <a:t>A. V. Kotwal, TIFR Mumbai, 5 July 22</a:t>
            </a:r>
            <a:endParaRPr lang="en-US" dirty="0"/>
          </a:p>
        </p:txBody>
      </p:sp>
      <p:sp>
        <p:nvSpPr>
          <p:cNvPr id="30721" name="AutoShape 1"/>
          <p:cNvSpPr>
            <a:spLocks noChangeArrowheads="1"/>
          </p:cNvSpPr>
          <p:nvPr/>
        </p:nvSpPr>
        <p:spPr bwMode="auto">
          <a:xfrm>
            <a:off x="707041" y="5910380"/>
            <a:ext cx="197280" cy="311073"/>
          </a:xfrm>
          <a:prstGeom prst="roundRect">
            <a:avLst>
              <a:gd name="adj" fmla="val 731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640" y="-1455993"/>
            <a:ext cx="6350400" cy="8087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2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704161" y="33124"/>
            <a:ext cx="7807680" cy="1144920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 dirty="0" smtClean="0">
                <a:solidFill>
                  <a:srgbClr val="FF420E"/>
                </a:solidFill>
              </a:rPr>
              <a:t>1998 </a:t>
            </a:r>
            <a:r>
              <a:rPr lang="en-US" sz="2900" dirty="0">
                <a:solidFill>
                  <a:srgbClr val="FF420E"/>
                </a:solidFill>
              </a:rPr>
              <a:t>Status of  M</a:t>
            </a:r>
            <a:r>
              <a:rPr lang="en-US" sz="2900" baseline="-33000" dirty="0">
                <a:solidFill>
                  <a:srgbClr val="FF420E"/>
                </a:solidFill>
              </a:rPr>
              <a:t>W</a:t>
            </a:r>
            <a:r>
              <a:rPr lang="en-US" sz="2900" dirty="0">
                <a:solidFill>
                  <a:srgbClr val="FF420E"/>
                </a:solidFill>
              </a:rPr>
              <a:t> </a:t>
            </a:r>
            <a:r>
              <a:rPr lang="en-US" sz="2900" i="1" dirty="0" err="1">
                <a:solidFill>
                  <a:srgbClr val="FF420E"/>
                </a:solidFill>
              </a:rPr>
              <a:t>vs</a:t>
            </a:r>
            <a:r>
              <a:rPr lang="en-US" sz="2900" dirty="0">
                <a:solidFill>
                  <a:srgbClr val="FF420E"/>
                </a:solidFill>
              </a:rPr>
              <a:t> </a:t>
            </a:r>
            <a:r>
              <a:rPr lang="en-US" sz="2900" dirty="0" err="1">
                <a:solidFill>
                  <a:srgbClr val="FF420E"/>
                </a:solidFill>
              </a:rPr>
              <a:t>M</a:t>
            </a:r>
            <a:r>
              <a:rPr lang="en-US" sz="2900" baseline="-33000" dirty="0" err="1">
                <a:solidFill>
                  <a:srgbClr val="FF420E"/>
                </a:solidFill>
              </a:rPr>
              <a:t>top</a:t>
            </a:r>
            <a:endParaRPr lang="en-US" sz="2900" baseline="-33000" dirty="0">
              <a:solidFill>
                <a:srgbClr val="FF420E"/>
              </a:solidFill>
            </a:endParaRPr>
          </a:p>
        </p:txBody>
      </p:sp>
      <p:sp>
        <p:nvSpPr>
          <p:cNvPr id="30725" name="Line 5"/>
          <p:cNvSpPr>
            <a:spLocks noChangeShapeType="1"/>
          </p:cNvSpPr>
          <p:nvPr/>
        </p:nvSpPr>
        <p:spPr bwMode="auto">
          <a:xfrm flipV="1">
            <a:off x="2210401" y="3160889"/>
            <a:ext cx="5931710" cy="1528244"/>
          </a:xfrm>
          <a:prstGeom prst="line">
            <a:avLst/>
          </a:prstGeom>
          <a:noFill/>
          <a:ln w="73080" cap="flat">
            <a:solidFill>
              <a:srgbClr val="99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7002721" y="3367073"/>
            <a:ext cx="1936800" cy="917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9900FF"/>
                </a:solidFill>
              </a:rPr>
              <a:t>Standard Model</a:t>
            </a:r>
          </a:p>
          <a:p>
            <a:r>
              <a:rPr lang="en-US">
                <a:solidFill>
                  <a:srgbClr val="9900FF"/>
                </a:solidFill>
              </a:rPr>
              <a:t>after 2012 Higgs</a:t>
            </a:r>
          </a:p>
          <a:p>
            <a:r>
              <a:rPr lang="en-US">
                <a:solidFill>
                  <a:srgbClr val="9900FF"/>
                </a:solidFill>
              </a:rPr>
              <a:t>discovery</a:t>
            </a:r>
          </a:p>
        </p:txBody>
      </p:sp>
      <p:sp>
        <p:nvSpPr>
          <p:cNvPr id="9" name="Rectangle 1"/>
          <p:cNvSpPr txBox="1">
            <a:spLocks noChangeArrowheads="1"/>
          </p:cNvSpPr>
          <p:nvPr/>
        </p:nvSpPr>
        <p:spPr>
          <a:xfrm>
            <a:off x="466561" y="6165847"/>
            <a:ext cx="8316000" cy="847336"/>
          </a:xfrm>
          <a:prstGeom prst="rect">
            <a:avLst/>
          </a:prstGeom>
          <a:ln/>
        </p:spPr>
        <p:txBody>
          <a:bodyPr vert="horz" lIns="91440" tIns="20802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97921">
              <a:buFont typeface="Arial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US" sz="2400" dirty="0">
              <a:solidFill>
                <a:srgbClr val="7E002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idx="10"/>
          </p:nvPr>
        </p:nvSpPr>
        <p:spPr>
          <a:xfrm>
            <a:off x="-1" y="6519332"/>
            <a:ext cx="3217333" cy="338667"/>
          </a:xfrm>
        </p:spPr>
        <p:txBody>
          <a:bodyPr/>
          <a:lstStyle/>
          <a:p>
            <a:r>
              <a:rPr lang="en-US" smtClean="0"/>
              <a:t>A. V. Kotwal, TIFR Mumbai, 5 July 22</a:t>
            </a:r>
            <a:endParaRPr lang="en-US" dirty="0"/>
          </a:p>
        </p:txBody>
      </p:sp>
      <p:sp>
        <p:nvSpPr>
          <p:cNvPr id="30721" name="AutoShape 1"/>
          <p:cNvSpPr>
            <a:spLocks noChangeArrowheads="1"/>
          </p:cNvSpPr>
          <p:nvPr/>
        </p:nvSpPr>
        <p:spPr bwMode="auto">
          <a:xfrm>
            <a:off x="707041" y="5910380"/>
            <a:ext cx="197280" cy="311073"/>
          </a:xfrm>
          <a:prstGeom prst="roundRect">
            <a:avLst>
              <a:gd name="adj" fmla="val 731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640" y="-1455993"/>
            <a:ext cx="6350400" cy="8087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2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704161" y="33124"/>
            <a:ext cx="7807680" cy="1144920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 dirty="0" smtClean="0">
                <a:solidFill>
                  <a:srgbClr val="FF420E"/>
                </a:solidFill>
              </a:rPr>
              <a:t>2022 </a:t>
            </a:r>
            <a:r>
              <a:rPr lang="en-US" sz="2900" dirty="0">
                <a:solidFill>
                  <a:srgbClr val="FF420E"/>
                </a:solidFill>
              </a:rPr>
              <a:t>Status of  M</a:t>
            </a:r>
            <a:r>
              <a:rPr lang="en-US" sz="2900" baseline="-33000" dirty="0">
                <a:solidFill>
                  <a:srgbClr val="FF420E"/>
                </a:solidFill>
              </a:rPr>
              <a:t>W</a:t>
            </a:r>
            <a:r>
              <a:rPr lang="en-US" sz="2900" dirty="0">
                <a:solidFill>
                  <a:srgbClr val="FF420E"/>
                </a:solidFill>
              </a:rPr>
              <a:t> </a:t>
            </a:r>
            <a:r>
              <a:rPr lang="en-US" sz="2900" i="1" dirty="0" err="1">
                <a:solidFill>
                  <a:srgbClr val="FF420E"/>
                </a:solidFill>
              </a:rPr>
              <a:t>vs</a:t>
            </a:r>
            <a:r>
              <a:rPr lang="en-US" sz="2900" dirty="0">
                <a:solidFill>
                  <a:srgbClr val="FF420E"/>
                </a:solidFill>
              </a:rPr>
              <a:t> </a:t>
            </a:r>
            <a:r>
              <a:rPr lang="en-US" sz="2900" dirty="0" err="1">
                <a:solidFill>
                  <a:srgbClr val="FF420E"/>
                </a:solidFill>
              </a:rPr>
              <a:t>M</a:t>
            </a:r>
            <a:r>
              <a:rPr lang="en-US" sz="2900" baseline="-33000" dirty="0" err="1">
                <a:solidFill>
                  <a:srgbClr val="FF420E"/>
                </a:solidFill>
              </a:rPr>
              <a:t>top</a:t>
            </a:r>
            <a:endParaRPr lang="en-US" sz="2900" baseline="-33000" dirty="0">
              <a:solidFill>
                <a:srgbClr val="FF420E"/>
              </a:solidFill>
            </a:endParaRPr>
          </a:p>
        </p:txBody>
      </p:sp>
      <p:sp>
        <p:nvSpPr>
          <p:cNvPr id="30724" name="Oval 4"/>
          <p:cNvSpPr>
            <a:spLocks noChangeArrowheads="1"/>
          </p:cNvSpPr>
          <p:nvPr/>
        </p:nvSpPr>
        <p:spPr bwMode="auto">
          <a:xfrm>
            <a:off x="4537441" y="3008477"/>
            <a:ext cx="358560" cy="387400"/>
          </a:xfrm>
          <a:prstGeom prst="ellipse">
            <a:avLst/>
          </a:prstGeom>
          <a:solidFill>
            <a:srgbClr val="FF6600"/>
          </a:solidFill>
          <a:ln w="9525" cap="flat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30725" name="Line 5"/>
          <p:cNvSpPr>
            <a:spLocks noChangeShapeType="1"/>
          </p:cNvSpPr>
          <p:nvPr/>
        </p:nvSpPr>
        <p:spPr bwMode="auto">
          <a:xfrm flipV="1">
            <a:off x="2210401" y="3160889"/>
            <a:ext cx="5931710" cy="1528244"/>
          </a:xfrm>
          <a:prstGeom prst="line">
            <a:avLst/>
          </a:prstGeom>
          <a:noFill/>
          <a:ln w="73080" cap="flat">
            <a:solidFill>
              <a:srgbClr val="99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7002721" y="3367073"/>
            <a:ext cx="1936800" cy="917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9900FF"/>
                </a:solidFill>
              </a:rPr>
              <a:t>Standard Model</a:t>
            </a:r>
          </a:p>
          <a:p>
            <a:r>
              <a:rPr lang="en-US">
                <a:solidFill>
                  <a:srgbClr val="9900FF"/>
                </a:solidFill>
              </a:rPr>
              <a:t>after 2012 Higgs</a:t>
            </a:r>
          </a:p>
          <a:p>
            <a:r>
              <a:rPr lang="en-US">
                <a:solidFill>
                  <a:srgbClr val="9900FF"/>
                </a:solidFill>
              </a:rPr>
              <a:t>discovery</a:t>
            </a:r>
          </a:p>
        </p:txBody>
      </p:sp>
      <p:sp>
        <p:nvSpPr>
          <p:cNvPr id="9" name="Rectangle 1"/>
          <p:cNvSpPr txBox="1">
            <a:spLocks noChangeArrowheads="1"/>
          </p:cNvSpPr>
          <p:nvPr/>
        </p:nvSpPr>
        <p:spPr>
          <a:xfrm>
            <a:off x="466561" y="6165847"/>
            <a:ext cx="8316000" cy="847336"/>
          </a:xfrm>
          <a:prstGeom prst="rect">
            <a:avLst/>
          </a:prstGeom>
          <a:ln/>
        </p:spPr>
        <p:txBody>
          <a:bodyPr vert="horz" lIns="91440" tIns="20802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97921">
              <a:buFont typeface="Arial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400" i="1" dirty="0" smtClean="0">
                <a:solidFill>
                  <a:srgbClr val="7E0021"/>
                </a:solidFill>
              </a:rPr>
              <a:t>Science </a:t>
            </a:r>
            <a:r>
              <a:rPr lang="en-US" sz="2400" b="1" dirty="0" smtClean="0">
                <a:solidFill>
                  <a:srgbClr val="7E0021"/>
                </a:solidFill>
              </a:rPr>
              <a:t>376</a:t>
            </a:r>
            <a:r>
              <a:rPr lang="en-US" sz="2400" dirty="0" smtClean="0">
                <a:solidFill>
                  <a:srgbClr val="7E0021"/>
                </a:solidFill>
              </a:rPr>
              <a:t>, 170 </a:t>
            </a:r>
            <a:r>
              <a:rPr lang="en-US" sz="2000" dirty="0" smtClean="0">
                <a:solidFill>
                  <a:srgbClr val="7E0021"/>
                </a:solidFill>
              </a:rPr>
              <a:t>(April 7, 2022)</a:t>
            </a:r>
            <a:r>
              <a:rPr lang="en-US" sz="2400" dirty="0" smtClean="0">
                <a:solidFill>
                  <a:srgbClr val="7E0021"/>
                </a:solidFill>
              </a:rPr>
              <a:t>; </a:t>
            </a:r>
            <a:r>
              <a:rPr lang="en-US" sz="2000" dirty="0" smtClean="0">
                <a:solidFill>
                  <a:srgbClr val="004586"/>
                </a:solidFill>
              </a:rPr>
              <a:t>DOI</a:t>
            </a:r>
            <a:r>
              <a:rPr lang="en-US" sz="2200" dirty="0" smtClean="0"/>
              <a:t>:</a:t>
            </a:r>
            <a:r>
              <a:rPr lang="en-US" sz="2400" dirty="0" smtClean="0">
                <a:solidFill>
                  <a:srgbClr val="7E0021"/>
                </a:solidFill>
              </a:rPr>
              <a:t> </a:t>
            </a:r>
            <a:r>
              <a:rPr lang="en-US" sz="2200" dirty="0" smtClean="0">
                <a:solidFill>
                  <a:srgbClr val="7E0021"/>
                </a:solidFill>
              </a:rPr>
              <a:t>10.1126/science.abk1781</a:t>
            </a:r>
            <a:r>
              <a:rPr lang="en-US" sz="2400" dirty="0" smtClean="0">
                <a:solidFill>
                  <a:srgbClr val="7E0021"/>
                </a:solidFill>
              </a:rPr>
              <a:t> </a:t>
            </a:r>
            <a:endParaRPr lang="en-US" sz="2400" dirty="0">
              <a:solidFill>
                <a:srgbClr val="7E0021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3598333" y="3395877"/>
            <a:ext cx="939108" cy="276997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349456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Pauli, Heisenberg and Fermi</a:t>
            </a:r>
            <a:endParaRPr lang="en-US" dirty="0"/>
          </a:p>
        </p:txBody>
      </p:sp>
      <p:pic>
        <p:nvPicPr>
          <p:cNvPr id="6" name="Content Placeholder 5" descr="pauli-heisenberg-fermi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22" r="-13722"/>
          <a:stretch>
            <a:fillRect/>
          </a:stretch>
        </p:blipFill>
        <p:spPr/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TIFR Mumbai, 5 July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703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84488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How to Measure the W boson Mass to 0.01% accuracy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TIFR Mumbai, 5 July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472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2"/>
          <p:cNvSpPr>
            <a:spLocks noGrp="1"/>
          </p:cNvSpPr>
          <p:nvPr>
            <p:ph type="ftr" idx="4294967295"/>
          </p:nvPr>
        </p:nvSpPr>
        <p:spPr>
          <a:xfrm>
            <a:off x="90720" y="6652059"/>
            <a:ext cx="2897280" cy="230424"/>
          </a:xfrm>
          <a:prstGeom prst="rect">
            <a:avLst/>
          </a:prstGeom>
        </p:spPr>
        <p:txBody>
          <a:bodyPr lIns="82945" tIns="41473" rIns="82945" bIns="41473"/>
          <a:lstStyle/>
          <a:p>
            <a:r>
              <a:rPr lang="en-US" smtClean="0"/>
              <a:t>A. V. Kotwal, TIFR Mumbai, 5 July 22</a:t>
            </a:r>
            <a:endParaRPr lang="en-US"/>
          </a:p>
        </p:txBody>
      </p:sp>
      <p:sp>
        <p:nvSpPr>
          <p:cNvPr id="317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14402"/>
            <a:ext cx="7807680" cy="843929"/>
          </a:xfrm>
          <a:ln/>
        </p:spPr>
        <p:txBody>
          <a:bodyPr tIns="25602">
            <a:normAutofit fontScale="90000"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 dirty="0">
                <a:solidFill>
                  <a:srgbClr val="DC2300"/>
                </a:solidFill>
              </a:rPr>
              <a:t>W Boson Production </a:t>
            </a:r>
            <a:r>
              <a:rPr lang="en-US" sz="2900" dirty="0" smtClean="0">
                <a:solidFill>
                  <a:srgbClr val="DC2300"/>
                </a:solidFill>
              </a:rPr>
              <a:t>in Proton-Antiproton Collisions</a:t>
            </a:r>
            <a:endParaRPr lang="en-US" sz="2900" dirty="0">
              <a:solidFill>
                <a:srgbClr val="DC2300"/>
              </a:solidFill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520" y="731597"/>
            <a:ext cx="4235040" cy="4262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1747" name="Line 3"/>
          <p:cNvSpPr>
            <a:spLocks noChangeShapeType="1"/>
          </p:cNvSpPr>
          <p:nvPr/>
        </p:nvSpPr>
        <p:spPr bwMode="auto">
          <a:xfrm>
            <a:off x="668160" y="1225569"/>
            <a:ext cx="1321920" cy="1440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48" name="Line 4"/>
          <p:cNvSpPr>
            <a:spLocks noChangeShapeType="1"/>
          </p:cNvSpPr>
          <p:nvPr/>
        </p:nvSpPr>
        <p:spPr bwMode="auto">
          <a:xfrm>
            <a:off x="1988641" y="1239971"/>
            <a:ext cx="1440" cy="1090194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49" name="Line 5"/>
          <p:cNvSpPr>
            <a:spLocks noChangeShapeType="1"/>
          </p:cNvSpPr>
          <p:nvPr/>
        </p:nvSpPr>
        <p:spPr bwMode="auto">
          <a:xfrm>
            <a:off x="668160" y="2335925"/>
            <a:ext cx="1321920" cy="1441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50" name="Line 6"/>
          <p:cNvSpPr>
            <a:spLocks noChangeShapeType="1"/>
          </p:cNvSpPr>
          <p:nvPr/>
        </p:nvSpPr>
        <p:spPr bwMode="auto">
          <a:xfrm>
            <a:off x="1988640" y="1212607"/>
            <a:ext cx="1008000" cy="1441"/>
          </a:xfrm>
          <a:prstGeom prst="line">
            <a:avLst/>
          </a:prstGeom>
          <a:noFill/>
          <a:ln w="72000" cap="flat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51" name="Line 7"/>
          <p:cNvSpPr>
            <a:spLocks noChangeShapeType="1"/>
          </p:cNvSpPr>
          <p:nvPr/>
        </p:nvSpPr>
        <p:spPr bwMode="auto">
          <a:xfrm>
            <a:off x="1988641" y="2343127"/>
            <a:ext cx="953280" cy="1440"/>
          </a:xfrm>
          <a:prstGeom prst="line">
            <a:avLst/>
          </a:prstGeom>
          <a:noFill/>
          <a:ln w="72000" cap="flat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52" name="Line 8"/>
          <p:cNvSpPr>
            <a:spLocks noChangeShapeType="1"/>
          </p:cNvSpPr>
          <p:nvPr/>
        </p:nvSpPr>
        <p:spPr bwMode="auto">
          <a:xfrm flipV="1">
            <a:off x="2941921" y="1837633"/>
            <a:ext cx="843840" cy="506933"/>
          </a:xfrm>
          <a:prstGeom prst="line">
            <a:avLst/>
          </a:prstGeom>
          <a:noFill/>
          <a:ln w="36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53" name="Line 9"/>
          <p:cNvSpPr>
            <a:spLocks noChangeShapeType="1"/>
          </p:cNvSpPr>
          <p:nvPr/>
        </p:nvSpPr>
        <p:spPr bwMode="auto">
          <a:xfrm>
            <a:off x="2956320" y="2343127"/>
            <a:ext cx="708480" cy="694153"/>
          </a:xfrm>
          <a:prstGeom prst="line">
            <a:avLst/>
          </a:prstGeom>
          <a:noFill/>
          <a:ln w="36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1754" name="Text Box 10"/>
          <p:cNvSpPr txBox="1">
            <a:spLocks noChangeArrowheads="1"/>
          </p:cNvSpPr>
          <p:nvPr/>
        </p:nvSpPr>
        <p:spPr bwMode="auto">
          <a:xfrm rot="2640000">
            <a:off x="2738213" y="2488799"/>
            <a:ext cx="1551027" cy="791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6328" tIns="35529" rIns="16328" bIns="16328" anchor="ctr" anchorCtr="1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endParaRPr lang="en-US" dirty="0"/>
          </a:p>
          <a:p>
            <a:r>
              <a:rPr lang="en-US" dirty="0"/>
              <a:t>Neutrino</a:t>
            </a:r>
          </a:p>
        </p:txBody>
      </p:sp>
      <p:sp>
        <p:nvSpPr>
          <p:cNvPr id="31755" name="Text Box 11"/>
          <p:cNvSpPr txBox="1">
            <a:spLocks noChangeArrowheads="1"/>
          </p:cNvSpPr>
          <p:nvPr/>
        </p:nvSpPr>
        <p:spPr bwMode="auto">
          <a:xfrm>
            <a:off x="3840481" y="1716660"/>
            <a:ext cx="78480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Lepton</a:t>
            </a:r>
          </a:p>
        </p:txBody>
      </p:sp>
      <p:sp>
        <p:nvSpPr>
          <p:cNvPr id="31756" name="Text Box 12"/>
          <p:cNvSpPr txBox="1">
            <a:spLocks noChangeArrowheads="1"/>
          </p:cNvSpPr>
          <p:nvPr/>
        </p:nvSpPr>
        <p:spPr bwMode="auto">
          <a:xfrm>
            <a:off x="2247841" y="1827553"/>
            <a:ext cx="531360" cy="55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32002" rIns="0" bIns="0"/>
          <a:lstStyle/>
          <a:p>
            <a:r>
              <a:rPr lang="en-US" sz="3600" i="1">
                <a:solidFill>
                  <a:srgbClr val="FF3366"/>
                </a:solidFill>
              </a:rPr>
              <a:t>W</a:t>
            </a:r>
          </a:p>
        </p:txBody>
      </p:sp>
      <p:sp>
        <p:nvSpPr>
          <p:cNvPr id="31757" name="Text Box 13"/>
          <p:cNvSpPr txBox="1">
            <a:spLocks noChangeArrowheads="1"/>
          </p:cNvSpPr>
          <p:nvPr/>
        </p:nvSpPr>
        <p:spPr bwMode="auto">
          <a:xfrm>
            <a:off x="3064321" y="1035469"/>
            <a:ext cx="79920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/>
              <a:t>Gluons</a:t>
            </a:r>
          </a:p>
        </p:txBody>
      </p:sp>
      <p:sp>
        <p:nvSpPr>
          <p:cNvPr id="31758" name="Text Box 14"/>
          <p:cNvSpPr txBox="1">
            <a:spLocks noChangeArrowheads="1"/>
          </p:cNvSpPr>
          <p:nvPr/>
        </p:nvSpPr>
        <p:spPr bwMode="auto">
          <a:xfrm>
            <a:off x="544320" y="847971"/>
            <a:ext cx="69264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/>
              <a:t>Quark</a:t>
            </a:r>
          </a:p>
        </p:txBody>
      </p:sp>
      <p:sp>
        <p:nvSpPr>
          <p:cNvPr id="31759" name="Text Box 15"/>
          <p:cNvSpPr txBox="1">
            <a:spLocks noChangeArrowheads="1"/>
          </p:cNvSpPr>
          <p:nvPr/>
        </p:nvSpPr>
        <p:spPr bwMode="auto">
          <a:xfrm>
            <a:off x="550081" y="1955738"/>
            <a:ext cx="112176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/>
              <a:t>Antiquark</a:t>
            </a:r>
          </a:p>
        </p:txBody>
      </p:sp>
      <p:sp>
        <p:nvSpPr>
          <p:cNvPr id="31760" name="Text Box 16"/>
          <p:cNvSpPr txBox="1">
            <a:spLocks noChangeArrowheads="1"/>
          </p:cNvSpPr>
          <p:nvPr/>
        </p:nvSpPr>
        <p:spPr bwMode="auto">
          <a:xfrm>
            <a:off x="344160" y="3513969"/>
            <a:ext cx="3218400" cy="66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/>
              <a:t>Quark-antiquark annihilation</a:t>
            </a:r>
          </a:p>
          <a:p>
            <a:r>
              <a:rPr lang="en-US" dirty="0"/>
              <a:t>p</a:t>
            </a:r>
            <a:r>
              <a:rPr lang="en-US" dirty="0" smtClean="0"/>
              <a:t>roduces W boson</a:t>
            </a:r>
          </a:p>
          <a:p>
            <a:endParaRPr lang="en-US" dirty="0"/>
          </a:p>
          <a:p>
            <a:r>
              <a:rPr lang="en-US" dirty="0" smtClean="0"/>
              <a:t>W boson decays to neutrino, </a:t>
            </a:r>
          </a:p>
          <a:p>
            <a:r>
              <a:rPr lang="en-US" dirty="0"/>
              <a:t>a</a:t>
            </a:r>
            <a:r>
              <a:rPr lang="en-US" dirty="0" smtClean="0"/>
              <a:t>ccompanied by electron or </a:t>
            </a:r>
            <a:r>
              <a:rPr lang="en-US" dirty="0" err="1" smtClean="0"/>
              <a:t>muon</a:t>
            </a:r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1761" name="Text Box 17"/>
          <p:cNvSpPr txBox="1">
            <a:spLocks noChangeArrowheads="1"/>
          </p:cNvSpPr>
          <p:nvPr/>
        </p:nvSpPr>
        <p:spPr bwMode="auto">
          <a:xfrm>
            <a:off x="277921" y="5462066"/>
            <a:ext cx="8480160" cy="958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008000"/>
                </a:solidFill>
              </a:rPr>
              <a:t>Lepton </a:t>
            </a:r>
            <a:r>
              <a:rPr lang="en-US" dirty="0" smtClean="0">
                <a:solidFill>
                  <a:srgbClr val="008000"/>
                </a:solidFill>
              </a:rPr>
              <a:t>(electron or </a:t>
            </a:r>
            <a:r>
              <a:rPr lang="en-US" dirty="0" err="1" smtClean="0">
                <a:solidFill>
                  <a:srgbClr val="008000"/>
                </a:solidFill>
              </a:rPr>
              <a:t>muon</a:t>
            </a:r>
            <a:r>
              <a:rPr lang="en-US" dirty="0" smtClean="0">
                <a:solidFill>
                  <a:srgbClr val="008000"/>
                </a:solidFill>
              </a:rPr>
              <a:t>) momentum carries </a:t>
            </a:r>
            <a:r>
              <a:rPr lang="en-US" dirty="0">
                <a:solidFill>
                  <a:srgbClr val="008000"/>
                </a:solidFill>
              </a:rPr>
              <a:t>most of </a:t>
            </a:r>
            <a:r>
              <a:rPr lang="en-US" i="1" dirty="0">
                <a:solidFill>
                  <a:srgbClr val="008000"/>
                </a:solidFill>
              </a:rPr>
              <a:t>W</a:t>
            </a:r>
            <a:r>
              <a:rPr lang="en-US" dirty="0">
                <a:solidFill>
                  <a:srgbClr val="008000"/>
                </a:solidFill>
              </a:rPr>
              <a:t> mass </a:t>
            </a:r>
          </a:p>
          <a:p>
            <a:r>
              <a:rPr lang="en-US" dirty="0">
                <a:solidFill>
                  <a:srgbClr val="008000"/>
                </a:solidFill>
              </a:rPr>
              <a:t>information, can be measured precisely </a:t>
            </a:r>
            <a:r>
              <a:rPr lang="en-US" dirty="0">
                <a:solidFill>
                  <a:srgbClr val="800000"/>
                </a:solidFill>
              </a:rPr>
              <a:t>(achieved 0.004%)</a:t>
            </a:r>
          </a:p>
          <a:p>
            <a:endParaRPr lang="en-US" dirty="0">
              <a:solidFill>
                <a:srgbClr val="008000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Detector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0" y="1790700"/>
            <a:ext cx="40894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Concentric cylinders of different kinds of detector technologies</a:t>
            </a:r>
          </a:p>
          <a:p>
            <a:pPr>
              <a:buNone/>
            </a:pPr>
            <a:endParaRPr lang="en-US" sz="2800" dirty="0" smtClean="0"/>
          </a:p>
          <a:p>
            <a:r>
              <a:rPr lang="en-US" sz="2800" dirty="0" smtClean="0"/>
              <a:t>Decay products of unstable particles identified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9900" y="1831484"/>
            <a:ext cx="4800600" cy="4793457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TIFR Mumbai, 5 July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"/>
          <p:cNvSpPr>
            <a:spLocks noGrp="1"/>
          </p:cNvSpPr>
          <p:nvPr>
            <p:ph type="ftr" idx="10"/>
          </p:nvPr>
        </p:nvSpPr>
        <p:spPr>
          <a:xfrm>
            <a:off x="33870" y="6483349"/>
            <a:ext cx="3381022" cy="365125"/>
          </a:xfrm>
        </p:spPr>
        <p:txBody>
          <a:bodyPr/>
          <a:lstStyle/>
          <a:p>
            <a:r>
              <a:rPr lang="en-US" smtClean="0"/>
              <a:t>A. V. Kotwal, TIFR Mumbai, 5 July 22</a:t>
            </a:r>
            <a:endParaRPr lang="en-US" dirty="0"/>
          </a:p>
        </p:txBody>
      </p:sp>
      <p:sp>
        <p:nvSpPr>
          <p:cNvPr id="33793" name="Text Box 1"/>
          <p:cNvSpPr txBox="1">
            <a:spLocks noChangeArrowheads="1"/>
          </p:cNvSpPr>
          <p:nvPr/>
        </p:nvSpPr>
        <p:spPr bwMode="auto">
          <a:xfrm>
            <a:off x="671040" y="46085"/>
            <a:ext cx="7807680" cy="97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88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3300"/>
              <a:t> </a:t>
            </a:r>
            <a:r>
              <a:rPr lang="en-US" sz="2900">
                <a:solidFill>
                  <a:srgbClr val="DC2300"/>
                </a:solidFill>
              </a:rPr>
              <a:t>Collider Detector at Fermilab (CDF)</a:t>
            </a: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01" y="1352303"/>
            <a:ext cx="7086240" cy="4939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7765920" y="2812616"/>
            <a:ext cx="1156320" cy="921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/>
              <a:t>Central</a:t>
            </a:r>
          </a:p>
          <a:p>
            <a:r>
              <a:rPr lang="en-US" sz="2000"/>
              <a:t>hadronic</a:t>
            </a:r>
          </a:p>
          <a:p>
            <a:r>
              <a:rPr lang="en-US" sz="2000"/>
              <a:t>calorimeter</a:t>
            </a:r>
          </a:p>
        </p:txBody>
      </p:sp>
      <p:sp>
        <p:nvSpPr>
          <p:cNvPr id="33796" name="Line 4"/>
          <p:cNvSpPr>
            <a:spLocks noChangeShapeType="1"/>
          </p:cNvSpPr>
          <p:nvPr/>
        </p:nvSpPr>
        <p:spPr bwMode="auto">
          <a:xfrm flipH="1" flipV="1">
            <a:off x="5042881" y="2671481"/>
            <a:ext cx="2659680" cy="630786"/>
          </a:xfrm>
          <a:prstGeom prst="line">
            <a:avLst/>
          </a:prstGeom>
          <a:noFill/>
          <a:ln w="36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7790400" y="1528001"/>
            <a:ext cx="819360" cy="61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/>
              <a:t>Muon</a:t>
            </a:r>
          </a:p>
          <a:p>
            <a:r>
              <a:rPr lang="en-US" sz="2000"/>
              <a:t>detector</a:t>
            </a:r>
          </a:p>
        </p:txBody>
      </p:sp>
      <p:sp>
        <p:nvSpPr>
          <p:cNvPr id="33798" name="Line 6"/>
          <p:cNvSpPr>
            <a:spLocks noChangeShapeType="1"/>
          </p:cNvSpPr>
          <p:nvPr/>
        </p:nvSpPr>
        <p:spPr bwMode="auto">
          <a:xfrm flipH="1" flipV="1">
            <a:off x="6078241" y="1579847"/>
            <a:ext cx="1638720" cy="241945"/>
          </a:xfrm>
          <a:prstGeom prst="line">
            <a:avLst/>
          </a:prstGeom>
          <a:noFill/>
          <a:ln w="36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7776001" y="5586347"/>
            <a:ext cx="747360" cy="1228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 dirty="0" smtClean="0"/>
              <a:t>Drift </a:t>
            </a:r>
          </a:p>
          <a:p>
            <a:r>
              <a:rPr lang="en-US" sz="2000" dirty="0" smtClean="0"/>
              <a:t>chamber</a:t>
            </a:r>
            <a:endParaRPr lang="en-US" sz="2000" dirty="0"/>
          </a:p>
        </p:txBody>
      </p:sp>
      <p:sp>
        <p:nvSpPr>
          <p:cNvPr id="33800" name="Line 8"/>
          <p:cNvSpPr>
            <a:spLocks noChangeShapeType="1"/>
          </p:cNvSpPr>
          <p:nvPr/>
        </p:nvSpPr>
        <p:spPr bwMode="auto">
          <a:xfrm flipH="1" flipV="1">
            <a:off x="5148001" y="3204337"/>
            <a:ext cx="2479680" cy="1391186"/>
          </a:xfrm>
          <a:prstGeom prst="line">
            <a:avLst/>
          </a:prstGeom>
          <a:noFill/>
          <a:ln w="36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3801" name="Text Box 9"/>
          <p:cNvSpPr txBox="1">
            <a:spLocks noChangeArrowheads="1"/>
          </p:cNvSpPr>
          <p:nvPr/>
        </p:nvSpPr>
        <p:spPr bwMode="auto">
          <a:xfrm>
            <a:off x="7734241" y="4347817"/>
            <a:ext cx="1189440" cy="650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/>
              <a:t>Central EM</a:t>
            </a:r>
          </a:p>
          <a:p>
            <a:r>
              <a:rPr lang="en-US" sz="2000"/>
              <a:t>calorimeter</a:t>
            </a:r>
          </a:p>
        </p:txBody>
      </p:sp>
      <p:sp>
        <p:nvSpPr>
          <p:cNvPr id="33802" name="Line 10"/>
          <p:cNvSpPr>
            <a:spLocks noChangeShapeType="1"/>
          </p:cNvSpPr>
          <p:nvPr/>
        </p:nvSpPr>
        <p:spPr bwMode="auto">
          <a:xfrm flipH="1" flipV="1">
            <a:off x="5146560" y="3609019"/>
            <a:ext cx="2593440" cy="2127104"/>
          </a:xfrm>
          <a:prstGeom prst="line">
            <a:avLst/>
          </a:prstGeom>
          <a:noFill/>
          <a:ln w="3600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666721" y="1618730"/>
            <a:ext cx="7807680" cy="1048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201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>
              <a:spcBef>
                <a:spcPts val="1032"/>
              </a:spcBef>
              <a:spcAft>
                <a:spcPts val="1032"/>
              </a:spcAft>
            </a:pPr>
            <a:r>
              <a:rPr lang="en-US">
                <a:solidFill>
                  <a:srgbClr val="94476B"/>
                </a:solidFill>
              </a:rPr>
              <a:t/>
            </a:r>
            <a:br>
              <a:rPr lang="en-US">
                <a:solidFill>
                  <a:srgbClr val="94476B"/>
                </a:solidFill>
              </a:rPr>
            </a:br>
            <a:endParaRPr lang="en-US">
              <a:solidFill>
                <a:srgbClr val="94476B"/>
              </a:solidFill>
            </a:endParaRP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3934080" y="2947990"/>
            <a:ext cx="115776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fld id="{FB0C8F02-B924-784C-AECB-6B5D2695A189}" type="slidenum">
              <a:rPr lang="en-US"/>
              <a:pPr/>
              <a:t>64</a:t>
            </a:fld>
            <a:endParaRPr lang="en-US"/>
          </a:p>
        </p:txBody>
      </p:sp>
      <p:sp>
        <p:nvSpPr>
          <p:cNvPr id="4101" name="AutoShape 5"/>
          <p:cNvSpPr>
            <a:spLocks noChangeArrowheads="1"/>
          </p:cNvSpPr>
          <p:nvPr/>
        </p:nvSpPr>
        <p:spPr bwMode="auto">
          <a:xfrm>
            <a:off x="8782561" y="6513805"/>
            <a:ext cx="360000" cy="377320"/>
          </a:xfrm>
          <a:prstGeom prst="roundRect">
            <a:avLst>
              <a:gd name="adj" fmla="val 398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>
            <a:outerShdw blurRad="63500" dist="152735" dir="2700000" algn="ctr" rotWithShape="0">
              <a:srgbClr val="808080"/>
            </a:outerShdw>
          </a:effec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634" y="1326444"/>
            <a:ext cx="6905816" cy="466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" name="Text Box 1"/>
          <p:cNvSpPr txBox="1">
            <a:spLocks noChangeArrowheads="1"/>
          </p:cNvSpPr>
          <p:nvPr/>
        </p:nvSpPr>
        <p:spPr bwMode="auto">
          <a:xfrm>
            <a:off x="671040" y="46085"/>
            <a:ext cx="7807680" cy="97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88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3300" dirty="0"/>
              <a:t> </a:t>
            </a:r>
            <a:r>
              <a:rPr lang="en-US" sz="2900" dirty="0">
                <a:solidFill>
                  <a:srgbClr val="DC2300"/>
                </a:solidFill>
              </a:rPr>
              <a:t>Collider Detector at </a:t>
            </a:r>
            <a:r>
              <a:rPr lang="en-US" sz="2900" dirty="0" err="1">
                <a:solidFill>
                  <a:srgbClr val="DC2300"/>
                </a:solidFill>
              </a:rPr>
              <a:t>Fermilab</a:t>
            </a:r>
            <a:r>
              <a:rPr lang="en-US" sz="2900" dirty="0">
                <a:solidFill>
                  <a:srgbClr val="DC2300"/>
                </a:solidFill>
              </a:rPr>
              <a:t> (CDF)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ooter Placeholder 1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smtClean="0"/>
              <a:t>A. V. Kotwal, TIFR Mumbai, 5 July 22</a:t>
            </a:r>
            <a:endParaRPr lang="en-US"/>
          </a:p>
        </p:txBody>
      </p:sp>
      <p:sp>
        <p:nvSpPr>
          <p:cNvPr id="32769" name="Text Box 1"/>
          <p:cNvSpPr txBox="1">
            <a:spLocks noChangeArrowheads="1"/>
          </p:cNvSpPr>
          <p:nvPr/>
        </p:nvSpPr>
        <p:spPr bwMode="auto">
          <a:xfrm>
            <a:off x="671040" y="-116653"/>
            <a:ext cx="7807680" cy="97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88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3300"/>
              <a:t> </a:t>
            </a:r>
            <a:r>
              <a:rPr lang="en-US" sz="2900">
                <a:solidFill>
                  <a:srgbClr val="DC2300"/>
                </a:solidFill>
              </a:rPr>
              <a:t>Quadrant of Collider Detector at Fermilab (CDF)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641" y="1317739"/>
            <a:ext cx="6276960" cy="4380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5447521" y="2439616"/>
            <a:ext cx="619200" cy="36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4800" rIns="0" bIns="0"/>
          <a:lstStyle/>
          <a:p>
            <a:r>
              <a:rPr lang="en-US" sz="500">
                <a:solidFill>
                  <a:srgbClr val="000000"/>
                </a:solidFill>
              </a:rPr>
              <a:t>.</a:t>
            </a:r>
            <a:r>
              <a:rPr lang="en-US">
                <a:solidFill>
                  <a:srgbClr val="000000"/>
                </a:solidFill>
                <a:latin typeface="Symbol" charset="0"/>
                <a:cs typeface="Symbol" charset="0"/>
              </a:rPr>
              <a:t>η</a:t>
            </a:r>
            <a:r>
              <a:rPr lang="en-US">
                <a:solidFill>
                  <a:srgbClr val="000000"/>
                </a:solidFill>
              </a:rPr>
              <a:t> = 1</a:t>
            </a:r>
          </a:p>
        </p:txBody>
      </p:sp>
      <p:sp>
        <p:nvSpPr>
          <p:cNvPr id="32772" name="AutoShape 4"/>
          <p:cNvSpPr>
            <a:spLocks noChangeArrowheads="1"/>
          </p:cNvSpPr>
          <p:nvPr/>
        </p:nvSpPr>
        <p:spPr bwMode="auto">
          <a:xfrm>
            <a:off x="3679200" y="2243756"/>
            <a:ext cx="67680" cy="553018"/>
          </a:xfrm>
          <a:prstGeom prst="roundRect">
            <a:avLst>
              <a:gd name="adj" fmla="val 2171"/>
            </a:avLst>
          </a:prstGeom>
          <a:solidFill>
            <a:srgbClr val="CCCCFF"/>
          </a:solidFill>
          <a:ln w="9525" cap="flat">
            <a:solidFill>
              <a:srgbClr val="CCCC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32773" name="AutoShape 5"/>
          <p:cNvSpPr>
            <a:spLocks noChangeArrowheads="1"/>
          </p:cNvSpPr>
          <p:nvPr/>
        </p:nvSpPr>
        <p:spPr bwMode="auto">
          <a:xfrm>
            <a:off x="2685600" y="2024853"/>
            <a:ext cx="3755520" cy="355718"/>
          </a:xfrm>
          <a:prstGeom prst="roundRect">
            <a:avLst>
              <a:gd name="adj" fmla="val 403"/>
            </a:avLst>
          </a:prstGeom>
          <a:solidFill>
            <a:srgbClr val="FF3333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2757601" y="2091099"/>
            <a:ext cx="3659040" cy="306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/>
              <a:t>Central electromagnetic calorimeter</a:t>
            </a:r>
          </a:p>
        </p:txBody>
      </p:sp>
      <p:sp>
        <p:nvSpPr>
          <p:cNvPr id="32775" name="AutoShape 7"/>
          <p:cNvSpPr>
            <a:spLocks noChangeArrowheads="1"/>
          </p:cNvSpPr>
          <p:nvPr/>
        </p:nvSpPr>
        <p:spPr bwMode="auto">
          <a:xfrm>
            <a:off x="2701440" y="1396947"/>
            <a:ext cx="3732480" cy="594783"/>
          </a:xfrm>
          <a:prstGeom prst="roundRect">
            <a:avLst>
              <a:gd name="adj" fmla="val 241"/>
            </a:avLst>
          </a:prstGeom>
          <a:solidFill>
            <a:srgbClr val="00B8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201" rIns="0" bIns="0" anchor="ctr" anchorCtr="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US">
                <a:solidFill>
                  <a:srgbClr val="000000"/>
                </a:solidFill>
              </a:rPr>
              <a:t>Central hadronic calorimeter</a:t>
            </a:r>
          </a:p>
        </p:txBody>
      </p:sp>
      <p:sp>
        <p:nvSpPr>
          <p:cNvPr id="32776" name="Line 8"/>
          <p:cNvSpPr>
            <a:spLocks noChangeShapeType="1"/>
          </p:cNvSpPr>
          <p:nvPr/>
        </p:nvSpPr>
        <p:spPr bwMode="auto">
          <a:xfrm flipH="1">
            <a:off x="3597120" y="2442496"/>
            <a:ext cx="208800" cy="1441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2778" name="Text Box 10"/>
          <p:cNvSpPr txBox="1">
            <a:spLocks noChangeArrowheads="1"/>
          </p:cNvSpPr>
          <p:nvPr/>
        </p:nvSpPr>
        <p:spPr bwMode="auto">
          <a:xfrm>
            <a:off x="217441" y="3132330"/>
            <a:ext cx="1873440" cy="1228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76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 dirty="0">
                <a:solidFill>
                  <a:srgbClr val="4C1900"/>
                </a:solidFill>
              </a:rPr>
              <a:t>d</a:t>
            </a:r>
            <a:r>
              <a:rPr lang="en-US" sz="2000" dirty="0" smtClean="0">
                <a:solidFill>
                  <a:srgbClr val="4C1900"/>
                </a:solidFill>
              </a:rPr>
              <a:t>rift chamber </a:t>
            </a:r>
            <a:r>
              <a:rPr lang="en-US" sz="2000" dirty="0">
                <a:solidFill>
                  <a:srgbClr val="4C1900"/>
                </a:solidFill>
              </a:rPr>
              <a:t>provides</a:t>
            </a:r>
          </a:p>
          <a:p>
            <a:r>
              <a:rPr lang="en-US" sz="2000" dirty="0">
                <a:solidFill>
                  <a:srgbClr val="4C1900"/>
                </a:solidFill>
              </a:rPr>
              <a:t>p</a:t>
            </a:r>
            <a:r>
              <a:rPr lang="en-US" sz="2000" dirty="0" smtClean="0">
                <a:solidFill>
                  <a:srgbClr val="4C1900"/>
                </a:solidFill>
              </a:rPr>
              <a:t>recise particle </a:t>
            </a:r>
            <a:r>
              <a:rPr lang="en-US" sz="2000" dirty="0">
                <a:solidFill>
                  <a:srgbClr val="4C1900"/>
                </a:solidFill>
              </a:rPr>
              <a:t>momentum</a:t>
            </a:r>
          </a:p>
          <a:p>
            <a:r>
              <a:rPr lang="en-US" sz="2000" dirty="0">
                <a:solidFill>
                  <a:srgbClr val="4C1900"/>
                </a:solidFill>
              </a:rPr>
              <a:t>measurement</a:t>
            </a:r>
          </a:p>
        </p:txBody>
      </p:sp>
      <p:sp>
        <p:nvSpPr>
          <p:cNvPr id="32779" name="Text Box 11"/>
          <p:cNvSpPr txBox="1">
            <a:spLocks noChangeArrowheads="1"/>
          </p:cNvSpPr>
          <p:nvPr/>
        </p:nvSpPr>
        <p:spPr bwMode="auto">
          <a:xfrm>
            <a:off x="239040" y="1656174"/>
            <a:ext cx="1664640" cy="1228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 dirty="0" smtClean="0">
                <a:solidFill>
                  <a:srgbClr val="EB613D"/>
                </a:solidFill>
              </a:rPr>
              <a:t>calorimeter </a:t>
            </a:r>
            <a:endParaRPr lang="en-US" sz="2000" dirty="0">
              <a:solidFill>
                <a:srgbClr val="EB613D"/>
              </a:solidFill>
            </a:endParaRPr>
          </a:p>
          <a:p>
            <a:r>
              <a:rPr lang="en-US" sz="2000" dirty="0">
                <a:solidFill>
                  <a:srgbClr val="EB613D"/>
                </a:solidFill>
              </a:rPr>
              <a:t>provides precise</a:t>
            </a:r>
          </a:p>
          <a:p>
            <a:r>
              <a:rPr lang="en-US" sz="2000" dirty="0">
                <a:solidFill>
                  <a:srgbClr val="EB613D"/>
                </a:solidFill>
              </a:rPr>
              <a:t>electron energy</a:t>
            </a:r>
          </a:p>
          <a:p>
            <a:r>
              <a:rPr lang="en-US" sz="2000" dirty="0">
                <a:solidFill>
                  <a:srgbClr val="EB613D"/>
                </a:solidFill>
              </a:rPr>
              <a:t>measurement</a:t>
            </a:r>
          </a:p>
        </p:txBody>
      </p:sp>
      <p:sp>
        <p:nvSpPr>
          <p:cNvPr id="32780" name="Line 12"/>
          <p:cNvSpPr>
            <a:spLocks noChangeShapeType="1"/>
          </p:cNvSpPr>
          <p:nvPr/>
        </p:nvSpPr>
        <p:spPr bwMode="auto">
          <a:xfrm flipV="1">
            <a:off x="1861921" y="2206311"/>
            <a:ext cx="732960" cy="59047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2781" name="Line 13"/>
          <p:cNvSpPr>
            <a:spLocks noChangeShapeType="1"/>
          </p:cNvSpPr>
          <p:nvPr/>
        </p:nvSpPr>
        <p:spPr bwMode="auto">
          <a:xfrm>
            <a:off x="1833120" y="3617660"/>
            <a:ext cx="1353600" cy="14402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2782" name="Text Box 14"/>
          <p:cNvSpPr txBox="1">
            <a:spLocks noChangeArrowheads="1"/>
          </p:cNvSpPr>
          <p:nvPr/>
        </p:nvSpPr>
        <p:spPr bwMode="auto">
          <a:xfrm>
            <a:off x="6480001" y="5324239"/>
            <a:ext cx="2458080" cy="61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 dirty="0">
                <a:solidFill>
                  <a:srgbClr val="0047FF"/>
                </a:solidFill>
              </a:rPr>
              <a:t>Calorimeters measure </a:t>
            </a:r>
          </a:p>
          <a:p>
            <a:r>
              <a:rPr lang="en-US" sz="2000" dirty="0">
                <a:solidFill>
                  <a:srgbClr val="0047FF"/>
                </a:solidFill>
              </a:rPr>
              <a:t>a</a:t>
            </a:r>
            <a:r>
              <a:rPr lang="en-US" sz="2000" dirty="0" smtClean="0">
                <a:solidFill>
                  <a:srgbClr val="0047FF"/>
                </a:solidFill>
              </a:rPr>
              <a:t>ll other </a:t>
            </a:r>
            <a:r>
              <a:rPr lang="en-US" sz="2000" dirty="0">
                <a:solidFill>
                  <a:srgbClr val="0047FF"/>
                </a:solidFill>
              </a:rPr>
              <a:t>particles</a:t>
            </a:r>
          </a:p>
        </p:txBody>
      </p:sp>
      <p:sp>
        <p:nvSpPr>
          <p:cNvPr id="32783" name="Line 15"/>
          <p:cNvSpPr>
            <a:spLocks noChangeShapeType="1"/>
          </p:cNvSpPr>
          <p:nvPr/>
        </p:nvSpPr>
        <p:spPr bwMode="auto">
          <a:xfrm flipH="1" flipV="1">
            <a:off x="6331680" y="3516850"/>
            <a:ext cx="1681920" cy="1864996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2784" name="Line 16"/>
          <p:cNvSpPr>
            <a:spLocks noChangeShapeType="1"/>
          </p:cNvSpPr>
          <p:nvPr/>
        </p:nvSpPr>
        <p:spPr bwMode="auto">
          <a:xfrm flipH="1" flipV="1">
            <a:off x="6190560" y="1880837"/>
            <a:ext cx="1837440" cy="3473645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2785" name="Text Box 17"/>
          <p:cNvSpPr txBox="1">
            <a:spLocks noChangeArrowheads="1"/>
          </p:cNvSpPr>
          <p:nvPr/>
        </p:nvSpPr>
        <p:spPr bwMode="auto">
          <a:xfrm>
            <a:off x="7518241" y="1029709"/>
            <a:ext cx="1556640" cy="84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>
                <a:solidFill>
                  <a:srgbClr val="993366"/>
                </a:solidFill>
              </a:rPr>
              <a:t>Axial magnetic</a:t>
            </a:r>
          </a:p>
          <a:p>
            <a:r>
              <a:rPr lang="en-US" sz="2000">
                <a:solidFill>
                  <a:srgbClr val="993366"/>
                </a:solidFill>
              </a:rPr>
              <a:t>field from </a:t>
            </a:r>
          </a:p>
          <a:p>
            <a:r>
              <a:rPr lang="en-US" sz="2000">
                <a:solidFill>
                  <a:srgbClr val="993366"/>
                </a:solidFill>
              </a:rPr>
              <a:t>solenoid</a:t>
            </a:r>
          </a:p>
        </p:txBody>
      </p:sp>
      <p:sp>
        <p:nvSpPr>
          <p:cNvPr id="32786" name="Line 18"/>
          <p:cNvSpPr>
            <a:spLocks noChangeShapeType="1"/>
          </p:cNvSpPr>
          <p:nvPr/>
        </p:nvSpPr>
        <p:spPr bwMode="auto">
          <a:xfrm flipH="1">
            <a:off x="6246720" y="1169403"/>
            <a:ext cx="1195200" cy="1493437"/>
          </a:xfrm>
          <a:prstGeom prst="line">
            <a:avLst/>
          </a:prstGeom>
          <a:noFill/>
          <a:ln w="9525" cap="flat">
            <a:solidFill>
              <a:srgbClr val="99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9027"/>
            <a:ext cx="8973052" cy="567512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CDF Particle Detector – Drift Chamber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7" name="Picture 6" descr="COT_Insid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093" y="802003"/>
            <a:ext cx="7550235" cy="6047179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TIFR Mumbai, 5 July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9027"/>
            <a:ext cx="8973052" cy="567512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Drift Chamber Operation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TIFR Mumbai, 5 July 22</a:t>
            </a:r>
            <a:endParaRPr lang="en-US"/>
          </a:p>
        </p:txBody>
      </p:sp>
      <p:pic>
        <p:nvPicPr>
          <p:cNvPr id="4" name="Picture 3" descr="driftChamberOpera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4337"/>
            <a:ext cx="9144000" cy="42994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3" y="5023561"/>
            <a:ext cx="859204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8000"/>
                </a:solidFill>
              </a:rPr>
              <a:t>Records the position of the charged particle as it passes near the high-voltage sense wire</a:t>
            </a:r>
          </a:p>
          <a:p>
            <a:endParaRPr lang="en-US" dirty="0"/>
          </a:p>
          <a:p>
            <a:pPr algn="ctr"/>
            <a:r>
              <a:rPr lang="en-US" sz="2800" dirty="0">
                <a:solidFill>
                  <a:srgbClr val="3366FF"/>
                </a:solidFill>
              </a:rPr>
              <a:t>d</a:t>
            </a:r>
            <a:r>
              <a:rPr lang="en-US" sz="2800" dirty="0" smtClean="0">
                <a:solidFill>
                  <a:srgbClr val="3366FF"/>
                </a:solidFill>
              </a:rPr>
              <a:t>rift time  x  drift velocity = </a:t>
            </a:r>
            <a:r>
              <a:rPr lang="en-US" sz="2800" dirty="0">
                <a:solidFill>
                  <a:srgbClr val="3366FF"/>
                </a:solidFill>
              </a:rPr>
              <a:t>d</a:t>
            </a:r>
            <a:r>
              <a:rPr lang="en-US" sz="2800" dirty="0" smtClean="0">
                <a:solidFill>
                  <a:srgbClr val="3366FF"/>
                </a:solidFill>
              </a:rPr>
              <a:t>rift distance </a:t>
            </a:r>
            <a:endParaRPr lang="en-US" sz="28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818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1"/>
          <p:cNvSpPr txBox="1">
            <a:spLocks noChangeArrowheads="1"/>
          </p:cNvSpPr>
          <p:nvPr/>
        </p:nvSpPr>
        <p:spPr bwMode="auto">
          <a:xfrm>
            <a:off x="671040" y="-193802"/>
            <a:ext cx="7807680" cy="97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88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3300" dirty="0" smtClean="0">
                <a:solidFill>
                  <a:srgbClr val="FF0000"/>
                </a:solidFill>
              </a:rPr>
              <a:t>Charged Particle in Magnetic Field</a:t>
            </a:r>
            <a:endParaRPr lang="en-US" sz="2900" dirty="0">
              <a:solidFill>
                <a:srgbClr val="FF0000"/>
              </a:solidFill>
            </a:endParaRPr>
          </a:p>
        </p:txBody>
      </p:sp>
      <p:pic>
        <p:nvPicPr>
          <p:cNvPr id="2" name="Picture 1" descr="chargedParticleInBfiel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28" y="714726"/>
            <a:ext cx="7154333" cy="51081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0779" y="5686783"/>
            <a:ext cx="71261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660066"/>
                </a:solidFill>
              </a:rPr>
              <a:t>Circular trajectory of a charged particle in a </a:t>
            </a:r>
          </a:p>
          <a:p>
            <a:r>
              <a:rPr lang="en-US" sz="2800" dirty="0">
                <a:solidFill>
                  <a:srgbClr val="660066"/>
                </a:solidFill>
              </a:rPr>
              <a:t>p</a:t>
            </a:r>
            <a:r>
              <a:rPr lang="en-US" sz="2800" dirty="0" smtClean="0">
                <a:solidFill>
                  <a:srgbClr val="660066"/>
                </a:solidFill>
              </a:rPr>
              <a:t>erpendicular  magnetic field</a:t>
            </a:r>
            <a:endParaRPr lang="en-US" sz="2800" dirty="0">
              <a:solidFill>
                <a:srgbClr val="660066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TIFR Mumbai, 5 July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18727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1"/>
          <p:cNvSpPr>
            <a:spLocks noGrp="1"/>
          </p:cNvSpPr>
          <p:nvPr>
            <p:ph type="ftr" idx="10"/>
          </p:nvPr>
        </p:nvSpPr>
        <p:spPr>
          <a:xfrm>
            <a:off x="33870" y="6511571"/>
            <a:ext cx="3381022" cy="365125"/>
          </a:xfrm>
        </p:spPr>
        <p:txBody>
          <a:bodyPr/>
          <a:lstStyle/>
          <a:p>
            <a:r>
              <a:rPr lang="en-US" smtClean="0"/>
              <a:t>A. V. Kotwal, TIFR Mumbai, 5 July 22</a:t>
            </a:r>
            <a:endParaRPr lang="en-US" dirty="0"/>
          </a:p>
        </p:txBody>
      </p:sp>
      <p:sp>
        <p:nvSpPr>
          <p:cNvPr id="34817" name="Text Box 1"/>
          <p:cNvSpPr txBox="1">
            <a:spLocks noChangeArrowheads="1"/>
          </p:cNvSpPr>
          <p:nvPr/>
        </p:nvSpPr>
        <p:spPr bwMode="auto">
          <a:xfrm>
            <a:off x="671040" y="46085"/>
            <a:ext cx="7807680" cy="97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88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3300"/>
              <a:t> </a:t>
            </a:r>
            <a:r>
              <a:rPr lang="en-US" sz="2900">
                <a:solidFill>
                  <a:srgbClr val="DC2300"/>
                </a:solidFill>
              </a:rPr>
              <a:t>W boson Production Event</a:t>
            </a:r>
          </a:p>
        </p:txBody>
      </p:sp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7765920" y="1866436"/>
            <a:ext cx="1156320" cy="921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>
                <a:solidFill>
                  <a:srgbClr val="004586"/>
                </a:solidFill>
              </a:rPr>
              <a:t>hadronic</a:t>
            </a:r>
          </a:p>
          <a:p>
            <a:r>
              <a:rPr lang="en-US" sz="2000">
                <a:solidFill>
                  <a:srgbClr val="004586"/>
                </a:solidFill>
              </a:rPr>
              <a:t>calorimeter</a:t>
            </a: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7776001" y="5259432"/>
            <a:ext cx="747360" cy="1228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>
                <a:solidFill>
                  <a:srgbClr val="0084D1"/>
                </a:solidFill>
              </a:rPr>
              <a:t>Central</a:t>
            </a:r>
          </a:p>
          <a:p>
            <a:r>
              <a:rPr lang="en-US" sz="2000">
                <a:solidFill>
                  <a:srgbClr val="0084D1"/>
                </a:solidFill>
              </a:rPr>
              <a:t>outer</a:t>
            </a:r>
          </a:p>
          <a:p>
            <a:r>
              <a:rPr lang="en-US" sz="2000">
                <a:solidFill>
                  <a:srgbClr val="0084D1"/>
                </a:solidFill>
              </a:rPr>
              <a:t>tracker</a:t>
            </a:r>
          </a:p>
          <a:p>
            <a:r>
              <a:rPr lang="en-US" sz="2000">
                <a:solidFill>
                  <a:srgbClr val="0084D1"/>
                </a:solidFill>
              </a:rPr>
              <a:t>(COT)</a:t>
            </a: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40" y="1072913"/>
            <a:ext cx="6300000" cy="526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4821" name="Line 5"/>
          <p:cNvSpPr>
            <a:spLocks noChangeShapeType="1"/>
          </p:cNvSpPr>
          <p:nvPr/>
        </p:nvSpPr>
        <p:spPr bwMode="auto">
          <a:xfrm flipH="1">
            <a:off x="6027841" y="1990289"/>
            <a:ext cx="1657440" cy="254907"/>
          </a:xfrm>
          <a:prstGeom prst="line">
            <a:avLst/>
          </a:prstGeom>
          <a:noFill/>
          <a:ln w="36000" cap="flat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616320" y="5818211"/>
            <a:ext cx="1189440" cy="650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>
                <a:solidFill>
                  <a:srgbClr val="993366"/>
                </a:solidFill>
              </a:rPr>
              <a:t>electron</a:t>
            </a:r>
          </a:p>
          <a:p>
            <a:r>
              <a:rPr lang="en-US" sz="2000">
                <a:solidFill>
                  <a:srgbClr val="993366"/>
                </a:solidFill>
              </a:rPr>
              <a:t>calorimeter</a:t>
            </a:r>
          </a:p>
        </p:txBody>
      </p:sp>
      <p:sp>
        <p:nvSpPr>
          <p:cNvPr id="34823" name="Line 7"/>
          <p:cNvSpPr>
            <a:spLocks noChangeShapeType="1"/>
          </p:cNvSpPr>
          <p:nvPr/>
        </p:nvSpPr>
        <p:spPr bwMode="auto">
          <a:xfrm flipH="1" flipV="1">
            <a:off x="1097281" y="4837469"/>
            <a:ext cx="119520" cy="951939"/>
          </a:xfrm>
          <a:prstGeom prst="line">
            <a:avLst/>
          </a:prstGeom>
          <a:noFill/>
          <a:ln w="36000" cap="flat">
            <a:solidFill>
              <a:srgbClr val="9900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4824" name="Line 8"/>
          <p:cNvSpPr>
            <a:spLocks noChangeShapeType="1"/>
          </p:cNvSpPr>
          <p:nvPr/>
        </p:nvSpPr>
        <p:spPr bwMode="auto">
          <a:xfrm flipH="1" flipV="1">
            <a:off x="5122080" y="4543677"/>
            <a:ext cx="2574720" cy="851129"/>
          </a:xfrm>
          <a:prstGeom prst="line">
            <a:avLst/>
          </a:prstGeom>
          <a:noFill/>
          <a:ln w="18360" cap="flat">
            <a:solidFill>
              <a:srgbClr val="00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463680" y="1736822"/>
            <a:ext cx="90720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i="1">
                <a:solidFill>
                  <a:srgbClr val="993366"/>
                </a:solidFill>
              </a:rPr>
              <a:t>electron</a:t>
            </a:r>
          </a:p>
        </p:txBody>
      </p:sp>
      <p:sp>
        <p:nvSpPr>
          <p:cNvPr id="34826" name="Line 10"/>
          <p:cNvSpPr>
            <a:spLocks noChangeShapeType="1"/>
          </p:cNvSpPr>
          <p:nvPr/>
        </p:nvSpPr>
        <p:spPr bwMode="auto">
          <a:xfrm>
            <a:off x="937441" y="2059417"/>
            <a:ext cx="1493280" cy="2070937"/>
          </a:xfrm>
          <a:prstGeom prst="line">
            <a:avLst/>
          </a:prstGeom>
          <a:noFill/>
          <a:ln w="9525" cap="flat">
            <a:solidFill>
              <a:srgbClr val="99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4827" name="Text Box 11"/>
          <p:cNvSpPr txBox="1">
            <a:spLocks noChangeArrowheads="1"/>
          </p:cNvSpPr>
          <p:nvPr/>
        </p:nvSpPr>
        <p:spPr bwMode="auto">
          <a:xfrm>
            <a:off x="6511680" y="3410278"/>
            <a:ext cx="189792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i="1">
                <a:solidFill>
                  <a:srgbClr val="C5000B"/>
                </a:solidFill>
              </a:rPr>
              <a:t>inferred neutrino</a:t>
            </a:r>
          </a:p>
        </p:txBody>
      </p:sp>
      <p:sp>
        <p:nvSpPr>
          <p:cNvPr id="34828" name="AutoShape 12"/>
          <p:cNvSpPr>
            <a:spLocks noChangeArrowheads="1"/>
          </p:cNvSpPr>
          <p:nvPr/>
        </p:nvSpPr>
        <p:spPr bwMode="auto">
          <a:xfrm>
            <a:off x="5496480" y="5798049"/>
            <a:ext cx="1146240" cy="751759"/>
          </a:xfrm>
          <a:prstGeom prst="roundRect">
            <a:avLst>
              <a:gd name="adj" fmla="val 190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34829" name="AutoShape 13"/>
          <p:cNvSpPr>
            <a:spLocks noChangeArrowheads="1"/>
          </p:cNvSpPr>
          <p:nvPr/>
        </p:nvSpPr>
        <p:spPr bwMode="auto">
          <a:xfrm>
            <a:off x="6202081" y="5265193"/>
            <a:ext cx="439200" cy="663910"/>
          </a:xfrm>
          <a:prstGeom prst="roundRect">
            <a:avLst>
              <a:gd name="adj" fmla="val 329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671040" y="-95025"/>
            <a:ext cx="7807680" cy="934659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>
                <a:solidFill>
                  <a:srgbClr val="DC2300"/>
                </a:solidFill>
              </a:rPr>
              <a:t>From Atoms to Quarks	</a:t>
            </a:r>
          </a:p>
        </p:txBody>
      </p:sp>
      <p:pic>
        <p:nvPicPr>
          <p:cNvPr id="3" name="Content Placeholder 2" descr="DIS_cartoon_small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023" r="-14023"/>
          <a:stretch>
            <a:fillRect/>
          </a:stretch>
        </p:blipFill>
        <p:spPr>
          <a:xfrm>
            <a:off x="457200" y="1219203"/>
            <a:ext cx="8229600" cy="4525963"/>
          </a:xfrm>
        </p:spPr>
      </p:pic>
      <p:sp>
        <p:nvSpPr>
          <p:cNvPr id="4" name="TextBox 3"/>
          <p:cNvSpPr txBox="1"/>
          <p:nvPr/>
        </p:nvSpPr>
        <p:spPr>
          <a:xfrm>
            <a:off x="1834444" y="6152445"/>
            <a:ext cx="524434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660066"/>
                </a:solidFill>
              </a:rPr>
              <a:t>DIS = Deep Inelastic Scattering</a:t>
            </a:r>
            <a:endParaRPr lang="en-US" sz="3200" dirty="0">
              <a:solidFill>
                <a:srgbClr val="660066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TIFR Mumbai, 5 July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69961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idx="10"/>
          </p:nvPr>
        </p:nvSpPr>
        <p:spPr>
          <a:xfrm>
            <a:off x="19759" y="6539793"/>
            <a:ext cx="3705578" cy="365125"/>
          </a:xfrm>
        </p:spPr>
        <p:txBody>
          <a:bodyPr/>
          <a:lstStyle/>
          <a:p>
            <a:r>
              <a:rPr lang="en-US" smtClean="0"/>
              <a:t>A. V. Kotwal, TIFR Mumbai, 5 July 22</a:t>
            </a:r>
            <a:endParaRPr lang="en-US" dirty="0"/>
          </a:p>
        </p:txBody>
      </p:sp>
      <p:sp>
        <p:nvSpPr>
          <p:cNvPr id="4198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112332"/>
            <a:ext cx="7807680" cy="589022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 dirty="0" smtClean="0">
                <a:solidFill>
                  <a:srgbClr val="DC2300"/>
                </a:solidFill>
              </a:rPr>
              <a:t>Measurement of Drift Chamber Wire Positions </a:t>
            </a:r>
            <a:endParaRPr lang="en-US" sz="2900" dirty="0">
              <a:solidFill>
                <a:srgbClr val="DC2300"/>
              </a:solidFill>
            </a:endParaRP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53440" y="822327"/>
            <a:ext cx="8694720" cy="890013"/>
          </a:xfrm>
          <a:ln/>
        </p:spPr>
        <p:txBody>
          <a:bodyPr tIns="20802"/>
          <a:lstStyle/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/>
              <a:t>Use </a:t>
            </a:r>
            <a:r>
              <a:rPr lang="en-US" sz="2400" dirty="0" smtClean="0"/>
              <a:t>cosmic </a:t>
            </a:r>
            <a:r>
              <a:rPr lang="en-US" sz="2400" dirty="0"/>
              <a:t>rays for </a:t>
            </a:r>
            <a:r>
              <a:rPr lang="en-US" sz="2400" dirty="0" smtClean="0"/>
              <a:t>wire-</a:t>
            </a:r>
            <a:r>
              <a:rPr lang="en-US" sz="2400" dirty="0"/>
              <a:t>by</a:t>
            </a:r>
            <a:r>
              <a:rPr lang="en-US" sz="2400" dirty="0" smtClean="0"/>
              <a:t>-wire position measurements</a:t>
            </a:r>
            <a:endParaRPr lang="en-US" sz="2400" dirty="0"/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01" y="1713781"/>
            <a:ext cx="5775840" cy="4704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5706721" y="2585072"/>
            <a:ext cx="3055680" cy="3151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0802" rIns="0" bIns="0"/>
          <a:lstStyle>
            <a:lvl1pPr marL="431800" indent="-32385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 marL="863600" indent="-287338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spcAft>
                <a:spcPts val="1293"/>
              </a:spcAft>
              <a:buSzPct val="45000"/>
              <a:buFont typeface="Wingdings" charset="0"/>
              <a:buChar char=""/>
            </a:pPr>
            <a:r>
              <a:rPr lang="en-US" dirty="0"/>
              <a:t>Fit </a:t>
            </a:r>
            <a:r>
              <a:rPr lang="en-US" dirty="0" smtClean="0"/>
              <a:t>points </a:t>
            </a:r>
            <a:r>
              <a:rPr lang="en-US" dirty="0"/>
              <a:t>on both sides simultaneously to a single helix </a:t>
            </a:r>
            <a:r>
              <a:rPr lang="en-US" sz="1800" dirty="0"/>
              <a:t>(</a:t>
            </a:r>
            <a:r>
              <a:rPr lang="en-US" sz="1800" dirty="0" smtClean="0"/>
              <a:t>Ashutosh V. Kotwal ,        H</a:t>
            </a:r>
            <a:r>
              <a:rPr lang="en-US" sz="1800" dirty="0"/>
              <a:t>. </a:t>
            </a:r>
            <a:r>
              <a:rPr lang="en-US" sz="1800" dirty="0" err="1"/>
              <a:t>Gerberich</a:t>
            </a:r>
            <a:r>
              <a:rPr lang="en-US" sz="1800" dirty="0"/>
              <a:t> and C. Hays, NIMA 506, 110 (2003</a:t>
            </a:r>
            <a:r>
              <a:rPr lang="en-US" sz="1800" dirty="0" smtClean="0"/>
              <a:t>)</a:t>
            </a:r>
            <a:endParaRPr lang="en-US" sz="1800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3"/>
          <p:cNvSpPr>
            <a:spLocks noGrp="1"/>
          </p:cNvSpPr>
          <p:nvPr>
            <p:ph type="ftr" idx="10"/>
          </p:nvPr>
        </p:nvSpPr>
        <p:spPr>
          <a:xfrm>
            <a:off x="33869" y="6539793"/>
            <a:ext cx="3620911" cy="365125"/>
          </a:xfrm>
        </p:spPr>
        <p:txBody>
          <a:bodyPr/>
          <a:lstStyle/>
          <a:p>
            <a:r>
              <a:rPr lang="en-US" smtClean="0"/>
              <a:t>A. V. Kotwal, TIFR Mumbai, 5 July 22</a:t>
            </a:r>
            <a:endParaRPr lang="en-US" dirty="0"/>
          </a:p>
        </p:txBody>
      </p:sp>
      <p:sp>
        <p:nvSpPr>
          <p:cNvPr id="4300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541440" y="14402"/>
            <a:ext cx="7807680" cy="589022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 dirty="0" smtClean="0">
                <a:solidFill>
                  <a:srgbClr val="DC2300"/>
                </a:solidFill>
              </a:rPr>
              <a:t>Accuracy of Position Measurements</a:t>
            </a:r>
            <a:endParaRPr lang="en-US" sz="2500" dirty="0">
              <a:solidFill>
                <a:srgbClr val="DC2300"/>
              </a:solidFill>
            </a:endParaRPr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96320" y="6221454"/>
            <a:ext cx="8484480" cy="419084"/>
          </a:xfrm>
          <a:ln/>
        </p:spPr>
        <p:txBody>
          <a:bodyPr tIns="19201">
            <a:noAutofit/>
          </a:bodyPr>
          <a:lstStyle/>
          <a:p>
            <a:pPr marL="391686" indent="-292325"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400" dirty="0">
                <a:solidFill>
                  <a:srgbClr val="008000"/>
                </a:solidFill>
              </a:rPr>
              <a:t>Final </a:t>
            </a:r>
            <a:r>
              <a:rPr lang="en-US" sz="2400" dirty="0" smtClean="0">
                <a:solidFill>
                  <a:srgbClr val="008000"/>
                </a:solidFill>
              </a:rPr>
              <a:t>position accuracy of 1 </a:t>
            </a:r>
            <a:r>
              <a:rPr lang="en-US" sz="2400" dirty="0" err="1">
                <a:solidFill>
                  <a:srgbClr val="008000"/>
                </a:solidFill>
                <a:latin typeface="Symbol" charset="0"/>
                <a:cs typeface="Symbol" charset="0"/>
              </a:rPr>
              <a:t>μ</a:t>
            </a:r>
            <a:r>
              <a:rPr lang="en-US" sz="2400" dirty="0" err="1">
                <a:solidFill>
                  <a:srgbClr val="008000"/>
                </a:solidFill>
              </a:rPr>
              <a:t>m</a:t>
            </a:r>
            <a:r>
              <a:rPr lang="en-US" sz="2400" dirty="0">
                <a:solidFill>
                  <a:srgbClr val="008000"/>
                </a:solidFill>
              </a:rPr>
              <a:t> (</a:t>
            </a:r>
            <a:r>
              <a:rPr lang="en-US" sz="2400" dirty="0" smtClean="0">
                <a:solidFill>
                  <a:srgbClr val="008000"/>
                </a:solidFill>
              </a:rPr>
              <a:t>initially 50 </a:t>
            </a:r>
            <a:r>
              <a:rPr lang="en-US" sz="2400" dirty="0" err="1">
                <a:solidFill>
                  <a:srgbClr val="008000"/>
                </a:solidFill>
                <a:latin typeface="Symbol" charset="0"/>
                <a:cs typeface="Symbol" charset="0"/>
              </a:rPr>
              <a:t>μ</a:t>
            </a:r>
            <a:r>
              <a:rPr lang="en-US" sz="2400" dirty="0" err="1">
                <a:solidFill>
                  <a:srgbClr val="008000"/>
                </a:solidFill>
              </a:rPr>
              <a:t>m</a:t>
            </a:r>
            <a:r>
              <a:rPr lang="en-US" sz="2400" dirty="0">
                <a:solidFill>
                  <a:srgbClr val="008000"/>
                </a:solidFill>
              </a:rPr>
              <a:t>)</a:t>
            </a:r>
          </a:p>
        </p:txBody>
      </p:sp>
      <p:sp>
        <p:nvSpPr>
          <p:cNvPr id="43011" name="AutoShape 3"/>
          <p:cNvSpPr>
            <a:spLocks noChangeArrowheads="1"/>
          </p:cNvSpPr>
          <p:nvPr/>
        </p:nvSpPr>
        <p:spPr bwMode="auto">
          <a:xfrm>
            <a:off x="5074561" y="2976793"/>
            <a:ext cx="2003040" cy="253467"/>
          </a:xfrm>
          <a:prstGeom prst="roundRect">
            <a:avLst>
              <a:gd name="adj" fmla="val 565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2184356" y="666791"/>
            <a:ext cx="4420800" cy="306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 dirty="0">
                <a:solidFill>
                  <a:srgbClr val="004586"/>
                </a:solidFill>
              </a:rPr>
              <a:t>(</a:t>
            </a:r>
            <a:r>
              <a:rPr lang="en-US" sz="2000" dirty="0" smtClean="0">
                <a:solidFill>
                  <a:srgbClr val="004586"/>
                </a:solidFill>
              </a:rPr>
              <a:t>Ashutosh V. Kotwal  </a:t>
            </a:r>
            <a:r>
              <a:rPr lang="en-US" sz="2000" dirty="0">
                <a:solidFill>
                  <a:srgbClr val="004586"/>
                </a:solidFill>
              </a:rPr>
              <a:t>&amp; </a:t>
            </a:r>
            <a:r>
              <a:rPr lang="en-US" sz="2000" dirty="0" smtClean="0">
                <a:solidFill>
                  <a:srgbClr val="004586"/>
                </a:solidFill>
              </a:rPr>
              <a:t>Chris Hays, </a:t>
            </a:r>
            <a:r>
              <a:rPr lang="en-US" sz="2000" i="1" dirty="0">
                <a:solidFill>
                  <a:srgbClr val="004586"/>
                </a:solidFill>
              </a:rPr>
              <a:t>NIM A</a:t>
            </a:r>
            <a:r>
              <a:rPr lang="en-US" sz="2000" dirty="0">
                <a:solidFill>
                  <a:srgbClr val="004586"/>
                </a:solidFill>
              </a:rPr>
              <a:t> 762 (2014)  </a:t>
            </a:r>
            <a:r>
              <a:rPr lang="en-US" sz="2000" dirty="0" err="1">
                <a:solidFill>
                  <a:srgbClr val="004586"/>
                </a:solidFill>
              </a:rPr>
              <a:t>pp</a:t>
            </a:r>
            <a:r>
              <a:rPr lang="en-US" sz="2000" dirty="0">
                <a:solidFill>
                  <a:srgbClr val="004586"/>
                </a:solidFill>
              </a:rPr>
              <a:t> 85-99)</a:t>
            </a:r>
          </a:p>
        </p:txBody>
      </p:sp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40" y="957701"/>
            <a:ext cx="8416800" cy="2556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430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61" y="3493807"/>
            <a:ext cx="8246880" cy="2773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3015" name="Text Box 7"/>
          <p:cNvSpPr txBox="1">
            <a:spLocks noChangeArrowheads="1"/>
          </p:cNvSpPr>
          <p:nvPr/>
        </p:nvSpPr>
        <p:spPr bwMode="auto">
          <a:xfrm>
            <a:off x="6644171" y="1234210"/>
            <a:ext cx="192816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0000FF"/>
                </a:solidFill>
              </a:rPr>
              <a:t>before alignment</a:t>
            </a:r>
          </a:p>
        </p:txBody>
      </p:sp>
      <p:sp>
        <p:nvSpPr>
          <p:cNvPr id="43016" name="Text Box 8"/>
          <p:cNvSpPr txBox="1">
            <a:spLocks noChangeArrowheads="1"/>
          </p:cNvSpPr>
          <p:nvPr/>
        </p:nvSpPr>
        <p:spPr bwMode="auto">
          <a:xfrm>
            <a:off x="6686644" y="3846644"/>
            <a:ext cx="168336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0000FF"/>
                </a:solidFill>
              </a:rPr>
              <a:t>after alignment</a:t>
            </a:r>
          </a:p>
        </p:txBody>
      </p:sp>
      <p:sp>
        <p:nvSpPr>
          <p:cNvPr id="43017" name="Text Box 9"/>
          <p:cNvSpPr txBox="1">
            <a:spLocks noChangeArrowheads="1"/>
          </p:cNvSpPr>
          <p:nvPr/>
        </p:nvSpPr>
        <p:spPr bwMode="auto">
          <a:xfrm>
            <a:off x="6176160" y="3234580"/>
            <a:ext cx="367200" cy="36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/>
          <a:p>
            <a:r>
              <a:rPr lang="en-US">
                <a:solidFill>
                  <a:srgbClr val="4C1900"/>
                </a:solidFill>
              </a:rPr>
              <a:t>(</a:t>
            </a:r>
            <a:r>
              <a:rPr lang="en-US">
                <a:solidFill>
                  <a:srgbClr val="4C1900"/>
                </a:solidFill>
                <a:latin typeface="Symbol" charset="0"/>
                <a:cs typeface="Symbol" charset="0"/>
              </a:rPr>
              <a:t>φ</a:t>
            </a:r>
            <a:r>
              <a:rPr lang="en-US">
                <a:solidFill>
                  <a:srgbClr val="4C1900"/>
                </a:solidFill>
              </a:rPr>
              <a:t>)</a:t>
            </a:r>
          </a:p>
        </p:txBody>
      </p:sp>
      <p:sp>
        <p:nvSpPr>
          <p:cNvPr id="43018" name="Text Box 10"/>
          <p:cNvSpPr txBox="1">
            <a:spLocks noChangeArrowheads="1"/>
          </p:cNvSpPr>
          <p:nvPr/>
        </p:nvSpPr>
        <p:spPr bwMode="auto">
          <a:xfrm>
            <a:off x="6143041" y="5978068"/>
            <a:ext cx="401760" cy="36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/>
          <a:p>
            <a:r>
              <a:rPr lang="en-US">
                <a:solidFill>
                  <a:srgbClr val="4C1900"/>
                </a:solidFill>
              </a:rPr>
              <a:t>(</a:t>
            </a:r>
            <a:r>
              <a:rPr lang="en-US">
                <a:solidFill>
                  <a:srgbClr val="4C1900"/>
                </a:solidFill>
                <a:latin typeface="Symbol" charset="0"/>
                <a:cs typeface="Symbol" charset="0"/>
              </a:rPr>
              <a:t>φ</a:t>
            </a:r>
            <a:r>
              <a:rPr lang="en-US">
                <a:solidFill>
                  <a:srgbClr val="4C1900"/>
                </a:solidFill>
              </a:rPr>
              <a:t>)</a:t>
            </a:r>
          </a:p>
        </p:txBody>
      </p:sp>
      <p:sp>
        <p:nvSpPr>
          <p:cNvPr id="43019" name="Text Box 11"/>
          <p:cNvSpPr txBox="1">
            <a:spLocks noChangeArrowheads="1"/>
          </p:cNvSpPr>
          <p:nvPr/>
        </p:nvSpPr>
        <p:spPr bwMode="auto">
          <a:xfrm rot="16260000">
            <a:off x="-383178" y="2351787"/>
            <a:ext cx="2635477" cy="3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008000"/>
                </a:solidFill>
              </a:rPr>
              <a:t>Residual (microns)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3"/>
          <p:cNvSpPr>
            <a:spLocks noGrp="1"/>
          </p:cNvSpPr>
          <p:nvPr>
            <p:ph type="ftr" idx="10"/>
          </p:nvPr>
        </p:nvSpPr>
        <p:spPr>
          <a:xfrm>
            <a:off x="33870" y="6525682"/>
            <a:ext cx="3762022" cy="365125"/>
          </a:xfrm>
        </p:spPr>
        <p:txBody>
          <a:bodyPr/>
          <a:lstStyle/>
          <a:p>
            <a:r>
              <a:rPr lang="en-US" smtClean="0"/>
              <a:t>A. V. Kotwal, TIFR Mumbai, 5 July 22</a:t>
            </a:r>
            <a:endParaRPr lang="en-US" dirty="0"/>
          </a:p>
        </p:txBody>
      </p:sp>
      <p:sp>
        <p:nvSpPr>
          <p:cNvPr id="6144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46085"/>
            <a:ext cx="7807680" cy="589022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 dirty="0" smtClean="0">
                <a:solidFill>
                  <a:srgbClr val="DC2300"/>
                </a:solidFill>
              </a:rPr>
              <a:t>Momentum Calibration</a:t>
            </a:r>
            <a:endParaRPr lang="en-US" sz="2900" dirty="0">
              <a:solidFill>
                <a:srgbClr val="DC2300"/>
              </a:solidFill>
            </a:endParaRPr>
          </a:p>
        </p:txBody>
      </p:sp>
      <p:sp>
        <p:nvSpPr>
          <p:cNvPr id="61442" name="Text Box 2"/>
          <p:cNvSpPr txBox="1">
            <a:spLocks noChangeArrowheads="1"/>
          </p:cNvSpPr>
          <p:nvPr/>
        </p:nvSpPr>
        <p:spPr bwMode="auto">
          <a:xfrm>
            <a:off x="663840" y="1648068"/>
            <a:ext cx="8370719" cy="68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0802" rIns="0" bIns="0"/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 smtClean="0">
                <a:solidFill>
                  <a:srgbClr val="808000"/>
                </a:solidFill>
              </a:rPr>
              <a:t> Achieved precision of 25 parts per million on momentum calibration</a:t>
            </a:r>
            <a:endParaRPr lang="en-US" dirty="0">
              <a:solidFill>
                <a:srgbClr val="808000"/>
              </a:solidFill>
            </a:endParaRPr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336960" y="822327"/>
            <a:ext cx="8697600" cy="2492901"/>
          </a:xfrm>
          <a:ln/>
        </p:spPr>
        <p:txBody>
          <a:bodyPr tIns="50517"/>
          <a:lstStyle/>
          <a:p>
            <a:pPr marL="0" indent="0">
              <a:lnSpc>
                <a:spcPct val="83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 smtClean="0">
                <a:solidFill>
                  <a:srgbClr val="008000"/>
                </a:solidFill>
                <a:latin typeface="Symbol" charset="0"/>
                <a:cs typeface="Symbol" charset="0"/>
              </a:rPr>
              <a:t> </a:t>
            </a:r>
            <a:r>
              <a:rPr lang="en-US" sz="2400" dirty="0" smtClean="0">
                <a:solidFill>
                  <a:srgbClr val="008000"/>
                </a:solidFill>
                <a:cs typeface="Symbol" charset="0"/>
              </a:rPr>
              <a:t>Well-known</a:t>
            </a:r>
            <a:r>
              <a:rPr lang="en-US" sz="2400" dirty="0" smtClean="0">
                <a:solidFill>
                  <a:srgbClr val="008000"/>
                </a:solidFill>
                <a:latin typeface="Symbol" charset="0"/>
                <a:cs typeface="Symbol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Symbol" charset="0"/>
                <a:cs typeface="Symbol" charset="0"/>
              </a:rPr>
              <a:t>ϒ</a:t>
            </a:r>
            <a:r>
              <a:rPr lang="en-US" sz="2400" dirty="0" smtClean="0">
                <a:solidFill>
                  <a:srgbClr val="008000"/>
                </a:solidFill>
                <a:latin typeface="Standard Symbols L" charset="0"/>
              </a:rPr>
              <a:t> (</a:t>
            </a:r>
            <a:r>
              <a:rPr lang="en-US" sz="2400" dirty="0" smtClean="0">
                <a:solidFill>
                  <a:srgbClr val="008000"/>
                </a:solidFill>
              </a:rPr>
              <a:t>Upsilon) particle mass is measured and compared to previously known mass value</a:t>
            </a:r>
            <a:endParaRPr lang="en-US" sz="2400" dirty="0">
              <a:solidFill>
                <a:srgbClr val="008000"/>
              </a:solidFill>
            </a:endParaRPr>
          </a:p>
          <a:p>
            <a:pPr marL="522728" lvl="1" indent="0">
              <a:spcBef>
                <a:spcPts val="261"/>
              </a:spcBef>
              <a:spcAft>
                <a:spcPts val="522"/>
              </a:spcAft>
              <a:buSzPct val="7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GB" sz="2200" dirty="0"/>
          </a:p>
        </p:txBody>
      </p:sp>
      <p:pic>
        <p:nvPicPr>
          <p:cNvPr id="614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281" y="2544495"/>
            <a:ext cx="6171840" cy="3933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1447" name="Text Box 7"/>
          <p:cNvSpPr txBox="1">
            <a:spLocks noChangeArrowheads="1"/>
          </p:cNvSpPr>
          <p:nvPr/>
        </p:nvSpPr>
        <p:spPr bwMode="auto">
          <a:xfrm>
            <a:off x="2338520" y="3074723"/>
            <a:ext cx="583200" cy="319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/>
          <a:p>
            <a:r>
              <a:rPr lang="en-US">
                <a:solidFill>
                  <a:srgbClr val="0000FF"/>
                </a:solidFill>
              </a:rPr>
              <a:t>Data</a:t>
            </a:r>
          </a:p>
        </p:txBody>
      </p:sp>
      <p:sp>
        <p:nvSpPr>
          <p:cNvPr id="61448" name="Oval 8"/>
          <p:cNvSpPr>
            <a:spLocks noChangeArrowheads="1"/>
          </p:cNvSpPr>
          <p:nvPr/>
        </p:nvSpPr>
        <p:spPr bwMode="auto">
          <a:xfrm>
            <a:off x="2201720" y="3123689"/>
            <a:ext cx="73440" cy="87849"/>
          </a:xfrm>
          <a:prstGeom prst="ellipse">
            <a:avLst/>
          </a:prstGeom>
          <a:solidFill>
            <a:srgbClr val="0047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1449" name="Line 9"/>
          <p:cNvSpPr>
            <a:spLocks noChangeShapeType="1"/>
          </p:cNvSpPr>
          <p:nvPr/>
        </p:nvSpPr>
        <p:spPr bwMode="auto">
          <a:xfrm>
            <a:off x="2000120" y="3371395"/>
            <a:ext cx="263520" cy="1440"/>
          </a:xfrm>
          <a:prstGeom prst="line">
            <a:avLst/>
          </a:prstGeom>
          <a:noFill/>
          <a:ln w="3600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1450" name="Text Box 10"/>
          <p:cNvSpPr txBox="1">
            <a:spLocks noChangeArrowheads="1"/>
          </p:cNvSpPr>
          <p:nvPr/>
        </p:nvSpPr>
        <p:spPr bwMode="auto">
          <a:xfrm>
            <a:off x="2322681" y="3264823"/>
            <a:ext cx="1362240" cy="489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FF0000"/>
                </a:solidFill>
              </a:rPr>
              <a:t>Simulation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4402667" y="2892778"/>
            <a:ext cx="2779888" cy="315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3"/>
          <p:cNvSpPr>
            <a:spLocks noGrp="1"/>
          </p:cNvSpPr>
          <p:nvPr>
            <p:ph type="ftr" idx="10"/>
          </p:nvPr>
        </p:nvSpPr>
        <p:spPr>
          <a:xfrm>
            <a:off x="1" y="6525682"/>
            <a:ext cx="3104443" cy="365125"/>
          </a:xfrm>
        </p:spPr>
        <p:txBody>
          <a:bodyPr/>
          <a:lstStyle/>
          <a:p>
            <a:r>
              <a:rPr lang="en-US" smtClean="0"/>
              <a:t>A. V. Kotwal, TIFR Mumbai, 5 July 22</a:t>
            </a:r>
            <a:endParaRPr lang="en-US" dirty="0"/>
          </a:p>
        </p:txBody>
      </p:sp>
      <p:sp>
        <p:nvSpPr>
          <p:cNvPr id="6348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144015"/>
            <a:ext cx="7777440" cy="603424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 dirty="0" smtClean="0">
                <a:solidFill>
                  <a:srgbClr val="DC2300"/>
                </a:solidFill>
              </a:rPr>
              <a:t>Proof of Momentum and Energy Calibration  </a:t>
            </a:r>
            <a:endParaRPr lang="en-US" sz="2500" dirty="0">
              <a:solidFill>
                <a:srgbClr val="DC2300"/>
              </a:solidFill>
            </a:endParaRPr>
          </a:p>
        </p:txBody>
      </p:sp>
      <p:sp>
        <p:nvSpPr>
          <p:cNvPr id="6349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92960" y="751759"/>
            <a:ext cx="8916480" cy="2275439"/>
          </a:xfrm>
          <a:ln/>
        </p:spPr>
        <p:txBody>
          <a:bodyPr tIns="19201">
            <a:normAutofit/>
          </a:bodyPr>
          <a:lstStyle/>
          <a:p>
            <a:pPr marL="391686" indent="-293764">
              <a:spcBef>
                <a:spcPts val="1542"/>
              </a:spcBef>
              <a:spcAft>
                <a:spcPts val="2064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 smtClean="0">
                <a:solidFill>
                  <a:srgbClr val="008000"/>
                </a:solidFill>
              </a:rPr>
              <a:t>We measure the Z boson mass and it agrees with previous measurement of </a:t>
            </a:r>
            <a:r>
              <a:rPr lang="en-US" sz="2400" dirty="0">
                <a:solidFill>
                  <a:srgbClr val="800080"/>
                </a:solidFill>
              </a:rPr>
              <a:t>91188 </a:t>
            </a:r>
            <a:r>
              <a:rPr lang="en-US" sz="2400" dirty="0" smtClean="0">
                <a:solidFill>
                  <a:srgbClr val="800080"/>
                </a:solidFill>
              </a:rPr>
              <a:t>MeV </a:t>
            </a:r>
            <a:r>
              <a:rPr lang="en-US" sz="2400" dirty="0" smtClean="0">
                <a:solidFill>
                  <a:srgbClr val="008000"/>
                </a:solidFill>
              </a:rPr>
              <a:t>from CERN electron-positron collider</a:t>
            </a:r>
            <a:r>
              <a:rPr lang="en-US" sz="2400" dirty="0">
                <a:solidFill>
                  <a:srgbClr val="008000"/>
                </a:solidFill>
              </a:rPr>
              <a:t> </a:t>
            </a:r>
            <a:endParaRPr lang="en-US" sz="2400" dirty="0" smtClean="0">
              <a:solidFill>
                <a:srgbClr val="008000"/>
              </a:solidFill>
            </a:endParaRPr>
          </a:p>
          <a:p>
            <a:pPr marL="391686" indent="-293764">
              <a:spcBef>
                <a:spcPts val="1542"/>
              </a:spcBef>
              <a:spcAft>
                <a:spcPts val="2064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 smtClean="0">
                <a:solidFill>
                  <a:srgbClr val="000080"/>
                </a:solidFill>
              </a:rPr>
              <a:t>We measure M</a:t>
            </a:r>
            <a:r>
              <a:rPr lang="en-US" sz="2400" baseline="-33000" dirty="0" smtClean="0">
                <a:solidFill>
                  <a:srgbClr val="000080"/>
                </a:solidFill>
              </a:rPr>
              <a:t>Z</a:t>
            </a:r>
            <a:r>
              <a:rPr lang="en-US" sz="2400" dirty="0" smtClean="0">
                <a:solidFill>
                  <a:srgbClr val="000080"/>
                </a:solidFill>
              </a:rPr>
              <a:t> </a:t>
            </a:r>
            <a:r>
              <a:rPr lang="en-US" sz="2400" dirty="0">
                <a:solidFill>
                  <a:srgbClr val="000080"/>
                </a:solidFill>
              </a:rPr>
              <a:t>= 91192.0 </a:t>
            </a:r>
            <a:r>
              <a:rPr lang="en-US" sz="2400" dirty="0">
                <a:solidFill>
                  <a:srgbClr val="000080"/>
                </a:solidFill>
                <a:latin typeface="Lucida Grande" charset="0"/>
                <a:cs typeface="Lucida Grande" charset="0"/>
              </a:rPr>
              <a:t>±</a:t>
            </a:r>
            <a:r>
              <a:rPr lang="en-US" sz="2400" dirty="0">
                <a:solidFill>
                  <a:srgbClr val="000080"/>
                </a:solidFill>
                <a:cs typeface="Lucida Grande" charset="0"/>
              </a:rPr>
              <a:t> </a:t>
            </a:r>
            <a:r>
              <a:rPr lang="en-US" sz="2400" dirty="0" smtClean="0">
                <a:solidFill>
                  <a:srgbClr val="000080"/>
                </a:solidFill>
                <a:cs typeface="Lucida Grande" charset="0"/>
              </a:rPr>
              <a:t>7.5</a:t>
            </a:r>
            <a:r>
              <a:rPr lang="en-US" sz="2400" baseline="-33000" dirty="0" smtClean="0">
                <a:solidFill>
                  <a:srgbClr val="000080"/>
                </a:solidFill>
                <a:cs typeface="Lucida Grande" charset="0"/>
              </a:rPr>
              <a:t>stat</a:t>
            </a:r>
            <a:r>
              <a:rPr lang="en-US" sz="2400" dirty="0" smtClean="0">
                <a:solidFill>
                  <a:srgbClr val="000080"/>
                </a:solidFill>
                <a:cs typeface="Lucida Grande" charset="0"/>
              </a:rPr>
              <a:t> MeV</a:t>
            </a:r>
            <a:endParaRPr lang="en-US" sz="2400" dirty="0">
              <a:solidFill>
                <a:srgbClr val="000080"/>
              </a:solidFill>
              <a:cs typeface="Lucida Grande" charset="0"/>
            </a:endParaRPr>
          </a:p>
          <a:p>
            <a:pPr marL="391686" indent="-293764">
              <a:spcBef>
                <a:spcPts val="1542"/>
              </a:spcBef>
              <a:spcAft>
                <a:spcPts val="2064"/>
              </a:spcAft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GB" sz="2200" dirty="0"/>
          </a:p>
        </p:txBody>
      </p:sp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560" y="2441650"/>
            <a:ext cx="6534720" cy="4113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2904480" y="3119368"/>
            <a:ext cx="604800" cy="362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/>
          <a:p>
            <a:r>
              <a:rPr lang="en-US">
                <a:solidFill>
                  <a:srgbClr val="0000FF"/>
                </a:solidFill>
              </a:rPr>
              <a:t>Data</a:t>
            </a:r>
          </a:p>
        </p:txBody>
      </p:sp>
      <p:sp>
        <p:nvSpPr>
          <p:cNvPr id="63494" name="Oval 6"/>
          <p:cNvSpPr>
            <a:spLocks noChangeArrowheads="1"/>
          </p:cNvSpPr>
          <p:nvPr/>
        </p:nvSpPr>
        <p:spPr bwMode="auto">
          <a:xfrm>
            <a:off x="2652480" y="3194256"/>
            <a:ext cx="133920" cy="131054"/>
          </a:xfrm>
          <a:prstGeom prst="ellipse">
            <a:avLst/>
          </a:prstGeom>
          <a:solidFill>
            <a:srgbClr val="0047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63495" name="Line 7"/>
          <p:cNvSpPr>
            <a:spLocks noChangeShapeType="1"/>
          </p:cNvSpPr>
          <p:nvPr/>
        </p:nvSpPr>
        <p:spPr bwMode="auto">
          <a:xfrm>
            <a:off x="2282401" y="3562934"/>
            <a:ext cx="486720" cy="1441"/>
          </a:xfrm>
          <a:prstGeom prst="line">
            <a:avLst/>
          </a:prstGeom>
          <a:noFill/>
          <a:ln w="3600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63496" name="Text Box 8"/>
          <p:cNvSpPr txBox="1">
            <a:spLocks noChangeArrowheads="1"/>
          </p:cNvSpPr>
          <p:nvPr/>
        </p:nvSpPr>
        <p:spPr bwMode="auto">
          <a:xfrm>
            <a:off x="2877120" y="3403078"/>
            <a:ext cx="1349280" cy="367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FF0000"/>
                </a:solidFill>
              </a:rPr>
              <a:t>Simulation</a:t>
            </a:r>
          </a:p>
        </p:txBody>
      </p:sp>
      <p:sp>
        <p:nvSpPr>
          <p:cNvPr id="63498" name="Text Box 10"/>
          <p:cNvSpPr txBox="1">
            <a:spLocks noChangeArrowheads="1"/>
          </p:cNvSpPr>
          <p:nvPr/>
        </p:nvSpPr>
        <p:spPr bwMode="auto">
          <a:xfrm>
            <a:off x="3834720" y="6326585"/>
            <a:ext cx="1883520" cy="433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0802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280099"/>
                </a:solidFill>
              </a:rPr>
              <a:t>M(</a:t>
            </a:r>
            <a:r>
              <a:rPr lang="en-US">
                <a:solidFill>
                  <a:srgbClr val="280099"/>
                </a:solidFill>
                <a:latin typeface="Symbol" charset="0"/>
                <a:cs typeface="Symbol" charset="0"/>
              </a:rPr>
              <a:t>μμ</a:t>
            </a:r>
            <a:r>
              <a:rPr lang="en-US">
                <a:solidFill>
                  <a:srgbClr val="280099"/>
                </a:solidFill>
              </a:rPr>
              <a:t>) (GeV)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3"/>
          <p:cNvSpPr>
            <a:spLocks noGrp="1"/>
          </p:cNvSpPr>
          <p:nvPr>
            <p:ph type="ftr" idx="10"/>
          </p:nvPr>
        </p:nvSpPr>
        <p:spPr>
          <a:xfrm>
            <a:off x="21600" y="6525682"/>
            <a:ext cx="3308622" cy="365125"/>
          </a:xfrm>
        </p:spPr>
        <p:txBody>
          <a:bodyPr/>
          <a:lstStyle/>
          <a:p>
            <a:r>
              <a:rPr lang="en-US" smtClean="0"/>
              <a:t>A. V. Kotwal, TIFR Mumbai, 5 July 22</a:t>
            </a:r>
            <a:endParaRPr lang="en-US" dirty="0"/>
          </a:p>
        </p:txBody>
      </p:sp>
      <p:sp>
        <p:nvSpPr>
          <p:cNvPr id="4812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46085"/>
            <a:ext cx="7807680" cy="589022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 dirty="0" smtClean="0">
                <a:solidFill>
                  <a:srgbClr val="DC2300"/>
                </a:solidFill>
              </a:rPr>
              <a:t>Matching Calculated and Observed Distributions</a:t>
            </a:r>
            <a:endParaRPr lang="en-US" sz="2900" dirty="0">
              <a:solidFill>
                <a:srgbClr val="DC2300"/>
              </a:solidFill>
            </a:endParaRPr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671111"/>
            <a:ext cx="8864640" cy="6220013"/>
          </a:xfrm>
          <a:ln/>
        </p:spPr>
        <p:txBody>
          <a:bodyPr tIns="20802"/>
          <a:lstStyle/>
          <a:p>
            <a:pPr marL="391686" indent="-293764">
              <a:spcBef>
                <a:spcPts val="522"/>
              </a:spcBef>
              <a:spcAft>
                <a:spcPts val="103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We perform a very accurate calculation of the momentum of the electron or </a:t>
            </a:r>
            <a:r>
              <a:rPr lang="en-US" sz="2400" dirty="0" err="1" smtClean="0">
                <a:solidFill>
                  <a:srgbClr val="008000"/>
                </a:solidFill>
                <a:latin typeface="Times New Roman"/>
                <a:cs typeface="Times New Roman"/>
              </a:rPr>
              <a:t>muon</a:t>
            </a:r>
            <a:r>
              <a:rPr lang="en-US" sz="24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 emanating from the W boson decay</a:t>
            </a:r>
          </a:p>
          <a:p>
            <a:pPr marL="391686" indent="-293764">
              <a:spcBef>
                <a:spcPts val="522"/>
              </a:spcBef>
              <a:spcAft>
                <a:spcPts val="1032"/>
              </a:spcAft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 smtClean="0">
                <a:solidFill>
                  <a:srgbClr val="660066"/>
                </a:solidFill>
                <a:latin typeface="Times New Roman"/>
                <a:cs typeface="Times New Roman"/>
              </a:rPr>
              <a:t>We perform a very accurate comparison of this momentum distribution between the observed data and the calculation</a:t>
            </a:r>
            <a:r>
              <a:rPr lang="en-US" sz="2000" dirty="0" smtClean="0">
                <a:solidFill>
                  <a:srgbClr val="660066"/>
                </a:solidFill>
                <a:latin typeface="Times New Roman"/>
                <a:cs typeface="Times New Roman"/>
              </a:rPr>
              <a:t>  </a:t>
            </a:r>
            <a:endParaRPr lang="en-US" sz="2000" dirty="0">
              <a:solidFill>
                <a:srgbClr val="660066"/>
              </a:solidFill>
              <a:latin typeface="Times New Roman"/>
              <a:cs typeface="Times New Roman"/>
            </a:endParaRPr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21600" y="5831198"/>
            <a:ext cx="8864640" cy="440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7601" rIns="0" bIns="0"/>
          <a:lstStyle>
            <a:lvl1pPr marL="431800" indent="-3238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>
              <a:spcBef>
                <a:spcPts val="522"/>
              </a:spcBef>
              <a:spcAft>
                <a:spcPts val="1032"/>
              </a:spcAft>
              <a:buSzPct val="45000"/>
              <a:buFont typeface="Wingdings" charset="0"/>
              <a:buChar char=""/>
            </a:pPr>
            <a:r>
              <a:rPr lang="en-US" dirty="0">
                <a:solidFill>
                  <a:srgbClr val="800000"/>
                </a:solidFill>
              </a:rPr>
              <a:t>We </a:t>
            </a:r>
            <a:r>
              <a:rPr lang="en-US" dirty="0" smtClean="0">
                <a:solidFill>
                  <a:srgbClr val="800000"/>
                </a:solidFill>
              </a:rPr>
              <a:t>used advanced statistical methods to quantify this comparison and infer the W boson mass </a:t>
            </a:r>
            <a:endParaRPr lang="en-US" dirty="0">
              <a:solidFill>
                <a:srgbClr val="800000"/>
              </a:solidFill>
            </a:endParaRPr>
          </a:p>
        </p:txBody>
      </p:sp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001" y="2424393"/>
            <a:ext cx="5300640" cy="3253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2846880" y="4766079"/>
            <a:ext cx="1457280" cy="361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/>
              <a:t>M</a:t>
            </a:r>
            <a:r>
              <a:rPr lang="en-US" sz="2000" baseline="-33000"/>
              <a:t>W</a:t>
            </a:r>
            <a:r>
              <a:rPr lang="en-US" sz="2000"/>
              <a:t> = 80 GeV</a:t>
            </a:r>
          </a:p>
        </p:txBody>
      </p:sp>
      <p:sp>
        <p:nvSpPr>
          <p:cNvPr id="48134" name="Text Box 6"/>
          <p:cNvSpPr txBox="1">
            <a:spLocks noChangeArrowheads="1"/>
          </p:cNvSpPr>
          <p:nvPr/>
        </p:nvSpPr>
        <p:spPr bwMode="auto">
          <a:xfrm>
            <a:off x="6700321" y="3557792"/>
            <a:ext cx="2232000" cy="668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7601" rIns="0" bIns="0"/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2000" dirty="0"/>
              <a:t>M</a:t>
            </a:r>
            <a:r>
              <a:rPr lang="en-US" sz="2000" baseline="-33000" dirty="0"/>
              <a:t>W</a:t>
            </a:r>
            <a:r>
              <a:rPr lang="en-US" sz="2000" dirty="0"/>
              <a:t> = 81 </a:t>
            </a:r>
            <a:r>
              <a:rPr lang="en-US" sz="2000" dirty="0" err="1"/>
              <a:t>GeV</a:t>
            </a:r>
            <a:endParaRPr lang="en-US" sz="2000" dirty="0"/>
          </a:p>
          <a:p>
            <a:r>
              <a:rPr lang="en-US" sz="2000" dirty="0"/>
              <a:t>c</a:t>
            </a:r>
            <a:r>
              <a:rPr lang="en-US" sz="2000" dirty="0" smtClean="0"/>
              <a:t>alculation</a:t>
            </a:r>
            <a:endParaRPr lang="en-US" sz="2000" dirty="0"/>
          </a:p>
        </p:txBody>
      </p:sp>
      <p:sp>
        <p:nvSpPr>
          <p:cNvPr id="48135" name="Line 7"/>
          <p:cNvSpPr>
            <a:spLocks noChangeShapeType="1"/>
          </p:cNvSpPr>
          <p:nvPr/>
        </p:nvSpPr>
        <p:spPr bwMode="auto">
          <a:xfrm flipV="1">
            <a:off x="4278240" y="4456447"/>
            <a:ext cx="846720" cy="420524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48136" name="Line 8"/>
          <p:cNvSpPr>
            <a:spLocks noChangeShapeType="1"/>
          </p:cNvSpPr>
          <p:nvPr/>
        </p:nvSpPr>
        <p:spPr bwMode="auto">
          <a:xfrm flipH="1">
            <a:off x="5094721" y="3746452"/>
            <a:ext cx="1582560" cy="288030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"/>
          <p:cNvSpPr>
            <a:spLocks noGrp="1"/>
          </p:cNvSpPr>
          <p:nvPr>
            <p:ph type="ftr" idx="10"/>
          </p:nvPr>
        </p:nvSpPr>
        <p:spPr>
          <a:xfrm>
            <a:off x="0" y="6553904"/>
            <a:ext cx="2977444" cy="365125"/>
          </a:xfrm>
        </p:spPr>
        <p:txBody>
          <a:bodyPr/>
          <a:lstStyle/>
          <a:p>
            <a:r>
              <a:rPr lang="en-US" smtClean="0"/>
              <a:t>A. V. Kotwal, TIFR Mumbai, 5 July 22</a:t>
            </a:r>
            <a:endParaRPr lang="en-US" dirty="0"/>
          </a:p>
        </p:txBody>
      </p:sp>
      <p:sp>
        <p:nvSpPr>
          <p:cNvPr id="93185" name="Text Box 1"/>
          <p:cNvSpPr txBox="1">
            <a:spLocks noChangeArrowheads="1"/>
          </p:cNvSpPr>
          <p:nvPr/>
        </p:nvSpPr>
        <p:spPr bwMode="auto">
          <a:xfrm>
            <a:off x="0" y="-131054"/>
            <a:ext cx="9143999" cy="937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5602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2800" dirty="0">
                <a:solidFill>
                  <a:srgbClr val="DC2300"/>
                </a:solidFill>
              </a:rPr>
              <a:t>  </a:t>
            </a:r>
            <a:r>
              <a:rPr lang="en-US" sz="2800" dirty="0" smtClean="0">
                <a:solidFill>
                  <a:srgbClr val="DC2300"/>
                </a:solidFill>
              </a:rPr>
              <a:t>Fit to Electron Momentum Distribution from </a:t>
            </a:r>
            <a:r>
              <a:rPr lang="en-US" sz="2800" i="1" dirty="0" smtClean="0">
                <a:solidFill>
                  <a:srgbClr val="DC2300"/>
                </a:solidFill>
              </a:rPr>
              <a:t>W</a:t>
            </a:r>
            <a:r>
              <a:rPr lang="en-US" sz="2800" dirty="0" smtClean="0">
                <a:solidFill>
                  <a:srgbClr val="DC2300"/>
                </a:solidFill>
              </a:rPr>
              <a:t> boson decay</a:t>
            </a:r>
            <a:endParaRPr lang="en-US" sz="2800" dirty="0">
              <a:solidFill>
                <a:srgbClr val="DC2300"/>
              </a:solidFill>
            </a:endParaRPr>
          </a:p>
        </p:txBody>
      </p:sp>
      <p:sp>
        <p:nvSpPr>
          <p:cNvPr id="93186" name="AutoShape 2"/>
          <p:cNvSpPr>
            <a:spLocks noChangeArrowheads="1"/>
          </p:cNvSpPr>
          <p:nvPr/>
        </p:nvSpPr>
        <p:spPr bwMode="auto">
          <a:xfrm>
            <a:off x="5912640" y="986504"/>
            <a:ext cx="1514880" cy="246265"/>
          </a:xfrm>
          <a:prstGeom prst="roundRect">
            <a:avLst>
              <a:gd name="adj" fmla="val 588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2" name="Picture 1" descr="electronM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780342"/>
            <a:ext cx="8610600" cy="5905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6700" y="986504"/>
            <a:ext cx="405781" cy="5798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idx="10"/>
          </p:nvPr>
        </p:nvSpPr>
        <p:spPr>
          <a:xfrm>
            <a:off x="-1" y="6519332"/>
            <a:ext cx="3217333" cy="338667"/>
          </a:xfrm>
        </p:spPr>
        <p:txBody>
          <a:bodyPr/>
          <a:lstStyle/>
          <a:p>
            <a:r>
              <a:rPr lang="en-US" smtClean="0"/>
              <a:t>A. V. Kotwal, TIFR Mumbai, 5 July 22</a:t>
            </a:r>
            <a:endParaRPr lang="en-US" dirty="0"/>
          </a:p>
        </p:txBody>
      </p:sp>
      <p:sp>
        <p:nvSpPr>
          <p:cNvPr id="30721" name="AutoShape 1"/>
          <p:cNvSpPr>
            <a:spLocks noChangeArrowheads="1"/>
          </p:cNvSpPr>
          <p:nvPr/>
        </p:nvSpPr>
        <p:spPr bwMode="auto">
          <a:xfrm>
            <a:off x="707041" y="5910380"/>
            <a:ext cx="197280" cy="311073"/>
          </a:xfrm>
          <a:prstGeom prst="roundRect">
            <a:avLst>
              <a:gd name="adj" fmla="val 731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640" y="-1455993"/>
            <a:ext cx="6350400" cy="8087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2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704161" y="33124"/>
            <a:ext cx="7807680" cy="1144920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 dirty="0" smtClean="0">
                <a:solidFill>
                  <a:srgbClr val="FF420E"/>
                </a:solidFill>
              </a:rPr>
              <a:t>2022 </a:t>
            </a:r>
            <a:r>
              <a:rPr lang="en-US" sz="2900" dirty="0">
                <a:solidFill>
                  <a:srgbClr val="FF420E"/>
                </a:solidFill>
              </a:rPr>
              <a:t>Status of  M</a:t>
            </a:r>
            <a:r>
              <a:rPr lang="en-US" sz="2900" baseline="-33000" dirty="0">
                <a:solidFill>
                  <a:srgbClr val="FF420E"/>
                </a:solidFill>
              </a:rPr>
              <a:t>W</a:t>
            </a:r>
            <a:r>
              <a:rPr lang="en-US" sz="2900" dirty="0">
                <a:solidFill>
                  <a:srgbClr val="FF420E"/>
                </a:solidFill>
              </a:rPr>
              <a:t> </a:t>
            </a:r>
            <a:r>
              <a:rPr lang="en-US" sz="2900" i="1" dirty="0" err="1">
                <a:solidFill>
                  <a:srgbClr val="FF420E"/>
                </a:solidFill>
              </a:rPr>
              <a:t>vs</a:t>
            </a:r>
            <a:r>
              <a:rPr lang="en-US" sz="2900" dirty="0">
                <a:solidFill>
                  <a:srgbClr val="FF420E"/>
                </a:solidFill>
              </a:rPr>
              <a:t> </a:t>
            </a:r>
            <a:r>
              <a:rPr lang="en-US" sz="2900" dirty="0" err="1">
                <a:solidFill>
                  <a:srgbClr val="FF420E"/>
                </a:solidFill>
              </a:rPr>
              <a:t>M</a:t>
            </a:r>
            <a:r>
              <a:rPr lang="en-US" sz="2900" baseline="-33000" dirty="0" err="1">
                <a:solidFill>
                  <a:srgbClr val="FF420E"/>
                </a:solidFill>
              </a:rPr>
              <a:t>top</a:t>
            </a:r>
            <a:endParaRPr lang="en-US" sz="2900" baseline="-33000" dirty="0">
              <a:solidFill>
                <a:srgbClr val="FF420E"/>
              </a:solidFill>
            </a:endParaRPr>
          </a:p>
        </p:txBody>
      </p:sp>
      <p:sp>
        <p:nvSpPr>
          <p:cNvPr id="30724" name="Oval 4"/>
          <p:cNvSpPr>
            <a:spLocks noChangeArrowheads="1"/>
          </p:cNvSpPr>
          <p:nvPr/>
        </p:nvSpPr>
        <p:spPr bwMode="auto">
          <a:xfrm>
            <a:off x="4537441" y="3008477"/>
            <a:ext cx="358560" cy="387400"/>
          </a:xfrm>
          <a:prstGeom prst="ellipse">
            <a:avLst/>
          </a:prstGeom>
          <a:solidFill>
            <a:srgbClr val="FF6600"/>
          </a:solidFill>
          <a:ln w="9525" cap="flat">
            <a:solidFill>
              <a:srgbClr val="FF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30725" name="Line 5"/>
          <p:cNvSpPr>
            <a:spLocks noChangeShapeType="1"/>
          </p:cNvSpPr>
          <p:nvPr/>
        </p:nvSpPr>
        <p:spPr bwMode="auto">
          <a:xfrm flipV="1">
            <a:off x="2210401" y="3160889"/>
            <a:ext cx="5931710" cy="1528244"/>
          </a:xfrm>
          <a:prstGeom prst="line">
            <a:avLst/>
          </a:prstGeom>
          <a:noFill/>
          <a:ln w="73080" cap="flat">
            <a:solidFill>
              <a:srgbClr val="99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7002721" y="3367073"/>
            <a:ext cx="1936800" cy="917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9900FF"/>
                </a:solidFill>
              </a:rPr>
              <a:t>Standard Model</a:t>
            </a:r>
          </a:p>
          <a:p>
            <a:r>
              <a:rPr lang="en-US">
                <a:solidFill>
                  <a:srgbClr val="9900FF"/>
                </a:solidFill>
              </a:rPr>
              <a:t>after 2012 Higgs</a:t>
            </a:r>
          </a:p>
          <a:p>
            <a:r>
              <a:rPr lang="en-US">
                <a:solidFill>
                  <a:srgbClr val="9900FF"/>
                </a:solidFill>
              </a:rPr>
              <a:t>discovery</a:t>
            </a:r>
          </a:p>
        </p:txBody>
      </p:sp>
      <p:sp>
        <p:nvSpPr>
          <p:cNvPr id="9" name="Rectangle 1"/>
          <p:cNvSpPr txBox="1">
            <a:spLocks noChangeArrowheads="1"/>
          </p:cNvSpPr>
          <p:nvPr/>
        </p:nvSpPr>
        <p:spPr>
          <a:xfrm>
            <a:off x="466561" y="6165847"/>
            <a:ext cx="8316000" cy="847336"/>
          </a:xfrm>
          <a:prstGeom prst="rect">
            <a:avLst/>
          </a:prstGeom>
          <a:ln/>
        </p:spPr>
        <p:txBody>
          <a:bodyPr vert="horz" lIns="91440" tIns="20802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97921">
              <a:buFont typeface="Arial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400" i="1" dirty="0" smtClean="0">
                <a:solidFill>
                  <a:srgbClr val="7E0021"/>
                </a:solidFill>
              </a:rPr>
              <a:t>Science </a:t>
            </a:r>
            <a:r>
              <a:rPr lang="en-US" sz="2400" b="1" dirty="0" smtClean="0">
                <a:solidFill>
                  <a:srgbClr val="7E0021"/>
                </a:solidFill>
              </a:rPr>
              <a:t>376</a:t>
            </a:r>
            <a:r>
              <a:rPr lang="en-US" sz="2400" dirty="0" smtClean="0">
                <a:solidFill>
                  <a:srgbClr val="7E0021"/>
                </a:solidFill>
              </a:rPr>
              <a:t>, 170 </a:t>
            </a:r>
            <a:r>
              <a:rPr lang="en-US" sz="2000" dirty="0" smtClean="0">
                <a:solidFill>
                  <a:srgbClr val="7E0021"/>
                </a:solidFill>
              </a:rPr>
              <a:t>(April 7, 2022)</a:t>
            </a:r>
            <a:r>
              <a:rPr lang="en-US" sz="2400" dirty="0" smtClean="0">
                <a:solidFill>
                  <a:srgbClr val="7E0021"/>
                </a:solidFill>
              </a:rPr>
              <a:t>; </a:t>
            </a:r>
            <a:r>
              <a:rPr lang="en-US" sz="2000" dirty="0" smtClean="0">
                <a:solidFill>
                  <a:srgbClr val="004586"/>
                </a:solidFill>
              </a:rPr>
              <a:t>DOI</a:t>
            </a:r>
            <a:r>
              <a:rPr lang="en-US" sz="2200" dirty="0" smtClean="0"/>
              <a:t>:</a:t>
            </a:r>
            <a:r>
              <a:rPr lang="en-US" sz="2400" dirty="0" smtClean="0">
                <a:solidFill>
                  <a:srgbClr val="7E0021"/>
                </a:solidFill>
              </a:rPr>
              <a:t> </a:t>
            </a:r>
            <a:r>
              <a:rPr lang="en-US" sz="2200" dirty="0" smtClean="0">
                <a:solidFill>
                  <a:srgbClr val="7E0021"/>
                </a:solidFill>
              </a:rPr>
              <a:t>10.1126/science.abk1781</a:t>
            </a:r>
            <a:r>
              <a:rPr lang="en-US" sz="2400" dirty="0" smtClean="0">
                <a:solidFill>
                  <a:srgbClr val="7E0021"/>
                </a:solidFill>
              </a:rPr>
              <a:t> </a:t>
            </a:r>
            <a:endParaRPr lang="en-US" sz="2400" dirty="0">
              <a:solidFill>
                <a:srgbClr val="7E0021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3598333" y="3395877"/>
            <a:ext cx="939108" cy="2769970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630814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idx="10"/>
          </p:nvPr>
        </p:nvSpPr>
        <p:spPr>
          <a:xfrm>
            <a:off x="19759" y="6525682"/>
            <a:ext cx="3903132" cy="365125"/>
          </a:xfrm>
        </p:spPr>
        <p:txBody>
          <a:bodyPr/>
          <a:lstStyle/>
          <a:p>
            <a:r>
              <a:rPr lang="en-US" smtClean="0"/>
              <a:t>A. V. Kotwal, TIFR Mumbai, 5 July 22</a:t>
            </a:r>
            <a:endParaRPr lang="en-US" dirty="0"/>
          </a:p>
        </p:txBody>
      </p:sp>
      <p:sp>
        <p:nvSpPr>
          <p:cNvPr id="10240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651681" y="14401"/>
            <a:ext cx="5947200" cy="669671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en-US" sz="2900">
                <a:solidFill>
                  <a:srgbClr val="333333"/>
                </a:solidFill>
              </a:rPr>
              <a:t>Epilogue</a:t>
            </a:r>
          </a:p>
        </p:txBody>
      </p:sp>
      <p:sp>
        <p:nvSpPr>
          <p:cNvPr id="102402" name="Text Box 2"/>
          <p:cNvSpPr txBox="1">
            <a:spLocks noChangeArrowheads="1"/>
          </p:cNvSpPr>
          <p:nvPr/>
        </p:nvSpPr>
        <p:spPr bwMode="auto">
          <a:xfrm>
            <a:off x="7377121" y="4683372"/>
            <a:ext cx="41760" cy="663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201" rIns="0" bIns="0"/>
          <a:lstStyle/>
          <a:p>
            <a:endParaRPr lang="en-US">
              <a:solidFill>
                <a:srgbClr val="000000"/>
              </a:solidFill>
            </a:endParaRPr>
          </a:p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024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0" y="1441592"/>
            <a:ext cx="9142560" cy="5142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2404" name="Text Box 4"/>
          <p:cNvSpPr txBox="1">
            <a:spLocks noChangeArrowheads="1"/>
          </p:cNvSpPr>
          <p:nvPr/>
        </p:nvSpPr>
        <p:spPr bwMode="auto">
          <a:xfrm>
            <a:off x="197280" y="705675"/>
            <a:ext cx="7037280" cy="33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20802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993366"/>
                </a:solidFill>
              </a:rPr>
              <a:t>Citations in 7 weeks since publication (April 8, 2022): </a:t>
            </a:r>
            <a:r>
              <a:rPr lang="en-US" dirty="0" smtClean="0">
                <a:solidFill>
                  <a:srgbClr val="993366"/>
                </a:solidFill>
              </a:rPr>
              <a:t>131</a:t>
            </a:r>
            <a:endParaRPr lang="en-US" dirty="0">
              <a:solidFill>
                <a:srgbClr val="993366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84488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The Heavyweight W boson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&amp;</a:t>
            </a:r>
            <a:br>
              <a:rPr lang="en-US" dirty="0" smtClean="0"/>
            </a:br>
            <a:r>
              <a:rPr lang="en-US" dirty="0" smtClean="0"/>
              <a:t>      The Mystery of the Missing </a:t>
            </a:r>
            <a:br>
              <a:rPr lang="en-US" dirty="0" smtClean="0"/>
            </a:br>
            <a:r>
              <a:rPr lang="en-US" dirty="0" err="1" smtClean="0"/>
              <a:t>AntiMatter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TIFR Mumbai, 5 July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374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06359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Matter-</a:t>
            </a:r>
            <a:r>
              <a:rPr lang="en-US" dirty="0" err="1" smtClean="0"/>
              <a:t>AntiMatter</a:t>
            </a:r>
            <a:r>
              <a:rPr lang="en-US" dirty="0" smtClean="0"/>
              <a:t> Symmetry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889" y="1163640"/>
            <a:ext cx="8692444" cy="5595582"/>
          </a:xfrm>
        </p:spPr>
        <p:txBody>
          <a:bodyPr>
            <a:normAutofit/>
          </a:bodyPr>
          <a:lstStyle/>
          <a:p>
            <a:r>
              <a:rPr lang="en-US" dirty="0" smtClean="0"/>
              <a:t>Laws of nature have been proven to be (almost) exactly identical for matter and antimatter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There should be equal amounts of matter and antimatter in the Universe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chemeClr val="accent2"/>
                </a:solidFill>
              </a:rPr>
              <a:t>Where is the </a:t>
            </a:r>
            <a:r>
              <a:rPr lang="en-US" i="1" dirty="0" smtClean="0">
                <a:solidFill>
                  <a:schemeClr val="accent2"/>
                </a:solidFill>
              </a:rPr>
              <a:t>MISSING</a:t>
            </a:r>
            <a:r>
              <a:rPr lang="en-US" dirty="0" smtClean="0">
                <a:solidFill>
                  <a:schemeClr val="accent2"/>
                </a:solidFill>
              </a:rPr>
              <a:t> antimatter?</a:t>
            </a:r>
          </a:p>
          <a:p>
            <a:endParaRPr lang="en-US" dirty="0" smtClean="0">
              <a:solidFill>
                <a:schemeClr val="accent2"/>
              </a:solidFill>
            </a:endParaRPr>
          </a:p>
          <a:p>
            <a:r>
              <a:rPr lang="en-US" i="1" dirty="0" smtClean="0"/>
              <a:t>WE</a:t>
            </a:r>
            <a:r>
              <a:rPr lang="en-US" dirty="0" smtClean="0"/>
              <a:t> need an excess of matter over antimatter in order for galaxies, stars, planets and </a:t>
            </a:r>
            <a:r>
              <a:rPr lang="en-US" i="1" dirty="0" smtClean="0"/>
              <a:t>us</a:t>
            </a:r>
            <a:r>
              <a:rPr lang="en-US" dirty="0" smtClean="0"/>
              <a:t> to exist…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TIFR Mumbai, 5 July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978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9417"/>
            <a:ext cx="9144000" cy="69902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+mn-lt"/>
              </a:rPr>
              <a:t>20</a:t>
            </a:r>
            <a:r>
              <a:rPr lang="en-US" baseline="30000" dirty="0" smtClean="0">
                <a:latin typeface="+mn-lt"/>
              </a:rPr>
              <a:t>th</a:t>
            </a:r>
            <a:r>
              <a:rPr lang="en-US" dirty="0" smtClean="0">
                <a:latin typeface="+mn-lt"/>
              </a:rPr>
              <a:t> Century Built on Quantum Mechanics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10" y="1622772"/>
            <a:ext cx="9129889" cy="594077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The scientific advances of the 20</a:t>
            </a:r>
            <a:r>
              <a:rPr lang="en-US" baseline="30000" dirty="0" smtClean="0">
                <a:solidFill>
                  <a:srgbClr val="008000"/>
                </a:solidFill>
              </a:rPr>
              <a:t>th</a:t>
            </a:r>
            <a:r>
              <a:rPr lang="en-US" dirty="0" smtClean="0">
                <a:solidFill>
                  <a:srgbClr val="008000"/>
                </a:solidFill>
              </a:rPr>
              <a:t> century have transformed our lifestyle 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Impact of Quantum Mechanics</a:t>
            </a:r>
          </a:p>
          <a:p>
            <a:pPr lvl="1"/>
            <a:r>
              <a:rPr lang="en-US" dirty="0" smtClean="0"/>
              <a:t>All electronics devices, computers and communication</a:t>
            </a:r>
          </a:p>
          <a:p>
            <a:pPr lvl="1"/>
            <a:r>
              <a:rPr lang="en-US" dirty="0" smtClean="0"/>
              <a:t>Nuclear power</a:t>
            </a:r>
          </a:p>
          <a:p>
            <a:pPr lvl="1"/>
            <a:r>
              <a:rPr lang="en-US" dirty="0" smtClean="0"/>
              <a:t>Atomic and molecular manipulation of materials for chemical and biological applications</a:t>
            </a:r>
          </a:p>
          <a:p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TIFR Mumbai, 5 July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Sakharov Conditions for Matter Excess </a:t>
            </a:r>
            <a:endParaRPr lang="en-US" dirty="0"/>
          </a:p>
        </p:txBody>
      </p:sp>
      <p:pic>
        <p:nvPicPr>
          <p:cNvPr id="4" name="Content Placeholder 3" descr="Sakharov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39560"/>
          <a:stretch/>
        </p:blipFill>
        <p:spPr>
          <a:xfrm>
            <a:off x="273757" y="1600200"/>
            <a:ext cx="8229600" cy="4525963"/>
          </a:xfrm>
        </p:spPr>
      </p:pic>
      <p:sp>
        <p:nvSpPr>
          <p:cNvPr id="6" name="TextBox 5"/>
          <p:cNvSpPr txBox="1"/>
          <p:nvPr/>
        </p:nvSpPr>
        <p:spPr>
          <a:xfrm>
            <a:off x="3901384" y="1495781"/>
            <a:ext cx="4946283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Andrei Sakharov calculated three conditions that must exist in early Universe for creation of matter excess</a:t>
            </a:r>
          </a:p>
          <a:p>
            <a:endParaRPr lang="en-US" sz="2800" dirty="0"/>
          </a:p>
          <a:p>
            <a:endParaRPr lang="en-US" sz="2800" dirty="0" smtClean="0"/>
          </a:p>
          <a:p>
            <a:r>
              <a:rPr lang="en-US" sz="2800" dirty="0" smtClean="0">
                <a:solidFill>
                  <a:schemeClr val="accent2"/>
                </a:solidFill>
              </a:rPr>
              <a:t>The Standard Model of Particle Physics satisfies only </a:t>
            </a:r>
            <a:r>
              <a:rPr lang="en-US" sz="3600" dirty="0" smtClean="0">
                <a:solidFill>
                  <a:schemeClr val="accent2"/>
                </a:solidFill>
              </a:rPr>
              <a:t>one </a:t>
            </a:r>
            <a:r>
              <a:rPr lang="en-US" sz="2800" dirty="0" smtClean="0">
                <a:solidFill>
                  <a:schemeClr val="accent2"/>
                </a:solidFill>
              </a:rPr>
              <a:t>of these conditions</a:t>
            </a:r>
          </a:p>
          <a:p>
            <a:endParaRPr lang="en-US" sz="2000" dirty="0"/>
          </a:p>
          <a:p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TIFR Mumbai, 5 July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661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Sakharov Conditions for Matter Excess </a:t>
            </a:r>
            <a:endParaRPr lang="en-US" dirty="0"/>
          </a:p>
        </p:txBody>
      </p:sp>
      <p:pic>
        <p:nvPicPr>
          <p:cNvPr id="4" name="Content Placeholder 3" descr="Sakharov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39560"/>
          <a:stretch/>
        </p:blipFill>
        <p:spPr>
          <a:xfrm>
            <a:off x="273757" y="1600200"/>
            <a:ext cx="8229600" cy="4525963"/>
          </a:xfrm>
        </p:spPr>
      </p:pic>
      <p:sp>
        <p:nvSpPr>
          <p:cNvPr id="6" name="TextBox 5"/>
          <p:cNvSpPr txBox="1"/>
          <p:nvPr/>
        </p:nvSpPr>
        <p:spPr>
          <a:xfrm>
            <a:off x="3901384" y="1495781"/>
            <a:ext cx="5059172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660066"/>
                </a:solidFill>
              </a:rPr>
              <a:t>If the Higgs boson had a partner </a:t>
            </a:r>
          </a:p>
          <a:p>
            <a:endParaRPr lang="en-US" sz="2800" dirty="0">
              <a:solidFill>
                <a:srgbClr val="660066"/>
              </a:solidFill>
            </a:endParaRPr>
          </a:p>
          <a:p>
            <a:r>
              <a:rPr lang="en-US" sz="2800" dirty="0" smtClean="0">
                <a:solidFill>
                  <a:srgbClr val="660066"/>
                </a:solidFill>
              </a:rPr>
              <a:t>i.e. a second Higgs-like particle existed</a:t>
            </a:r>
            <a:r>
              <a:rPr lang="mr-IN" sz="2800" dirty="0" smtClean="0">
                <a:solidFill>
                  <a:srgbClr val="660066"/>
                </a:solidFill>
              </a:rPr>
              <a:t>…</a:t>
            </a:r>
            <a:endParaRPr lang="en-US" sz="2800" dirty="0" smtClean="0">
              <a:solidFill>
                <a:srgbClr val="660066"/>
              </a:solidFill>
            </a:endParaRPr>
          </a:p>
          <a:p>
            <a:endParaRPr lang="en-US" sz="2800" dirty="0"/>
          </a:p>
          <a:p>
            <a:r>
              <a:rPr lang="en-US" sz="2800" dirty="0" smtClean="0">
                <a:solidFill>
                  <a:srgbClr val="008000"/>
                </a:solidFill>
              </a:rPr>
              <a:t>The second Sakharov condition can be satisfied  ! </a:t>
            </a:r>
          </a:p>
          <a:p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TIFR Mumbai, 5 July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421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40"/>
            <a:ext cx="8229600" cy="896581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Higgs Condensation after Big Bang </a:t>
            </a:r>
            <a:br>
              <a:rPr lang="en-US" sz="3600" dirty="0" smtClean="0"/>
            </a:br>
            <a:r>
              <a:rPr lang="en-US" sz="3600" dirty="0" smtClean="0">
                <a:solidFill>
                  <a:srgbClr val="FF6600"/>
                </a:solidFill>
              </a:rPr>
              <a:t>aided by Higgs-like Partner</a:t>
            </a:r>
            <a:endParaRPr lang="en-US" sz="3600" dirty="0">
              <a:solidFill>
                <a:srgbClr val="FF6600"/>
              </a:solidFill>
            </a:endParaRPr>
          </a:p>
        </p:txBody>
      </p:sp>
      <p:pic>
        <p:nvPicPr>
          <p:cNvPr id="4" name="Content Placeholder 3" descr="higgsBubbles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22" r="-9122"/>
          <a:stretch>
            <a:fillRect/>
          </a:stretch>
        </p:blipFill>
        <p:spPr>
          <a:xfrm>
            <a:off x="457200" y="1487312"/>
            <a:ext cx="8229600" cy="4525963"/>
          </a:xfrm>
        </p:spPr>
      </p:pic>
      <p:sp>
        <p:nvSpPr>
          <p:cNvPr id="3" name="TextBox 2"/>
          <p:cNvSpPr txBox="1"/>
          <p:nvPr/>
        </p:nvSpPr>
        <p:spPr>
          <a:xfrm>
            <a:off x="352780" y="1143001"/>
            <a:ext cx="7501573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</a:rPr>
              <a:t>Higgs droplets form and expand, filling the whole Universe</a:t>
            </a:r>
          </a:p>
          <a:p>
            <a:endParaRPr lang="en-US" sz="2400" dirty="0" smtClean="0">
              <a:solidFill>
                <a:srgbClr val="660066"/>
              </a:solidFill>
            </a:endParaRPr>
          </a:p>
          <a:p>
            <a:r>
              <a:rPr lang="en-US" sz="2400" dirty="0" smtClean="0">
                <a:solidFill>
                  <a:srgbClr val="660066"/>
                </a:solidFill>
              </a:rPr>
              <a:t>Satisfies second Sakharov Condition</a:t>
            </a:r>
            <a:endParaRPr lang="en-US" sz="2400" dirty="0">
              <a:solidFill>
                <a:srgbClr val="6600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TIFR Mumbai, 5 July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00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40"/>
            <a:ext cx="8229600" cy="896581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Higgs Condensation after Big Bang </a:t>
            </a:r>
            <a:br>
              <a:rPr lang="en-US" sz="3600" dirty="0" smtClean="0"/>
            </a:br>
            <a:r>
              <a:rPr lang="en-US" sz="3600" dirty="0" smtClean="0">
                <a:solidFill>
                  <a:srgbClr val="FF6600"/>
                </a:solidFill>
              </a:rPr>
              <a:t>aided by Higgs-like Partner</a:t>
            </a:r>
            <a:endParaRPr lang="en-US" sz="3600" dirty="0">
              <a:solidFill>
                <a:srgbClr val="FF6600"/>
              </a:solidFill>
            </a:endParaRPr>
          </a:p>
        </p:txBody>
      </p:sp>
      <p:pic>
        <p:nvPicPr>
          <p:cNvPr id="4" name="Content Placeholder 3" descr="higgsBubbles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22" r="-9122"/>
          <a:stretch>
            <a:fillRect/>
          </a:stretch>
        </p:blipFill>
        <p:spPr>
          <a:xfrm>
            <a:off x="457200" y="1487312"/>
            <a:ext cx="8229600" cy="4525963"/>
          </a:xfrm>
        </p:spPr>
      </p:pic>
      <p:sp>
        <p:nvSpPr>
          <p:cNvPr id="3" name="TextBox 2"/>
          <p:cNvSpPr txBox="1"/>
          <p:nvPr/>
        </p:nvSpPr>
        <p:spPr>
          <a:xfrm>
            <a:off x="352780" y="1128890"/>
            <a:ext cx="7501573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60066"/>
                </a:solidFill>
              </a:rPr>
              <a:t>Higgs droplets form and expand, filling the whole Universe</a:t>
            </a:r>
          </a:p>
          <a:p>
            <a:endParaRPr lang="en-US" sz="2400" dirty="0" smtClean="0">
              <a:solidFill>
                <a:srgbClr val="660066"/>
              </a:solidFill>
            </a:endParaRPr>
          </a:p>
          <a:p>
            <a:r>
              <a:rPr lang="en-US" sz="2400" dirty="0" smtClean="0">
                <a:solidFill>
                  <a:srgbClr val="660066"/>
                </a:solidFill>
              </a:rPr>
              <a:t>Satisfies second Sakharov Condition</a:t>
            </a:r>
            <a:endParaRPr lang="en-US" sz="2400" dirty="0">
              <a:solidFill>
                <a:srgbClr val="66006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3444" y="5813776"/>
            <a:ext cx="89605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3366FF"/>
                </a:solidFill>
              </a:rPr>
              <a:t>Higgs-like partner’s existence increases the W boson mass by the observed 0.1%  </a:t>
            </a:r>
            <a:endParaRPr lang="en-US" sz="2800" dirty="0">
              <a:solidFill>
                <a:srgbClr val="3366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TIFR Mumbai, 5 July 22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580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>
          <a:xfrm>
            <a:off x="33870" y="6511571"/>
            <a:ext cx="3352800" cy="365125"/>
          </a:xfrm>
        </p:spPr>
        <p:txBody>
          <a:bodyPr/>
          <a:lstStyle/>
          <a:p>
            <a:r>
              <a:rPr lang="en-US" smtClean="0"/>
              <a:t>A. V. Kotwal, TIFR Mumbai, 5 July 22</a:t>
            </a:r>
            <a:endParaRPr lang="en-US" dirty="0"/>
          </a:p>
        </p:txBody>
      </p:sp>
      <p:sp>
        <p:nvSpPr>
          <p:cNvPr id="10342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-149775"/>
            <a:ext cx="7807680" cy="1144921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>
                <a:solidFill>
                  <a:srgbClr val="DC2300"/>
                </a:solidFill>
              </a:rPr>
              <a:t>Summary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896369"/>
            <a:ext cx="9144000" cy="5041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Wingdings" charset="2"/>
              <a:buChar char="§"/>
            </a:pPr>
            <a:r>
              <a:rPr lang="en-US" sz="2400" dirty="0">
                <a:solidFill>
                  <a:srgbClr val="008000"/>
                </a:solidFill>
              </a:rPr>
              <a:t>The </a:t>
            </a:r>
            <a:r>
              <a:rPr lang="en-US" sz="2400" i="1" dirty="0">
                <a:solidFill>
                  <a:srgbClr val="008000"/>
                </a:solidFill>
              </a:rPr>
              <a:t>W</a:t>
            </a:r>
            <a:r>
              <a:rPr lang="en-US" sz="2400" dirty="0">
                <a:solidFill>
                  <a:srgbClr val="008000"/>
                </a:solidFill>
              </a:rPr>
              <a:t> boson mass is sensitive to new laws of nature through quantum </a:t>
            </a:r>
            <a:r>
              <a:rPr lang="en-US" sz="2400" dirty="0" smtClean="0">
                <a:solidFill>
                  <a:srgbClr val="008000"/>
                </a:solidFill>
              </a:rPr>
              <a:t>fluctuations</a:t>
            </a:r>
          </a:p>
          <a:p>
            <a:pPr marL="342900" lvl="1" indent="-342900">
              <a:buFont typeface="Wingdings" charset="2"/>
              <a:buChar char="§"/>
            </a:pPr>
            <a:endParaRPr lang="en-US" sz="2400" dirty="0">
              <a:solidFill>
                <a:srgbClr val="008000"/>
              </a:solidFill>
            </a:endParaRPr>
          </a:p>
          <a:p>
            <a:pPr marL="342900" lvl="1" indent="-342900">
              <a:buFont typeface="Wingdings" charset="2"/>
              <a:buChar char="§"/>
            </a:pPr>
            <a:r>
              <a:rPr lang="en-US" sz="2400" dirty="0">
                <a:solidFill>
                  <a:srgbClr val="FF0000"/>
                </a:solidFill>
              </a:rPr>
              <a:t>New measurement is twice as precise as previous </a:t>
            </a:r>
            <a:r>
              <a:rPr lang="en-US" sz="2400" dirty="0" smtClean="0">
                <a:solidFill>
                  <a:srgbClr val="FF0000"/>
                </a:solidFill>
              </a:rPr>
              <a:t>measurements</a:t>
            </a:r>
          </a:p>
          <a:p>
            <a:pPr marL="342900" lvl="1" indent="-342900">
              <a:buFont typeface="Wingdings" charset="2"/>
              <a:buChar char="§"/>
            </a:pPr>
            <a:endParaRPr lang="en-US" sz="2400" dirty="0">
              <a:solidFill>
                <a:srgbClr val="FF0000"/>
              </a:solidFill>
            </a:endParaRPr>
          </a:p>
          <a:p>
            <a:pPr marL="800100" lvl="2" indent="-342900">
              <a:buFont typeface="Wingdings" charset="2"/>
              <a:buChar char="§"/>
            </a:pPr>
            <a:r>
              <a:rPr lang="en-US" sz="2400" dirty="0">
                <a:solidFill>
                  <a:srgbClr val="94006B"/>
                </a:solidFill>
              </a:rPr>
              <a:t>M</a:t>
            </a:r>
            <a:r>
              <a:rPr lang="en-US" sz="2400" baseline="-33000" dirty="0">
                <a:solidFill>
                  <a:srgbClr val="94006B"/>
                </a:solidFill>
              </a:rPr>
              <a:t>W</a:t>
            </a:r>
            <a:r>
              <a:rPr lang="en-US" sz="2400" dirty="0">
                <a:solidFill>
                  <a:srgbClr val="94006B"/>
                </a:solidFill>
                <a:cs typeface="Times New Roman" charset="0"/>
              </a:rPr>
              <a:t> = </a:t>
            </a:r>
            <a:r>
              <a:rPr lang="en-US" sz="2400" dirty="0">
                <a:solidFill>
                  <a:srgbClr val="94006B"/>
                </a:solidFill>
              </a:rPr>
              <a:t>80433.5 </a:t>
            </a:r>
            <a:r>
              <a:rPr lang="en-US" sz="2400" dirty="0">
                <a:solidFill>
                  <a:srgbClr val="94006B"/>
                </a:solidFill>
                <a:cs typeface="Times New Roman" charset="0"/>
              </a:rPr>
              <a:t>± 9.4 MeV</a:t>
            </a:r>
            <a:r>
              <a:rPr lang="en-US" sz="2400" dirty="0">
                <a:solidFill>
                  <a:srgbClr val="94006B"/>
                </a:solidFill>
              </a:rPr>
              <a:t> </a:t>
            </a:r>
            <a:endParaRPr lang="en-US" sz="2400" dirty="0" smtClean="0">
              <a:solidFill>
                <a:srgbClr val="94006B"/>
              </a:solidFill>
            </a:endParaRPr>
          </a:p>
          <a:p>
            <a:pPr marL="342900" lvl="1" indent="-342900">
              <a:buFont typeface="Wingdings" charset="2"/>
              <a:buChar char="§"/>
            </a:pPr>
            <a:endParaRPr lang="en-US" sz="2400" dirty="0">
              <a:solidFill>
                <a:srgbClr val="94006B"/>
              </a:solidFill>
            </a:endParaRPr>
          </a:p>
          <a:p>
            <a:pPr marL="342900" lvl="1" indent="-342900">
              <a:buFont typeface="Wingdings" charset="2"/>
              <a:buChar char="§"/>
            </a:pPr>
            <a:r>
              <a:rPr lang="en-US" sz="2400" dirty="0"/>
              <a:t>Significant difference from Standard Model calculation </a:t>
            </a:r>
            <a:r>
              <a:rPr lang="en-US" sz="2400" dirty="0" smtClean="0"/>
              <a:t>of	        	 </a:t>
            </a:r>
            <a:r>
              <a:rPr lang="en-US" sz="2400" dirty="0"/>
              <a:t>M</a:t>
            </a:r>
            <a:r>
              <a:rPr lang="en-US" sz="2400" baseline="-33000" dirty="0"/>
              <a:t>W</a:t>
            </a:r>
            <a:r>
              <a:rPr lang="en-US" sz="2400" dirty="0"/>
              <a:t> = 80,357 ± 6 MeV</a:t>
            </a:r>
          </a:p>
          <a:p>
            <a:pPr marL="0" lvl="1"/>
            <a:endParaRPr lang="en-US" sz="2400" dirty="0" smtClean="0">
              <a:solidFill>
                <a:srgbClr val="94006B"/>
              </a:solidFill>
            </a:endParaRPr>
          </a:p>
          <a:p>
            <a:pPr marL="1566743" lvl="1" indent="-519848">
              <a:lnSpc>
                <a:spcPct val="70000"/>
              </a:lnSpc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/>
              <a:t>significance of </a:t>
            </a:r>
            <a:r>
              <a:rPr lang="en-US" sz="2400" dirty="0" smtClean="0"/>
              <a:t>7.0σ  (&gt;5σ is considered scientific discovery)  </a:t>
            </a:r>
          </a:p>
          <a:p>
            <a:pPr marL="1046895" lvl="1">
              <a:lnSpc>
                <a:spcPct val="70000"/>
              </a:lnSpc>
              <a:buSzPct val="7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400" dirty="0"/>
          </a:p>
          <a:p>
            <a:pPr marL="1566743" lvl="1" indent="-519848">
              <a:buSzPct val="7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400" dirty="0" smtClean="0"/>
          </a:p>
          <a:p>
            <a:pPr marL="1566743" lvl="1" indent="-519848">
              <a:buSzPct val="7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2194974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>
          <a:xfrm>
            <a:off x="33870" y="6511571"/>
            <a:ext cx="3352800" cy="365125"/>
          </a:xfrm>
        </p:spPr>
        <p:txBody>
          <a:bodyPr/>
          <a:lstStyle/>
          <a:p>
            <a:r>
              <a:rPr lang="en-US" smtClean="0"/>
              <a:t>A. V. Kotwal, TIFR Mumbai, 5 July 22</a:t>
            </a:r>
            <a:endParaRPr lang="en-US" dirty="0"/>
          </a:p>
        </p:txBody>
      </p:sp>
      <p:sp>
        <p:nvSpPr>
          <p:cNvPr id="10342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-149775"/>
            <a:ext cx="7807680" cy="1144921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>
                <a:solidFill>
                  <a:srgbClr val="DC2300"/>
                </a:solidFill>
              </a:rPr>
              <a:t>Summary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896369"/>
            <a:ext cx="9144000" cy="5343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Wingdings" charset="2"/>
              <a:buChar char="§"/>
            </a:pPr>
            <a:r>
              <a:rPr lang="en-US" sz="2400" dirty="0">
                <a:solidFill>
                  <a:srgbClr val="008000"/>
                </a:solidFill>
              </a:rPr>
              <a:t>The </a:t>
            </a:r>
            <a:r>
              <a:rPr lang="en-US" sz="2400" i="1" dirty="0">
                <a:solidFill>
                  <a:srgbClr val="008000"/>
                </a:solidFill>
              </a:rPr>
              <a:t>W</a:t>
            </a:r>
            <a:r>
              <a:rPr lang="en-US" sz="2400" dirty="0">
                <a:solidFill>
                  <a:srgbClr val="008000"/>
                </a:solidFill>
              </a:rPr>
              <a:t> boson mass is sensitive to new laws of nature through quantum </a:t>
            </a:r>
            <a:r>
              <a:rPr lang="en-US" sz="2400" dirty="0" smtClean="0">
                <a:solidFill>
                  <a:srgbClr val="008000"/>
                </a:solidFill>
              </a:rPr>
              <a:t>fluctuations</a:t>
            </a:r>
          </a:p>
          <a:p>
            <a:pPr marL="342900" lvl="1" indent="-342900">
              <a:buFont typeface="Wingdings" charset="2"/>
              <a:buChar char="§"/>
            </a:pPr>
            <a:endParaRPr lang="en-US" sz="2400" dirty="0">
              <a:solidFill>
                <a:srgbClr val="008000"/>
              </a:solidFill>
            </a:endParaRPr>
          </a:p>
          <a:p>
            <a:pPr marL="342900" lvl="1" indent="-342900">
              <a:buFont typeface="Wingdings" charset="2"/>
              <a:buChar char="§"/>
            </a:pPr>
            <a:r>
              <a:rPr lang="en-US" sz="2400" dirty="0">
                <a:solidFill>
                  <a:srgbClr val="FF0000"/>
                </a:solidFill>
              </a:rPr>
              <a:t>New measurement is twice as precise as previous </a:t>
            </a:r>
            <a:r>
              <a:rPr lang="en-US" sz="2400" dirty="0" smtClean="0">
                <a:solidFill>
                  <a:srgbClr val="FF0000"/>
                </a:solidFill>
              </a:rPr>
              <a:t>measurements</a:t>
            </a:r>
          </a:p>
          <a:p>
            <a:pPr marL="342900" lvl="1" indent="-342900">
              <a:buFont typeface="Wingdings" charset="2"/>
              <a:buChar char="§"/>
            </a:pPr>
            <a:endParaRPr lang="en-US" sz="2400" dirty="0">
              <a:solidFill>
                <a:srgbClr val="FF0000"/>
              </a:solidFill>
            </a:endParaRPr>
          </a:p>
          <a:p>
            <a:pPr marL="800100" lvl="2" indent="-342900">
              <a:buFont typeface="Wingdings" charset="2"/>
              <a:buChar char="§"/>
            </a:pPr>
            <a:r>
              <a:rPr lang="en-US" sz="2400" dirty="0">
                <a:solidFill>
                  <a:srgbClr val="94006B"/>
                </a:solidFill>
              </a:rPr>
              <a:t>M</a:t>
            </a:r>
            <a:r>
              <a:rPr lang="en-US" sz="2400" baseline="-33000" dirty="0">
                <a:solidFill>
                  <a:srgbClr val="94006B"/>
                </a:solidFill>
              </a:rPr>
              <a:t>W</a:t>
            </a:r>
            <a:r>
              <a:rPr lang="en-US" sz="2400" dirty="0">
                <a:solidFill>
                  <a:srgbClr val="94006B"/>
                </a:solidFill>
                <a:cs typeface="Times New Roman" charset="0"/>
              </a:rPr>
              <a:t> = </a:t>
            </a:r>
            <a:r>
              <a:rPr lang="en-US" sz="2400" dirty="0">
                <a:solidFill>
                  <a:srgbClr val="94006B"/>
                </a:solidFill>
              </a:rPr>
              <a:t>80433.5 </a:t>
            </a:r>
            <a:r>
              <a:rPr lang="en-US" sz="2400" dirty="0">
                <a:solidFill>
                  <a:srgbClr val="94006B"/>
                </a:solidFill>
                <a:cs typeface="Times New Roman" charset="0"/>
              </a:rPr>
              <a:t>± 9.4 MeV</a:t>
            </a:r>
            <a:r>
              <a:rPr lang="en-US" sz="2400" dirty="0">
                <a:solidFill>
                  <a:srgbClr val="94006B"/>
                </a:solidFill>
              </a:rPr>
              <a:t> </a:t>
            </a:r>
            <a:endParaRPr lang="en-US" sz="2400" dirty="0" smtClean="0">
              <a:solidFill>
                <a:srgbClr val="94006B"/>
              </a:solidFill>
            </a:endParaRPr>
          </a:p>
          <a:p>
            <a:pPr marL="342900" lvl="1" indent="-342900">
              <a:buFont typeface="Wingdings" charset="2"/>
              <a:buChar char="§"/>
            </a:pPr>
            <a:endParaRPr lang="en-US" sz="2400" dirty="0">
              <a:solidFill>
                <a:srgbClr val="94006B"/>
              </a:solidFill>
            </a:endParaRPr>
          </a:p>
          <a:p>
            <a:pPr marL="342900" lvl="1" indent="-342900">
              <a:buFont typeface="Wingdings" charset="2"/>
              <a:buChar char="§"/>
            </a:pPr>
            <a:r>
              <a:rPr lang="en-US" sz="2400" dirty="0"/>
              <a:t>Significant difference from Standard Model calculation </a:t>
            </a:r>
            <a:r>
              <a:rPr lang="en-US" sz="2400" dirty="0" smtClean="0"/>
              <a:t>of	        	 </a:t>
            </a:r>
            <a:r>
              <a:rPr lang="en-US" sz="2400" dirty="0"/>
              <a:t>M</a:t>
            </a:r>
            <a:r>
              <a:rPr lang="en-US" sz="2400" baseline="-33000" dirty="0"/>
              <a:t>W</a:t>
            </a:r>
            <a:r>
              <a:rPr lang="en-US" sz="2400" dirty="0"/>
              <a:t> = 80,357 ± 6 MeV</a:t>
            </a:r>
          </a:p>
          <a:p>
            <a:pPr marL="0" lvl="1"/>
            <a:endParaRPr lang="en-US" sz="2400" dirty="0" smtClean="0">
              <a:solidFill>
                <a:srgbClr val="94006B"/>
              </a:solidFill>
            </a:endParaRPr>
          </a:p>
          <a:p>
            <a:pPr marL="1566743" lvl="1" indent="-519848">
              <a:lnSpc>
                <a:spcPct val="70000"/>
              </a:lnSpc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/>
              <a:t>significance of </a:t>
            </a:r>
            <a:r>
              <a:rPr lang="en-US" sz="2400" dirty="0" smtClean="0"/>
              <a:t>7.0σ  (&gt;5σ is considered scientific discovery)  </a:t>
            </a:r>
          </a:p>
          <a:p>
            <a:pPr marL="1046895" lvl="1">
              <a:lnSpc>
                <a:spcPct val="70000"/>
              </a:lnSpc>
              <a:buSzPct val="75000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400" dirty="0"/>
          </a:p>
          <a:p>
            <a:pPr marL="1566743" lvl="1" indent="-519848">
              <a:lnSpc>
                <a:spcPct val="70000"/>
              </a:lnSpc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800" dirty="0">
                <a:solidFill>
                  <a:srgbClr val="FF6600"/>
                </a:solidFill>
              </a:rPr>
              <a:t>The Higgs boson is not the end of the story</a:t>
            </a:r>
          </a:p>
          <a:p>
            <a:pPr marL="1566743" lvl="1" indent="-519848">
              <a:buSzPct val="7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400" dirty="0"/>
          </a:p>
          <a:p>
            <a:pPr marL="391686" indent="-293764" algn="ctr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400" dirty="0">
                <a:solidFill>
                  <a:srgbClr val="006600"/>
                </a:solidFill>
              </a:rPr>
              <a:t>Thank you for your attention ! </a:t>
            </a:r>
          </a:p>
        </p:txBody>
      </p:sp>
    </p:spTree>
    <p:extLst>
      <p:ext uri="{BB962C8B-B14F-4D97-AF65-F5344CB8AC3E}">
        <p14:creationId xmlns:p14="http://schemas.microsoft.com/office/powerpoint/2010/main" val="355019586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>
          <a:xfrm>
            <a:off x="33870" y="6511571"/>
            <a:ext cx="3352800" cy="365125"/>
          </a:xfrm>
        </p:spPr>
        <p:txBody>
          <a:bodyPr/>
          <a:lstStyle/>
          <a:p>
            <a:r>
              <a:rPr lang="en-US" smtClean="0"/>
              <a:t>A. V. Kotwal, TIFR Mumbai, 5 July 22</a:t>
            </a:r>
            <a:endParaRPr lang="en-US" dirty="0"/>
          </a:p>
        </p:txBody>
      </p:sp>
      <p:sp>
        <p:nvSpPr>
          <p:cNvPr id="10342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-149775"/>
            <a:ext cx="7807680" cy="1144921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 dirty="0" smtClean="0">
                <a:solidFill>
                  <a:srgbClr val="DC2300"/>
                </a:solidFill>
              </a:rPr>
              <a:t>Thank You! </a:t>
            </a:r>
            <a:endParaRPr lang="en-US" sz="3300" dirty="0">
              <a:solidFill>
                <a:srgbClr val="DC2300"/>
              </a:solidFill>
            </a:endParaRPr>
          </a:p>
        </p:txBody>
      </p:sp>
      <p:pic>
        <p:nvPicPr>
          <p:cNvPr id="2" name="Picture 1" descr="w-treas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46" y="995146"/>
            <a:ext cx="7261465" cy="532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79634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>
          <a:xfrm>
            <a:off x="33870" y="6511571"/>
            <a:ext cx="3352800" cy="365125"/>
          </a:xfrm>
        </p:spPr>
        <p:txBody>
          <a:bodyPr/>
          <a:lstStyle/>
          <a:p>
            <a:r>
              <a:rPr lang="en-US" smtClean="0"/>
              <a:t>A. V. Kotwal, TIFR Mumbai, 5 July 22</a:t>
            </a:r>
            <a:endParaRPr lang="en-US" dirty="0"/>
          </a:p>
        </p:txBody>
      </p:sp>
      <p:sp>
        <p:nvSpPr>
          <p:cNvPr id="10342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040" y="-149775"/>
            <a:ext cx="7807680" cy="1144921"/>
          </a:xfrm>
          <a:ln/>
        </p:spPr>
        <p:txBody>
          <a:bodyPr tIns="288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3300" dirty="0" smtClean="0">
                <a:solidFill>
                  <a:srgbClr val="DC2300"/>
                </a:solidFill>
              </a:rPr>
              <a:t>Thank You! </a:t>
            </a:r>
            <a:endParaRPr lang="en-US" sz="3300" dirty="0">
              <a:solidFill>
                <a:srgbClr val="DC2300"/>
              </a:solidFill>
            </a:endParaRPr>
          </a:p>
        </p:txBody>
      </p:sp>
      <p:pic>
        <p:nvPicPr>
          <p:cNvPr id="2" name="Picture 1" descr="w-treas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46" y="995146"/>
            <a:ext cx="7261465" cy="532744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43778" y="2779889"/>
            <a:ext cx="677334" cy="663222"/>
          </a:xfrm>
          <a:prstGeom prst="rect">
            <a:avLst/>
          </a:prstGeom>
          <a:solidFill>
            <a:srgbClr val="D2892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</a:t>
            </a: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9190178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1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smtClean="0"/>
              <a:t>A. V. Kotwal, TIFR Mumbai, 5 July 22</a:t>
            </a:r>
            <a:endParaRPr lang="en-US"/>
          </a:p>
        </p:txBody>
      </p:sp>
      <p:sp>
        <p:nvSpPr>
          <p:cNvPr id="116737" name="Text Box 1"/>
          <p:cNvSpPr txBox="1">
            <a:spLocks noChangeArrowheads="1"/>
          </p:cNvSpPr>
          <p:nvPr/>
        </p:nvSpPr>
        <p:spPr bwMode="auto">
          <a:xfrm>
            <a:off x="672481" y="-64807"/>
            <a:ext cx="7807680" cy="937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2401" rIns="0" bIns="0" anchor="ctr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pPr algn="ctr"/>
            <a:r>
              <a:rPr lang="en-US" sz="2500">
                <a:solidFill>
                  <a:srgbClr val="C5000B"/>
                </a:solidFill>
              </a:rPr>
              <a:t>New CDF Result (8.8 fb</a:t>
            </a:r>
            <a:r>
              <a:rPr lang="en-US" sz="2900" baseline="33000">
                <a:solidFill>
                  <a:srgbClr val="C5000B"/>
                </a:solidFill>
              </a:rPr>
              <a:t>-1</a:t>
            </a:r>
            <a:r>
              <a:rPr lang="en-US" sz="2500">
                <a:solidFill>
                  <a:srgbClr val="C5000B"/>
                </a:solidFill>
              </a:rPr>
              <a:t>)   </a:t>
            </a:r>
            <a:br>
              <a:rPr lang="en-US" sz="2500">
                <a:solidFill>
                  <a:srgbClr val="C5000B"/>
                </a:solidFill>
              </a:rPr>
            </a:br>
            <a:r>
              <a:rPr lang="en-US" sz="2500">
                <a:solidFill>
                  <a:srgbClr val="C5000B"/>
                </a:solidFill>
              </a:rPr>
              <a:t>Combined Fit Systematic Uncertainties</a:t>
            </a:r>
          </a:p>
        </p:txBody>
      </p:sp>
      <p:sp>
        <p:nvSpPr>
          <p:cNvPr id="116738" name="AutoShape 2"/>
          <p:cNvSpPr>
            <a:spLocks noChangeArrowheads="1"/>
          </p:cNvSpPr>
          <p:nvPr/>
        </p:nvSpPr>
        <p:spPr bwMode="auto">
          <a:xfrm>
            <a:off x="5912640" y="986504"/>
            <a:ext cx="1514880" cy="246265"/>
          </a:xfrm>
          <a:prstGeom prst="roundRect">
            <a:avLst>
              <a:gd name="adj" fmla="val 588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16739" name="AutoShape 3"/>
          <p:cNvSpPr>
            <a:spLocks noChangeArrowheads="1"/>
          </p:cNvSpPr>
          <p:nvPr/>
        </p:nvSpPr>
        <p:spPr bwMode="auto">
          <a:xfrm>
            <a:off x="7175520" y="4556639"/>
            <a:ext cx="1514880" cy="246266"/>
          </a:xfrm>
          <a:prstGeom prst="roundRect">
            <a:avLst>
              <a:gd name="adj" fmla="val 588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16740" name="AutoShape 4"/>
          <p:cNvSpPr>
            <a:spLocks noChangeArrowheads="1"/>
          </p:cNvSpPr>
          <p:nvPr/>
        </p:nvSpPr>
        <p:spPr bwMode="auto">
          <a:xfrm>
            <a:off x="5800320" y="2648439"/>
            <a:ext cx="1514880" cy="246265"/>
          </a:xfrm>
          <a:prstGeom prst="roundRect">
            <a:avLst>
              <a:gd name="adj" fmla="val 588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1167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480" y="874172"/>
            <a:ext cx="5824800" cy="556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6742" name="Text Box 6"/>
          <p:cNvSpPr txBox="1">
            <a:spLocks noChangeArrowheads="1"/>
          </p:cNvSpPr>
          <p:nvPr/>
        </p:nvSpPr>
        <p:spPr bwMode="auto">
          <a:xfrm>
            <a:off x="7401601" y="4884993"/>
            <a:ext cx="781920" cy="25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6001" rIns="0" bIns="0"/>
          <a:lstStyle>
            <a:lvl1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800">
                <a:solidFill>
                  <a:srgbClr val="7E0021"/>
                </a:solidFill>
              </a:rPr>
              <a:t>Table 2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unk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222"/>
            <a:ext cx="9144000" cy="685800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TIFR Mumbai, 5 July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th.jpeg"/>
          <p:cNvPicPr>
            <a:picLocks noGrp="1" noChangeAspect="1"/>
          </p:cNvPicPr>
          <p:nvPr>
            <p:ph idx="1"/>
          </p:nvPr>
        </p:nvPicPr>
        <p:blipFill>
          <a:blip r:embed="rId2"/>
          <a:srcRect l="-6671" r="-6671"/>
          <a:stretch>
            <a:fillRect/>
          </a:stretch>
        </p:blipFill>
        <p:spPr>
          <a:xfrm>
            <a:off x="221488" y="311713"/>
            <a:ext cx="4495800" cy="2472517"/>
          </a:xfrm>
        </p:spPr>
      </p:pic>
      <p:pic>
        <p:nvPicPr>
          <p:cNvPr id="9" name="Picture 8" descr="insulin_molecule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3288" y="3118104"/>
            <a:ext cx="3410712" cy="3739896"/>
          </a:xfrm>
          <a:prstGeom prst="rect">
            <a:avLst/>
          </a:prstGeom>
        </p:spPr>
      </p:pic>
      <p:pic>
        <p:nvPicPr>
          <p:cNvPr id="10" name="Picture 9" descr="motorola-qa1-cell-phon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404" y="3204490"/>
            <a:ext cx="2692255" cy="3359710"/>
          </a:xfrm>
          <a:prstGeom prst="rect">
            <a:avLst/>
          </a:prstGeom>
        </p:spPr>
      </p:pic>
      <p:pic>
        <p:nvPicPr>
          <p:cNvPr id="11" name="Picture 10" descr="Gundremmingen_Nuclear_Power_Plan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8944" y="0"/>
            <a:ext cx="4115056" cy="318845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266950" y="5968997"/>
            <a:ext cx="1973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Molecule of Insulin 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TIFR Mumbai, 5 July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unk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TIFR Mumbai, 5 July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unk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TIFR Mumbai, 5 July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unk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TIFR Mumbai, 5 July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unk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TIFR Mumbai, 5 July 22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smtClean="0"/>
              <a:t>A. V. Kotwal, TIFR Mumbai, 5 July 22</a:t>
            </a:r>
            <a:endParaRPr lang="en-US"/>
          </a:p>
        </p:txBody>
      </p:sp>
      <p:sp>
        <p:nvSpPr>
          <p:cNvPr id="1433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12801" y="-4320"/>
            <a:ext cx="7807680" cy="1052751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>
                <a:solidFill>
                  <a:srgbClr val="FF0000"/>
                </a:solidFill>
              </a:rPr>
              <a:t>Fine-tuning Problem of Higgs Boson Mass</a:t>
            </a:r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090195"/>
            <a:ext cx="6210720" cy="5727481"/>
          </a:xfrm>
          <a:ln/>
        </p:spPr>
        <p:txBody>
          <a:bodyPr tIns="19201"/>
          <a:lstStyle/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en-US" sz="2200"/>
              <a:t>The large quantum corrections must be regulated by some very high-energy physics such as energy associated with quantum gravity, M</a:t>
            </a:r>
            <a:r>
              <a:rPr lang="en-US" sz="2200" baseline="-33000"/>
              <a:t>planck</a:t>
            </a:r>
            <a:r>
              <a:rPr lang="en-US" sz="2200"/>
              <a:t> ~ 10</a:t>
            </a:r>
            <a:r>
              <a:rPr lang="en-US" sz="2200" baseline="33000"/>
              <a:t>19</a:t>
            </a:r>
            <a:r>
              <a:rPr lang="en-US" sz="2200"/>
              <a:t> GeV</a:t>
            </a:r>
          </a:p>
          <a:p>
            <a:pPr marL="1566743" lvl="1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en-US" sz="2200"/>
              <a:t>Loop calculation gives Higgs boson mass correction ~ M</a:t>
            </a:r>
            <a:r>
              <a:rPr lang="en-US" sz="2200" baseline="33000"/>
              <a:t>2</a:t>
            </a:r>
            <a:r>
              <a:rPr lang="en-US" sz="2200" baseline="-33000"/>
              <a:t>planck</a:t>
            </a:r>
            <a:r>
              <a:rPr lang="en-US" sz="2200"/>
              <a:t> </a:t>
            </a: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endParaRPr lang="en-US" sz="2200"/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endParaRPr lang="en-US" sz="2200"/>
          </a:p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en-US" sz="2200">
                <a:solidFill>
                  <a:srgbClr val="008000"/>
                </a:solidFill>
              </a:rPr>
              <a:t>physical Higgs boson mass  ~ 125 GeV</a:t>
            </a: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endParaRPr lang="en-US" sz="2200">
              <a:solidFill>
                <a:srgbClr val="008000"/>
              </a:solidFill>
            </a:endParaRPr>
          </a:p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en-US" sz="2200">
                <a:solidFill>
                  <a:srgbClr val="800000"/>
                </a:solidFill>
              </a:rPr>
              <a:t>Therefore need extreme “fine-tuning” of  theoretical parameters at high energy</a:t>
            </a:r>
          </a:p>
          <a:p>
            <a:pPr marL="1566743" lvl="1" indent="-519848">
              <a:buSzPct val="75000"/>
              <a:buFont typeface="Symbol" charset="0"/>
              <a:buChar char="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r>
              <a:rPr lang="en-US" sz="2200">
                <a:solidFill>
                  <a:srgbClr val="660066"/>
                </a:solidFill>
              </a:rPr>
              <a:t>Conceptual weakness of Higgs theory as a quantum theory</a:t>
            </a: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</a:tabLst>
            </a:pPr>
            <a:endParaRPr lang="en-US" sz="2200">
              <a:solidFill>
                <a:srgbClr val="008000"/>
              </a:solidFill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881" y="2129985"/>
            <a:ext cx="3165120" cy="245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7135201" y="1820351"/>
            <a:ext cx="170640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i="1"/>
              <a:t>Top quark loop</a:t>
            </a: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6986880" y="4284450"/>
            <a:ext cx="161424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i="1"/>
              <a:t>SUSY top loop</a:t>
            </a:r>
          </a:p>
        </p:txBody>
      </p:sp>
      <p:sp>
        <p:nvSpPr>
          <p:cNvPr id="14342" name="AutoShape 6"/>
          <p:cNvSpPr>
            <a:spLocks noChangeArrowheads="1"/>
          </p:cNvSpPr>
          <p:nvPr/>
        </p:nvSpPr>
        <p:spPr bwMode="auto">
          <a:xfrm>
            <a:off x="6104161" y="3290746"/>
            <a:ext cx="2921760" cy="1437271"/>
          </a:xfrm>
          <a:prstGeom prst="roundRect">
            <a:avLst>
              <a:gd name="adj" fmla="val 97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158241" y="4235486"/>
            <a:ext cx="946080" cy="2138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smtClean="0"/>
              <a:t>A. V. Kotwal, TIFR Mumbai, 5 July 22</a:t>
            </a:r>
            <a:endParaRPr lang="en-US"/>
          </a:p>
        </p:txBody>
      </p:sp>
      <p:sp>
        <p:nvSpPr>
          <p:cNvPr id="1536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12801" y="27363"/>
            <a:ext cx="7807680" cy="764720"/>
          </a:xfrm>
          <a:ln/>
        </p:spPr>
        <p:txBody>
          <a:bodyPr tIns="22401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500">
                <a:solidFill>
                  <a:srgbClr val="FF0000"/>
                </a:solidFill>
              </a:rPr>
              <a:t>Quantum Corrections to Higgs Self-Coupling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31041" y="897214"/>
            <a:ext cx="9040320" cy="4320454"/>
          </a:xfrm>
          <a:ln/>
        </p:spPr>
        <p:txBody>
          <a:bodyPr tIns="17601"/>
          <a:lstStyle/>
          <a:p>
            <a:pPr marL="391686" indent="-293764">
              <a:buSzPct val="45000"/>
              <a:buFont typeface="Wingdings" charset="0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n-US" sz="2000">
                <a:cs typeface="Lucida Grande" charset="0"/>
              </a:rPr>
              <a:t>             receives quantum corrections from Higgs and top-quark loops </a:t>
            </a:r>
          </a:p>
          <a:p>
            <a:pPr marL="391686" indent="-293764">
              <a:buSzPct val="45000"/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endParaRPr lang="en-US" sz="2200">
              <a:cs typeface="Lucida Grande" charset="0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61" y="816566"/>
            <a:ext cx="912960" cy="430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5364" name="Line 4"/>
          <p:cNvSpPr>
            <a:spLocks noChangeShapeType="1"/>
          </p:cNvSpPr>
          <p:nvPr/>
        </p:nvSpPr>
        <p:spPr bwMode="auto">
          <a:xfrm>
            <a:off x="7614720" y="635107"/>
            <a:ext cx="388800" cy="570300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5365" name="Line 5"/>
          <p:cNvSpPr>
            <a:spLocks noChangeShapeType="1"/>
          </p:cNvSpPr>
          <p:nvPr/>
        </p:nvSpPr>
        <p:spPr bwMode="auto">
          <a:xfrm flipV="1">
            <a:off x="7511040" y="1195326"/>
            <a:ext cx="492480" cy="517015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5366" name="Oval 6"/>
          <p:cNvSpPr>
            <a:spLocks noChangeArrowheads="1"/>
          </p:cNvSpPr>
          <p:nvPr/>
        </p:nvSpPr>
        <p:spPr bwMode="auto">
          <a:xfrm>
            <a:off x="8003520" y="957701"/>
            <a:ext cx="578880" cy="495412"/>
          </a:xfrm>
          <a:prstGeom prst="ellipse">
            <a:avLst/>
          </a:prstGeom>
          <a:solidFill>
            <a:srgbClr val="FFFF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5367" name="Line 7"/>
          <p:cNvSpPr>
            <a:spLocks noChangeShapeType="1"/>
          </p:cNvSpPr>
          <p:nvPr/>
        </p:nvSpPr>
        <p:spPr bwMode="auto">
          <a:xfrm>
            <a:off x="8579520" y="1201086"/>
            <a:ext cx="388800" cy="570300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5368" name="Line 8"/>
          <p:cNvSpPr>
            <a:spLocks noChangeShapeType="1"/>
          </p:cNvSpPr>
          <p:nvPr/>
        </p:nvSpPr>
        <p:spPr bwMode="auto">
          <a:xfrm flipV="1">
            <a:off x="8579520" y="707115"/>
            <a:ext cx="492480" cy="517014"/>
          </a:xfrm>
          <a:prstGeom prst="line">
            <a:avLst/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" y="2102621"/>
            <a:ext cx="7047360" cy="474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5370" name="Text Box 10"/>
          <p:cNvSpPr txBox="1">
            <a:spLocks noChangeArrowheads="1"/>
          </p:cNvSpPr>
          <p:nvPr/>
        </p:nvSpPr>
        <p:spPr bwMode="auto">
          <a:xfrm>
            <a:off x="7187040" y="4388142"/>
            <a:ext cx="1912320" cy="918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4401" rIns="0" bIns="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sz="1600"/>
              <a:t>(from Paul Steinhardt)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smtClean="0"/>
              <a:t>A. V. Kotwal, TIFR Mumbai, 5 July 22</a:t>
            </a:r>
            <a:endParaRPr lang="en-US"/>
          </a:p>
        </p:txBody>
      </p:sp>
      <p:sp>
        <p:nvSpPr>
          <p:cNvPr id="1638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12801" y="27363"/>
            <a:ext cx="7807680" cy="764720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>
                <a:solidFill>
                  <a:srgbClr val="FF0000"/>
                </a:solidFill>
              </a:rPr>
              <a:t>Stability of  Vacuum Ground State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521" y="1009547"/>
            <a:ext cx="5784480" cy="5489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456481" y="34564"/>
            <a:ext cx="8228160" cy="646628"/>
          </a:xfrm>
          <a:ln/>
        </p:spPr>
        <p:txBody>
          <a:bodyPr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900" dirty="0">
                <a:solidFill>
                  <a:srgbClr val="C5000B"/>
                </a:solidFill>
              </a:rPr>
              <a:t>Dark Matter Particles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799" r="-17799"/>
          <a:stretch>
            <a:fillRect/>
          </a:stretch>
        </p:blipFill>
        <p:spPr bwMode="auto">
          <a:xfrm>
            <a:off x="-424800" y="734477"/>
            <a:ext cx="5938561" cy="3158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-17799" r="-1779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961" y="681192"/>
            <a:ext cx="2939040" cy="3621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697" r="-15697"/>
          <a:stretch>
            <a:fillRect/>
          </a:stretch>
        </p:blipFill>
        <p:spPr bwMode="auto">
          <a:xfrm>
            <a:off x="138240" y="3993540"/>
            <a:ext cx="4792320" cy="2855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-15697" r="-1569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4919040" y="5077065"/>
            <a:ext cx="3705120" cy="122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FF3333"/>
                </a:solidFill>
              </a:rPr>
              <a:t>A consistent hypothesis is the </a:t>
            </a:r>
          </a:p>
          <a:p>
            <a:r>
              <a:rPr lang="en-US" dirty="0">
                <a:solidFill>
                  <a:srgbClr val="FF3333"/>
                </a:solidFill>
              </a:rPr>
              <a:t>existence of </a:t>
            </a:r>
            <a:r>
              <a:rPr lang="en-US" dirty="0" smtClean="0">
                <a:solidFill>
                  <a:srgbClr val="FF3333"/>
                </a:solidFill>
              </a:rPr>
              <a:t>new </a:t>
            </a:r>
            <a:r>
              <a:rPr lang="en-US" dirty="0">
                <a:solidFill>
                  <a:srgbClr val="FF3333"/>
                </a:solidFill>
              </a:rPr>
              <a:t>particles beyond the Standard Model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A. V. Kotwal, TIFR Mumbai, 5 July 22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rPr lang="en-US" smtClean="0"/>
              <a:t>A. V. Kotwal, TIFR Mumbai, 5 July 22</a:t>
            </a:r>
            <a:endParaRPr lang="en-US"/>
          </a:p>
        </p:txBody>
      </p:sp>
      <p:sp>
        <p:nvSpPr>
          <p:cNvPr id="19457" name="AutoShape 1"/>
          <p:cNvSpPr>
            <a:spLocks noChangeArrowheads="1"/>
          </p:cNvSpPr>
          <p:nvPr/>
        </p:nvSpPr>
        <p:spPr bwMode="auto">
          <a:xfrm>
            <a:off x="1317601" y="4284451"/>
            <a:ext cx="1045440" cy="828086"/>
          </a:xfrm>
          <a:prstGeom prst="roundRect">
            <a:avLst>
              <a:gd name="adj" fmla="val 171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1" y="532856"/>
            <a:ext cx="9142560" cy="5756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9459" name="AutoShape 3"/>
          <p:cNvSpPr>
            <a:spLocks noChangeArrowheads="1"/>
          </p:cNvSpPr>
          <p:nvPr/>
        </p:nvSpPr>
        <p:spPr bwMode="auto">
          <a:xfrm>
            <a:off x="866881" y="553019"/>
            <a:ext cx="7296480" cy="527095"/>
          </a:xfrm>
          <a:prstGeom prst="roundRect">
            <a:avLst>
              <a:gd name="adj" fmla="val 273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712801" y="-102251"/>
            <a:ext cx="7807680" cy="917377"/>
          </a:xfrm>
          <a:ln/>
        </p:spPr>
        <p:txBody>
          <a:bodyPr tIns="25602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</a:tabLst>
            </a:pPr>
            <a:r>
              <a:rPr lang="en-US" sz="2900">
                <a:solidFill>
                  <a:srgbClr val="FF0000"/>
                </a:solidFill>
              </a:rPr>
              <a:t>Origin of Matter-Antimatter Asymmetry</a:t>
            </a:r>
          </a:p>
        </p:txBody>
      </p:sp>
      <p:sp>
        <p:nvSpPr>
          <p:cNvPr id="19461" name="AutoShape 5"/>
          <p:cNvSpPr>
            <a:spLocks noChangeArrowheads="1"/>
          </p:cNvSpPr>
          <p:nvPr/>
        </p:nvSpPr>
        <p:spPr bwMode="auto">
          <a:xfrm>
            <a:off x="7410241" y="4848990"/>
            <a:ext cx="1104480" cy="1093074"/>
          </a:xfrm>
          <a:prstGeom prst="roundRect">
            <a:avLst>
              <a:gd name="adj" fmla="val 130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/>
          <p:cNvSpPr>
            <a:spLocks noGrp="1"/>
          </p:cNvSpPr>
          <p:nvPr>
            <p:ph type="ftr" idx="10"/>
          </p:nvPr>
        </p:nvSpPr>
        <p:spPr>
          <a:xfrm>
            <a:off x="5647" y="6539793"/>
            <a:ext cx="3465689" cy="365125"/>
          </a:xfrm>
        </p:spPr>
        <p:txBody>
          <a:bodyPr/>
          <a:lstStyle/>
          <a:p>
            <a:r>
              <a:rPr lang="en-US" smtClean="0"/>
              <a:t>A. V. Kotwal, TIFR Mumbai, 5 July 22</a:t>
            </a:r>
            <a:endParaRPr lang="en-US" dirty="0"/>
          </a:p>
        </p:txBody>
      </p:sp>
      <p:sp>
        <p:nvSpPr>
          <p:cNvPr id="20481" name="AutoShape 1"/>
          <p:cNvSpPr>
            <a:spLocks noChangeArrowheads="1"/>
          </p:cNvSpPr>
          <p:nvPr/>
        </p:nvSpPr>
        <p:spPr bwMode="auto">
          <a:xfrm>
            <a:off x="1317601" y="4284451"/>
            <a:ext cx="1045440" cy="828086"/>
          </a:xfrm>
          <a:prstGeom prst="roundRect">
            <a:avLst>
              <a:gd name="adj" fmla="val 171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40" y="1553924"/>
            <a:ext cx="9142560" cy="4042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0483" name="AutoShape 3"/>
          <p:cNvSpPr>
            <a:spLocks noChangeArrowheads="1"/>
          </p:cNvSpPr>
          <p:nvPr/>
        </p:nvSpPr>
        <p:spPr bwMode="auto">
          <a:xfrm>
            <a:off x="-131041" y="1425750"/>
            <a:ext cx="308161" cy="1009546"/>
          </a:xfrm>
          <a:prstGeom prst="roundRect">
            <a:avLst>
              <a:gd name="adj" fmla="val 463"/>
            </a:avLst>
          </a:prstGeom>
          <a:solidFill>
            <a:srgbClr val="FFFFFF"/>
          </a:solidFill>
          <a:ln w="9525" cap="flat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1442880" y="226104"/>
            <a:ext cx="6030720" cy="30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>
                <a:solidFill>
                  <a:srgbClr val="FF420E"/>
                </a:solidFill>
              </a:rPr>
              <a:t>Baryon Asymmetry and Higgs Phase Transition</a:t>
            </a: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140005" y="5579184"/>
            <a:ext cx="8471520" cy="612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19201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mincho" charset="0"/>
              </a:defRPr>
            </a:lvl9pPr>
          </a:lstStyle>
          <a:p>
            <a:r>
              <a:rPr lang="en-US" dirty="0">
                <a:solidFill>
                  <a:srgbClr val="006600"/>
                </a:solidFill>
              </a:rPr>
              <a:t>Beyond Standard Model </a:t>
            </a:r>
            <a:r>
              <a:rPr lang="en-US" dirty="0" smtClean="0">
                <a:solidFill>
                  <a:srgbClr val="006600"/>
                </a:solidFill>
              </a:rPr>
              <a:t>physics</a:t>
            </a:r>
            <a:r>
              <a:rPr lang="en-US" dirty="0" smtClean="0"/>
              <a:t>                    </a:t>
            </a:r>
            <a:r>
              <a:rPr lang="en-US" dirty="0" smtClean="0">
                <a:solidFill>
                  <a:srgbClr val="C5000B"/>
                </a:solidFill>
              </a:rPr>
              <a:t>Standard </a:t>
            </a:r>
            <a:r>
              <a:rPr lang="en-US" dirty="0">
                <a:solidFill>
                  <a:srgbClr val="C5000B"/>
                </a:solidFill>
              </a:rPr>
              <a:t>Model</a:t>
            </a:r>
          </a:p>
          <a:p>
            <a:r>
              <a:rPr lang="en-US" dirty="0">
                <a:solidFill>
                  <a:srgbClr val="006600"/>
                </a:solidFill>
              </a:rPr>
              <a:t>needed to create matter excess</a:t>
            </a:r>
            <a:r>
              <a:rPr lang="en-US" dirty="0">
                <a:solidFill>
                  <a:srgbClr val="C5000B"/>
                </a:solidFill>
              </a:rPr>
              <a:t>                        </a:t>
            </a:r>
            <a:r>
              <a:rPr lang="en-US" dirty="0" smtClean="0">
                <a:solidFill>
                  <a:srgbClr val="C5000B"/>
                </a:solidFill>
              </a:rPr>
              <a:t>cannot </a:t>
            </a:r>
            <a:r>
              <a:rPr lang="en-US" dirty="0">
                <a:solidFill>
                  <a:srgbClr val="C5000B"/>
                </a:solidFill>
              </a:rPr>
              <a:t>create matter excess 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11571</TotalTime>
  <Words>4004</Words>
  <Application>Microsoft Macintosh PowerPoint</Application>
  <PresentationFormat>On-screen Show (4:3)</PresentationFormat>
  <Paragraphs>566</Paragraphs>
  <Slides>107</Slides>
  <Notes>45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107</vt:i4>
      </vt:variant>
    </vt:vector>
  </HeadingPairs>
  <TitlesOfParts>
    <vt:vector size="108" baseType="lpstr">
      <vt:lpstr>Office Theme</vt:lpstr>
      <vt:lpstr>The Higgs is Not Enough  Verdict from the Heavyweight W boson</vt:lpstr>
      <vt:lpstr>Origin of Particle Physics </vt:lpstr>
      <vt:lpstr>Origin of Particle Physics  </vt:lpstr>
      <vt:lpstr>Origin of Particle Physics </vt:lpstr>
      <vt:lpstr>From Atoms to Quarks </vt:lpstr>
      <vt:lpstr>Pauli, Heisenberg and Fermi</vt:lpstr>
      <vt:lpstr>From Atoms to Quarks </vt:lpstr>
      <vt:lpstr>20th Century Built on Quantum Mechanics</vt:lpstr>
      <vt:lpstr>PowerPoint Presentation</vt:lpstr>
      <vt:lpstr>Foundations of 20th Century Physics</vt:lpstr>
      <vt:lpstr>Founders of 20th Century Physics</vt:lpstr>
      <vt:lpstr>Founders of 20th Century Physics</vt:lpstr>
      <vt:lpstr>Foundations of 20th Century Physics</vt:lpstr>
      <vt:lpstr>Fundamental Properties of Electrons</vt:lpstr>
      <vt:lpstr>Effect of Complete Rotation</vt:lpstr>
      <vt:lpstr>Identical Particles are Indistinguishable</vt:lpstr>
      <vt:lpstr>Towards a Fundamental Theory of Matter</vt:lpstr>
      <vt:lpstr>Why Matter Occupies Volume</vt:lpstr>
      <vt:lpstr>Dirac’s Theory of Matter Particles (Fermions)</vt:lpstr>
      <vt:lpstr>How to Predict Fundamental Forces</vt:lpstr>
      <vt:lpstr>Manifestation of Coriolis Force</vt:lpstr>
      <vt:lpstr>Quantum Mechanics force  particle exchange</vt:lpstr>
      <vt:lpstr>Feynman Diagram: Force by Particle Exchange</vt:lpstr>
      <vt:lpstr>Feynman Diagram: Force by Particle Exchange</vt:lpstr>
      <vt:lpstr>Homi Bhabha electron-positron scattering</vt:lpstr>
      <vt:lpstr>Weak Nuclear Decay</vt:lpstr>
      <vt:lpstr>Nuclear Fusion in Sun’s Core</vt:lpstr>
      <vt:lpstr>What Keeps the Earth’s Core Molten? </vt:lpstr>
      <vt:lpstr>E. C. George Sudarshan </vt:lpstr>
      <vt:lpstr>Success and Problem of Force Theory </vt:lpstr>
      <vt:lpstr>How does the W boson Acquire Mass? </vt:lpstr>
      <vt:lpstr>Light versus Heavy Particles –  like moving through water</vt:lpstr>
      <vt:lpstr>How did we confirm the existence of the Higgs? </vt:lpstr>
      <vt:lpstr>A Century of Particle Physics</vt:lpstr>
      <vt:lpstr>A Century of Particle Physics</vt:lpstr>
      <vt:lpstr>The Vacuum is a Quantum Foam</vt:lpstr>
      <vt:lpstr>Implication of Heisenberg Uncertainty Principle </vt:lpstr>
      <vt:lpstr>PowerPoint Presentation</vt:lpstr>
      <vt:lpstr>Detecting New Physics through Precision Measurements</vt:lpstr>
      <vt:lpstr>From Atoms to Quarks </vt:lpstr>
      <vt:lpstr>Test of Quantum Fluctuations at High Energy</vt:lpstr>
      <vt:lpstr>  Dark Matter, Galaxy Formation and the Quantum Foam</vt:lpstr>
      <vt:lpstr>Halo of Invisible Dark Matter around Galaxies</vt:lpstr>
      <vt:lpstr>PowerPoint Presentation</vt:lpstr>
      <vt:lpstr>Newly Discovered Dark Matter Galaxies</vt:lpstr>
      <vt:lpstr>3D Distribution of Galaxies</vt:lpstr>
      <vt:lpstr>Cosmic Microwave Background</vt:lpstr>
      <vt:lpstr>Cosmic Microwave Background Fluctuations</vt:lpstr>
      <vt:lpstr>Cosmic Microwave Background Fluctuations</vt:lpstr>
      <vt:lpstr>Cosmic Microwave Background Fluctuations</vt:lpstr>
      <vt:lpstr>Origin of Galaxies Requires Dark Matter</vt:lpstr>
      <vt:lpstr>Origin of Galaxies Requires Dark Matter and Quantum Foam at Big Bang</vt:lpstr>
      <vt:lpstr>The Vacuum Quantum Foam and the W boson Mass</vt:lpstr>
      <vt:lpstr>Motivation for Precision Measurement of W boson Mass</vt:lpstr>
      <vt:lpstr>Motivation for Precision Measurement of W boson Mass</vt:lpstr>
      <vt:lpstr>Quantum Fluctuations from Supersymmetric Particles</vt:lpstr>
      <vt:lpstr>1998 Status of  MW vs Mtop</vt:lpstr>
      <vt:lpstr>1998 Status of  MW vs Mtop</vt:lpstr>
      <vt:lpstr>2022 Status of  MW vs Mtop</vt:lpstr>
      <vt:lpstr>How to Measure the W boson Mass to 0.01% accuracy</vt:lpstr>
      <vt:lpstr>W Boson Production in Proton-Antiproton Collisions</vt:lpstr>
      <vt:lpstr>Particle Detector Design</vt:lpstr>
      <vt:lpstr>PowerPoint Presentation</vt:lpstr>
      <vt:lpstr>PowerPoint Presentation</vt:lpstr>
      <vt:lpstr>PowerPoint Presentation</vt:lpstr>
      <vt:lpstr>CDF Particle Detector – Drift Chamber</vt:lpstr>
      <vt:lpstr>Drift Chamber Operation</vt:lpstr>
      <vt:lpstr>PowerPoint Presentation</vt:lpstr>
      <vt:lpstr>PowerPoint Presentation</vt:lpstr>
      <vt:lpstr>Measurement of Drift Chamber Wire Positions </vt:lpstr>
      <vt:lpstr>Accuracy of Position Measurements</vt:lpstr>
      <vt:lpstr>Momentum Calibration</vt:lpstr>
      <vt:lpstr>Proof of Momentum and Energy Calibration  </vt:lpstr>
      <vt:lpstr>Matching Calculated and Observed Distributions</vt:lpstr>
      <vt:lpstr>PowerPoint Presentation</vt:lpstr>
      <vt:lpstr>2022 Status of  MW vs Mtop</vt:lpstr>
      <vt:lpstr>Epilogue</vt:lpstr>
      <vt:lpstr>The Heavyweight W boson  &amp;       The Mystery of the Missing  AntiMatter</vt:lpstr>
      <vt:lpstr>Matter-AntiMatter Symmetry </vt:lpstr>
      <vt:lpstr>Sakharov Conditions for Matter Excess </vt:lpstr>
      <vt:lpstr>Sakharov Conditions for Matter Excess </vt:lpstr>
      <vt:lpstr>Higgs Condensation after Big Bang  aided by Higgs-like Partner</vt:lpstr>
      <vt:lpstr>Higgs Condensation after Big Bang  aided by Higgs-like Partner</vt:lpstr>
      <vt:lpstr>Summary</vt:lpstr>
      <vt:lpstr>Summary</vt:lpstr>
      <vt:lpstr>Thank You! </vt:lpstr>
      <vt:lpstr>Thank You!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Fine-tuning Problem of Higgs Boson Mass</vt:lpstr>
      <vt:lpstr>Quantum Corrections to Higgs Self-Coupling</vt:lpstr>
      <vt:lpstr>Stability of  Vacuum Ground State</vt:lpstr>
      <vt:lpstr>Dark Matter Particles</vt:lpstr>
      <vt:lpstr>Origin of Matter-Antimatter Asymmetry</vt:lpstr>
      <vt:lpstr>PowerPoint Presentation</vt:lpstr>
      <vt:lpstr>PowerPoint Presentation</vt:lpstr>
      <vt:lpstr>CDF MW vs mtop</vt:lpstr>
      <vt:lpstr>Single Scalar Extension of Higgs Sector</vt:lpstr>
      <vt:lpstr>W Boson Mass Measurements from Different Experiments</vt:lpstr>
      <vt:lpstr>Albert Einstein</vt:lpstr>
      <vt:lpstr>Matter and Energy Curves Space</vt:lpstr>
      <vt:lpstr>The “Sticky” Higgs Field</vt:lpstr>
      <vt:lpstr>Implications of Higgs Discovery</vt:lpstr>
    </vt:vector>
  </TitlesOfParts>
  <Company>Duke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Ashutosh Kotwal</dc:creator>
  <cp:lastModifiedBy>Ashutosh Kotwal</cp:lastModifiedBy>
  <cp:revision>202</cp:revision>
  <cp:lastPrinted>2016-02-12T17:34:37Z</cp:lastPrinted>
  <dcterms:created xsi:type="dcterms:W3CDTF">2013-04-01T13:45:51Z</dcterms:created>
  <dcterms:modified xsi:type="dcterms:W3CDTF">2022-07-05T07:59:36Z</dcterms:modified>
</cp:coreProperties>
</file>