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100"/>
  </p:notesMasterIdLst>
  <p:handoutMasterIdLst>
    <p:handoutMasterId r:id="rId101"/>
  </p:handoutMasterIdLst>
  <p:sldIdLst>
    <p:sldId id="480" r:id="rId2"/>
    <p:sldId id="679" r:id="rId3"/>
    <p:sldId id="497" r:id="rId4"/>
    <p:sldId id="648" r:id="rId5"/>
    <p:sldId id="649" r:id="rId6"/>
    <p:sldId id="498" r:id="rId7"/>
    <p:sldId id="442" r:id="rId8"/>
    <p:sldId id="650" r:id="rId9"/>
    <p:sldId id="342" r:id="rId10"/>
    <p:sldId id="350" r:id="rId11"/>
    <p:sldId id="351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45" r:id="rId20"/>
    <p:sldId id="259" r:id="rId21"/>
    <p:sldId id="268" r:id="rId22"/>
    <p:sldId id="269" r:id="rId23"/>
    <p:sldId id="353" r:id="rId24"/>
    <p:sldId id="267" r:id="rId25"/>
    <p:sldId id="651" r:id="rId26"/>
    <p:sldId id="652" r:id="rId27"/>
    <p:sldId id="271" r:id="rId28"/>
    <p:sldId id="272" r:id="rId29"/>
    <p:sldId id="352" r:id="rId30"/>
    <p:sldId id="275" r:id="rId31"/>
    <p:sldId id="538" r:id="rId32"/>
    <p:sldId id="539" r:id="rId33"/>
    <p:sldId id="278" r:id="rId34"/>
    <p:sldId id="654" r:id="rId35"/>
    <p:sldId id="495" r:id="rId36"/>
    <p:sldId id="630" r:id="rId37"/>
    <p:sldId id="655" r:id="rId38"/>
    <p:sldId id="647" r:id="rId39"/>
    <p:sldId id="653" r:id="rId40"/>
    <p:sldId id="284" r:id="rId41"/>
    <p:sldId id="309" r:id="rId42"/>
    <p:sldId id="287" r:id="rId43"/>
    <p:sldId id="471" r:id="rId44"/>
    <p:sldId id="472" r:id="rId45"/>
    <p:sldId id="473" r:id="rId46"/>
    <p:sldId id="474" r:id="rId47"/>
    <p:sldId id="475" r:id="rId48"/>
    <p:sldId id="476" r:id="rId49"/>
    <p:sldId id="656" r:id="rId50"/>
    <p:sldId id="554" r:id="rId51"/>
    <p:sldId id="555" r:id="rId52"/>
    <p:sldId id="559" r:id="rId53"/>
    <p:sldId id="657" r:id="rId54"/>
    <p:sldId id="658" r:id="rId55"/>
    <p:sldId id="562" r:id="rId56"/>
    <p:sldId id="413" r:id="rId57"/>
    <p:sldId id="564" r:id="rId58"/>
    <p:sldId id="535" r:id="rId59"/>
    <p:sldId id="563" r:id="rId60"/>
    <p:sldId id="646" r:id="rId61"/>
    <p:sldId id="659" r:id="rId62"/>
    <p:sldId id="660" r:id="rId63"/>
    <p:sldId id="565" r:id="rId64"/>
    <p:sldId id="572" r:id="rId65"/>
    <p:sldId id="573" r:id="rId66"/>
    <p:sldId id="680" r:id="rId67"/>
    <p:sldId id="681" r:id="rId68"/>
    <p:sldId id="682" r:id="rId69"/>
    <p:sldId id="696" r:id="rId70"/>
    <p:sldId id="683" r:id="rId71"/>
    <p:sldId id="684" r:id="rId72"/>
    <p:sldId id="591" r:id="rId73"/>
    <p:sldId id="686" r:id="rId74"/>
    <p:sldId id="687" r:id="rId75"/>
    <p:sldId id="593" r:id="rId76"/>
    <p:sldId id="688" r:id="rId77"/>
    <p:sldId id="697" r:id="rId78"/>
    <p:sldId id="702" r:id="rId79"/>
    <p:sldId id="690" r:id="rId80"/>
    <p:sldId id="691" r:id="rId81"/>
    <p:sldId id="698" r:id="rId82"/>
    <p:sldId id="578" r:id="rId83"/>
    <p:sldId id="622" r:id="rId84"/>
    <p:sldId id="692" r:id="rId85"/>
    <p:sldId id="693" r:id="rId86"/>
    <p:sldId id="694" r:id="rId87"/>
    <p:sldId id="695" r:id="rId88"/>
    <p:sldId id="661" r:id="rId89"/>
    <p:sldId id="631" r:id="rId90"/>
    <p:sldId id="669" r:id="rId91"/>
    <p:sldId id="670" r:id="rId92"/>
    <p:sldId id="673" r:id="rId93"/>
    <p:sldId id="674" r:id="rId94"/>
    <p:sldId id="675" r:id="rId95"/>
    <p:sldId id="676" r:id="rId96"/>
    <p:sldId id="699" r:id="rId97"/>
    <p:sldId id="700" r:id="rId98"/>
    <p:sldId id="701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1544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11/2/22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11/2/22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51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7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353E-D3DD-B246-BB28-B7195EF64562}" type="datetime1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2DF7-F4D9-F340-A478-4F2792CBFCA4}" type="datetime1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C9A-D7D1-D84B-9942-F546416D51A9}" type="datetime1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A9D6-AC9B-3B40-9839-B7E21C16DDD8}" type="datetime1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1A3E-5FAA-1F4F-A835-9BC291588C5D}" type="datetime1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BA34-0AD1-1B4E-967E-B50E83C24663}" type="datetime1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CCC8-630E-5044-B629-940B8B1DEE31}" type="datetime1">
              <a:rPr lang="en-US" smtClean="0"/>
              <a:t>11/2/22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E720-C52B-6144-96C4-9FCFE757EDFC}" type="datetime1">
              <a:rPr lang="en-US" smtClean="0"/>
              <a:t>11/2/22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2794-4BA7-EB4B-8585-504DAD235019}" type="datetime1">
              <a:rPr lang="en-US" smtClean="0"/>
              <a:t>11/2/22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FA0B-691E-7744-B286-46897EDDCA53}" type="datetime1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9D80-211D-8D42-B861-A81114E3E434}" type="datetime1">
              <a:rPr lang="en-US" smtClean="0"/>
              <a:t>11/2/22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22F74-4256-BD43-8F68-C13F8C06EDB7}" type="datetime1">
              <a:rPr lang="en-US" smtClean="0"/>
              <a:t>11/2/22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55219" y="6572601"/>
            <a:ext cx="3273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641" y="64974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37707" y="6093177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Oregon State University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November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2,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2022</a:t>
            </a:r>
          </a:p>
        </p:txBody>
      </p:sp>
      <p:pic>
        <p:nvPicPr>
          <p:cNvPr id="3" name="Picture 2" descr="CDF-Wboson-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55" y="1944698"/>
            <a:ext cx="4814710" cy="4094864"/>
          </a:xfrm>
          <a:prstGeom prst="rect">
            <a:avLst/>
          </a:prstGeom>
        </p:spPr>
      </p:pic>
      <p:sp>
        <p:nvSpPr>
          <p:cNvPr id="6" name="Right Triangle 5"/>
          <p:cNvSpPr/>
          <p:nvPr/>
        </p:nvSpPr>
        <p:spPr>
          <a:xfrm flipH="1">
            <a:off x="6011342" y="5136444"/>
            <a:ext cx="945444" cy="886178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2" y="6208891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37707" y="6093177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Oregon State University</a:t>
            </a:r>
            <a:endParaRPr lang="en-US" sz="2800" dirty="0" smtClean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Novem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ber 2,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68532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344333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414889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414889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372556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234196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457222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141120" y="6483349"/>
            <a:ext cx="3231436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3" y="6613465"/>
            <a:ext cx="3176538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49"/>
            <a:ext cx="3381022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58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>
          <a:xfrm>
            <a:off x="-1" y="6497460"/>
            <a:ext cx="3414889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348304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3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24458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3429000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of alignment </a:t>
            </a:r>
            <a:r>
              <a:rPr lang="en-US" sz="2500" dirty="0">
                <a:solidFill>
                  <a:srgbClr val="DC2300"/>
                </a:solidFill>
              </a:rPr>
              <a:t>procedure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03518"/>
            <a:ext cx="1918080" cy="3689667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     Fit </a:t>
            </a:r>
            <a:r>
              <a:rPr lang="en-US" sz="2200" dirty="0"/>
              <a:t>separate helices to cosmic ray tracks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>
                <a:solidFill>
                  <a:srgbClr val="007826"/>
                </a:solidFill>
              </a:rPr>
              <a:t>    Compare </a:t>
            </a:r>
            <a:r>
              <a:rPr lang="en-US" sz="2200" dirty="0">
                <a:solidFill>
                  <a:srgbClr val="007826"/>
                </a:solidFill>
              </a:rPr>
              <a:t>track parameters of the two tracks: a measure of track parameter bias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06183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004586"/>
                </a:solidFill>
              </a:rPr>
              <a:t>(</a:t>
            </a:r>
            <a:r>
              <a:rPr lang="en-US" sz="2000" dirty="0">
                <a:solidFill>
                  <a:srgbClr val="004586"/>
                </a:solidFill>
              </a:rPr>
              <a:t>Ashutosh V. Kotwal  &amp; Chris Hays</a:t>
            </a:r>
            <a:r>
              <a:rPr lang="en-US" sz="2000" dirty="0" smtClean="0">
                <a:solidFill>
                  <a:srgbClr val="004586"/>
                </a:solidFill>
              </a:rPr>
              <a:t>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20" y="1088754"/>
            <a:ext cx="7018560" cy="549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-1" y="6553904"/>
            <a:ext cx="3124801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of alignment </a:t>
            </a:r>
            <a:r>
              <a:rPr lang="en-US" sz="2500" dirty="0">
                <a:solidFill>
                  <a:srgbClr val="DC2300"/>
                </a:solidFill>
              </a:rPr>
              <a:t>procedure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10317" y="1559962"/>
            <a:ext cx="2211840" cy="3404517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/>
              <a:t>track </a:t>
            </a:r>
            <a:r>
              <a:rPr lang="en-US" sz="2200" dirty="0" smtClean="0"/>
              <a:t>parameter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bias versus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azimuth</a:t>
            </a: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>
                <a:solidFill>
                  <a:srgbClr val="579D1C"/>
                </a:solidFill>
              </a:rPr>
              <a:t>open = after alignment</a:t>
            </a:r>
            <a:r>
              <a:rPr lang="en-US" sz="2200" dirty="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49739" y="582972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004586"/>
                </a:solidFill>
              </a:rPr>
              <a:t>(</a:t>
            </a:r>
            <a:r>
              <a:rPr lang="en-US" sz="2000" dirty="0">
                <a:solidFill>
                  <a:srgbClr val="004586"/>
                </a:solidFill>
              </a:rPr>
              <a:t>Ashutosh V. Kotwal  &amp; Chris Hays</a:t>
            </a:r>
            <a:r>
              <a:rPr lang="en-US" sz="2000" dirty="0" smtClean="0">
                <a:solidFill>
                  <a:srgbClr val="004586"/>
                </a:solidFill>
              </a:rPr>
              <a:t>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01" y="1039789"/>
            <a:ext cx="6896160" cy="56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306400" y="2498663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241601" y="445870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273281" y="645043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1794240" y="2174628"/>
            <a:ext cx="1330560" cy="1055631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1562401" y="3367073"/>
            <a:ext cx="1771200" cy="1090195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1562401" y="4553759"/>
            <a:ext cx="2105280" cy="943299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62092" y="6525682"/>
            <a:ext cx="3352800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check of </a:t>
            </a:r>
            <a:r>
              <a:rPr lang="en-US" sz="2500" dirty="0">
                <a:solidFill>
                  <a:srgbClr val="DC2300"/>
                </a:solidFill>
              </a:rPr>
              <a:t>alignment procedure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662720" y="56886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(AVK &amp; CH, </a:t>
            </a:r>
            <a:r>
              <a:rPr lang="en-US" sz="2000" i="1">
                <a:solidFill>
                  <a:srgbClr val="004586"/>
                </a:solidFill>
              </a:rPr>
              <a:t>NIM A</a:t>
            </a:r>
            <a:r>
              <a:rPr lang="en-US" sz="2000">
                <a:solidFill>
                  <a:srgbClr val="004586"/>
                </a:solidFill>
              </a:rPr>
              <a:t> 762 (2014)  pp 85-99)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61" y="871292"/>
            <a:ext cx="6861600" cy="578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273281" y="6455339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273281" y="4388153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273281" y="2508466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-129600" y="1242851"/>
            <a:ext cx="2211840" cy="3404517"/>
          </a:xfrm>
          <a:ln/>
        </p:spPr>
        <p:txBody>
          <a:bodyPr tIns="19201"/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/>
              <a:t>track parameter bias versus polar angle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579D1C"/>
                </a:solidFill>
              </a:rPr>
              <a:t>open = after alignment</a:t>
            </a:r>
            <a:r>
              <a:rPr lang="en-US" sz="220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1908001" y="2034934"/>
            <a:ext cx="1706400" cy="905855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1725120" y="3146731"/>
            <a:ext cx="1769760" cy="1048430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725120" y="4293091"/>
            <a:ext cx="1906560" cy="790643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63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5"/>
            <a:ext cx="3330221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28222" y="6511571"/>
            <a:ext cx="3499556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236185"/>
            <a:ext cx="7807680" cy="819446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/>
            </a:r>
            <a:br>
              <a:rPr lang="en-US" sz="2900">
                <a:solidFill>
                  <a:srgbClr val="DC2300"/>
                </a:solidFill>
              </a:rPr>
            </a:b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737358"/>
            <a:ext cx="8864640" cy="5891659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 smtClean="0"/>
              <a:t>particles </a:t>
            </a:r>
            <a:r>
              <a:rPr lang="en-US" sz="2000" dirty="0"/>
              <a:t>propagated through a high-resolution </a:t>
            </a:r>
            <a:r>
              <a:rPr lang="en-US" sz="2000" dirty="0" smtClean="0"/>
              <a:t>map </a:t>
            </a:r>
            <a:r>
              <a:rPr lang="en-US" sz="2000" dirty="0"/>
              <a:t>of material </a:t>
            </a:r>
            <a:r>
              <a:rPr lang="en-US" sz="2000" dirty="0" smtClean="0"/>
              <a:t>properties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80"/>
                </a:solidFill>
              </a:rPr>
              <a:t>At each material interaction, calculate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Ionization energy loss according to detailed formulae and Landau distribution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Generate bremsstrahlung </a:t>
            </a:r>
            <a:r>
              <a:rPr lang="en-US" sz="2000" dirty="0" smtClean="0"/>
              <a:t>photons </a:t>
            </a:r>
            <a:r>
              <a:rPr lang="en-US" sz="2000" dirty="0"/>
              <a:t>using detailed cross section and spectrum calculations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photon conversion and Compton scattering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0080"/>
                </a:solidFill>
              </a:rPr>
              <a:t>Simulate position measurements and perform </a:t>
            </a:r>
            <a:r>
              <a:rPr lang="en-US" sz="2200" dirty="0">
                <a:solidFill>
                  <a:srgbClr val="000080"/>
                </a:solidFill>
              </a:rPr>
              <a:t>full helix fit </a:t>
            </a:r>
            <a:r>
              <a:rPr lang="en-US" sz="2200" dirty="0" smtClean="0">
                <a:solidFill>
                  <a:srgbClr val="000080"/>
                </a:solidFill>
              </a:rPr>
              <a:t>as with data  </a:t>
            </a:r>
            <a:endParaRPr lang="en-US" sz="2200" dirty="0">
              <a:solidFill>
                <a:srgbClr val="0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282245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21026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868412"/>
            <a:ext cx="8864640" cy="5891658"/>
          </a:xfrm>
          <a:ln/>
        </p:spPr>
        <p:txBody>
          <a:bodyPr tIns="19201">
            <a:normAutofit fontScale="85000" lnSpcReduction="20000"/>
          </a:bodyPr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 </a:t>
            </a:r>
            <a:r>
              <a:rPr lang="en-US" sz="2000" dirty="0" smtClean="0"/>
              <a:t>particles </a:t>
            </a:r>
            <a:r>
              <a:rPr lang="en-US" sz="2000" dirty="0"/>
              <a:t>propagated through a high-resolution 3-D lookup table of material properties for silicon detector and </a:t>
            </a:r>
            <a:r>
              <a:rPr lang="en-US" sz="2000" dirty="0" smtClean="0"/>
              <a:t>drift chamber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At each material interaction, calculate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Ionization energy loss according to complete Bethe-Bloch formula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Generate bremsstrahlung photons down to 4 MeV, using detailed cross section and spectrum calculations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photon conversion and </a:t>
            </a:r>
            <a:r>
              <a:rPr lang="en-US" sz="2000" dirty="0" err="1"/>
              <a:t>compton</a:t>
            </a:r>
            <a:r>
              <a:rPr lang="en-US" sz="2000" dirty="0"/>
              <a:t> scattering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80"/>
                </a:solidFill>
              </a:rPr>
              <a:t>Deposit and smear hits on COT wires, perform full helix fit including optional beam-constraint  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-83519" y="2627405"/>
            <a:ext cx="9606240" cy="4015142"/>
          </a:xfrm>
          <a:prstGeom prst="roundRect">
            <a:avLst>
              <a:gd name="adj" fmla="val 32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60" y="2615315"/>
            <a:ext cx="3569760" cy="352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Freeform 5"/>
          <p:cNvSpPr>
            <a:spLocks noChangeArrowheads="1"/>
          </p:cNvSpPr>
          <p:nvPr/>
        </p:nvSpPr>
        <p:spPr bwMode="auto">
          <a:xfrm>
            <a:off x="4129921" y="3881208"/>
            <a:ext cx="701280" cy="478130"/>
          </a:xfrm>
          <a:custGeom>
            <a:avLst/>
            <a:gdLst>
              <a:gd name="T0" fmla="*/ 0 w 2147"/>
              <a:gd name="T1" fmla="*/ 1462 h 1463"/>
              <a:gd name="T2" fmla="*/ 1165 w 2147"/>
              <a:gd name="T3" fmla="*/ 529 h 1463"/>
              <a:gd name="T4" fmla="*/ 1530 w 2147"/>
              <a:gd name="T5" fmla="*/ 281 h 1463"/>
              <a:gd name="T6" fmla="*/ 1929 w 2147"/>
              <a:gd name="T7" fmla="*/ 93 h 1463"/>
              <a:gd name="T8" fmla="*/ 2146 w 2147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7" h="1463">
                <a:moveTo>
                  <a:pt x="0" y="1462"/>
                </a:moveTo>
                <a:cubicBezTo>
                  <a:pt x="368" y="1134"/>
                  <a:pt x="695" y="758"/>
                  <a:pt x="1165" y="529"/>
                </a:cubicBezTo>
                <a:lnTo>
                  <a:pt x="1530" y="281"/>
                </a:lnTo>
                <a:lnTo>
                  <a:pt x="1929" y="93"/>
                </a:lnTo>
                <a:lnTo>
                  <a:pt x="2146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4" name="Freeform 6"/>
          <p:cNvSpPr>
            <a:spLocks noChangeArrowheads="1"/>
          </p:cNvSpPr>
          <p:nvPr/>
        </p:nvSpPr>
        <p:spPr bwMode="auto">
          <a:xfrm>
            <a:off x="4841280" y="3555734"/>
            <a:ext cx="1019520" cy="318273"/>
          </a:xfrm>
          <a:custGeom>
            <a:avLst/>
            <a:gdLst>
              <a:gd name="T0" fmla="*/ 0 w 3122"/>
              <a:gd name="T1" fmla="*/ 974 h 975"/>
              <a:gd name="T2" fmla="*/ 1693 w 3122"/>
              <a:gd name="T3" fmla="*/ 352 h 975"/>
              <a:gd name="T4" fmla="*/ 2222 w 3122"/>
              <a:gd name="T5" fmla="*/ 186 h 975"/>
              <a:gd name="T6" fmla="*/ 2804 w 3122"/>
              <a:gd name="T7" fmla="*/ 63 h 975"/>
              <a:gd name="T8" fmla="*/ 3121 w 3122"/>
              <a:gd name="T9" fmla="*/ 0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2" h="975">
                <a:moveTo>
                  <a:pt x="0" y="974"/>
                </a:moveTo>
                <a:cubicBezTo>
                  <a:pt x="535" y="761"/>
                  <a:pt x="1011" y="505"/>
                  <a:pt x="1693" y="352"/>
                </a:cubicBezTo>
                <a:lnTo>
                  <a:pt x="2222" y="186"/>
                </a:lnTo>
                <a:lnTo>
                  <a:pt x="2804" y="63"/>
                </a:lnTo>
                <a:lnTo>
                  <a:pt x="3121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4862880" y="3670946"/>
            <a:ext cx="419040" cy="191540"/>
          </a:xfrm>
          <a:prstGeom prst="line">
            <a:avLst/>
          </a:prstGeom>
          <a:noFill/>
          <a:ln w="18360" cap="flat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034880" y="3957536"/>
            <a:ext cx="23616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7" name="Freeform 9"/>
          <p:cNvSpPr>
            <a:spLocks noChangeArrowheads="1"/>
          </p:cNvSpPr>
          <p:nvPr/>
        </p:nvSpPr>
        <p:spPr bwMode="auto">
          <a:xfrm>
            <a:off x="5287680" y="3176974"/>
            <a:ext cx="414720" cy="519895"/>
          </a:xfrm>
          <a:custGeom>
            <a:avLst/>
            <a:gdLst>
              <a:gd name="T0" fmla="*/ 0 w 1269"/>
              <a:gd name="T1" fmla="*/ 1591 h 1592"/>
              <a:gd name="T2" fmla="*/ 910 w 1269"/>
              <a:gd name="T3" fmla="*/ 780 h 1592"/>
              <a:gd name="T4" fmla="*/ 1107 w 1269"/>
              <a:gd name="T5" fmla="*/ 505 h 1592"/>
              <a:gd name="T6" fmla="*/ 1228 w 1269"/>
              <a:gd name="T7" fmla="*/ 252 h 1592"/>
              <a:gd name="T8" fmla="*/ 1268 w 1269"/>
              <a:gd name="T9" fmla="*/ 0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9" h="1592">
                <a:moveTo>
                  <a:pt x="0" y="1591"/>
                </a:moveTo>
                <a:cubicBezTo>
                  <a:pt x="183" y="1266"/>
                  <a:pt x="714" y="1105"/>
                  <a:pt x="910" y="780"/>
                </a:cubicBezTo>
                <a:lnTo>
                  <a:pt x="1107" y="505"/>
                </a:lnTo>
                <a:lnTo>
                  <a:pt x="1228" y="252"/>
                </a:lnTo>
                <a:lnTo>
                  <a:pt x="1268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742720" y="3472206"/>
            <a:ext cx="214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466240" y="2886063"/>
            <a:ext cx="25488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+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 flipV="1">
            <a:off x="6670081" y="2838539"/>
            <a:ext cx="424800" cy="6754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7107840" y="3119368"/>
            <a:ext cx="871200" cy="37876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6667200" y="2481382"/>
            <a:ext cx="888480" cy="35427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 rot="20100000">
            <a:off x="6888960" y="2729087"/>
            <a:ext cx="1169280" cy="32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600" i="1">
                <a:solidFill>
                  <a:srgbClr val="FF0000"/>
                </a:solidFill>
                <a:latin typeface="Urw Palladio L" charset="0"/>
              </a:rPr>
              <a:t>Calorimeter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052321" y="3195697"/>
            <a:ext cx="250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85" name="Freeform 17"/>
          <p:cNvSpPr>
            <a:spLocks noChangeArrowheads="1"/>
          </p:cNvSpPr>
          <p:nvPr/>
        </p:nvSpPr>
        <p:spPr bwMode="auto">
          <a:xfrm>
            <a:off x="5299201" y="3364194"/>
            <a:ext cx="643680" cy="298112"/>
          </a:xfrm>
          <a:custGeom>
            <a:avLst/>
            <a:gdLst>
              <a:gd name="T0" fmla="*/ 0 w 1971"/>
              <a:gd name="T1" fmla="*/ 912 h 913"/>
              <a:gd name="T2" fmla="*/ 911 w 1971"/>
              <a:gd name="T3" fmla="*/ 413 h 913"/>
              <a:gd name="T4" fmla="*/ 1854 w 1971"/>
              <a:gd name="T5" fmla="*/ 30 h 913"/>
              <a:gd name="T6" fmla="*/ 1970 w 1971"/>
              <a:gd name="T7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71" h="913">
                <a:moveTo>
                  <a:pt x="0" y="912"/>
                </a:moveTo>
                <a:cubicBezTo>
                  <a:pt x="285" y="712"/>
                  <a:pt x="613" y="589"/>
                  <a:pt x="911" y="413"/>
                </a:cubicBezTo>
                <a:cubicBezTo>
                  <a:pt x="1204" y="240"/>
                  <a:pt x="1543" y="170"/>
                  <a:pt x="1854" y="30"/>
                </a:cubicBezTo>
                <a:lnTo>
                  <a:pt x="1970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926241" y="3325309"/>
            <a:ext cx="233280" cy="44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50517" rIns="0" bIns="0"/>
          <a:lstStyle/>
          <a:p>
            <a:pPr>
              <a:lnSpc>
                <a:spcPct val="83000"/>
              </a:lnSpc>
            </a:pPr>
            <a:r>
              <a:rPr lang="en-US" sz="2400">
                <a:solidFill>
                  <a:srgbClr val="FF00FF"/>
                </a:solidFill>
                <a:latin typeface="Symbol" charset="0"/>
                <a:cs typeface="Symbol" charset="0"/>
              </a:rPr>
              <a:t>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psilon_mass_f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42" y="2241909"/>
            <a:ext cx="6067779" cy="4377342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01644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64844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63244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85805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5222" y="2681111"/>
            <a:ext cx="2850445" cy="296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423356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77140"/>
            <a:ext cx="7807680" cy="5890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5600" y="1082994"/>
            <a:ext cx="8680320" cy="2492902"/>
          </a:xfrm>
          <a:ln/>
        </p:spPr>
        <p:txBody>
          <a:bodyPr tIns="20802">
            <a:normAutofit/>
          </a:bodyPr>
          <a:lstStyle/>
          <a:p>
            <a:pPr marL="0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  <a:cs typeface="Symbol" charset="0"/>
              </a:rPr>
              <a:t>Well-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known J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/y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particle </a:t>
            </a:r>
            <a:r>
              <a:rPr lang="en-US" sz="2400" dirty="0">
                <a:solidFill>
                  <a:srgbClr val="008000"/>
                </a:solidFill>
              </a:rPr>
              <a:t>mass is measured and compared to previously known mass </a:t>
            </a:r>
            <a:r>
              <a:rPr lang="en-US" sz="2400" dirty="0" smtClean="0">
                <a:solidFill>
                  <a:srgbClr val="008000"/>
                </a:solidFill>
              </a:rPr>
              <a:t>value</a:t>
            </a:r>
            <a:endParaRPr lang="en-US" sz="2400" dirty="0">
              <a:solidFill>
                <a:srgbClr val="008000"/>
              </a:solidFill>
            </a:endParaRP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/>
              <a:t>I</a:t>
            </a:r>
            <a:r>
              <a:rPr lang="en-GB" sz="2200" dirty="0" smtClean="0"/>
              <a:t>n bins </a:t>
            </a:r>
            <a:r>
              <a:rPr lang="en-GB" sz="2200" dirty="0"/>
              <a:t>of  1/</a:t>
            </a:r>
            <a:r>
              <a:rPr lang="en-GB" sz="2200" dirty="0" err="1"/>
              <a:t>p</a:t>
            </a:r>
            <a:r>
              <a:rPr lang="en-GB" sz="2200" baseline="-33000" dirty="0" err="1"/>
              <a:t>T</a:t>
            </a:r>
            <a:r>
              <a:rPr lang="en-GB" sz="2200" dirty="0"/>
              <a:t>(</a:t>
            </a:r>
            <a:r>
              <a:rPr lang="en-GB" sz="2200" dirty="0">
                <a:latin typeface="Symbol" charset="0"/>
                <a:cs typeface="Symbol" charset="0"/>
              </a:rPr>
              <a:t>μ</a:t>
            </a:r>
            <a:r>
              <a:rPr lang="en-GB" sz="2200" dirty="0" smtClean="0"/>
              <a:t>)</a:t>
            </a:r>
            <a:r>
              <a:rPr lang="en-GB" sz="2200" dirty="0"/>
              <a:t> </a:t>
            </a:r>
            <a:r>
              <a:rPr lang="en-GB" sz="2200" dirty="0" smtClean="0"/>
              <a:t>to simultaneously measure and correct for ionization </a:t>
            </a:r>
            <a:r>
              <a:rPr lang="en-GB" sz="2200" dirty="0"/>
              <a:t>energy </a:t>
            </a:r>
            <a:r>
              <a:rPr lang="en-GB" sz="2200" dirty="0" smtClean="0"/>
              <a:t>loss</a:t>
            </a:r>
            <a:endParaRPr lang="en-GB" sz="2200" dirty="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-3493440" y="4114513"/>
            <a:ext cx="571680" cy="319714"/>
          </a:xfrm>
          <a:prstGeom prst="roundRect">
            <a:avLst>
              <a:gd name="adj" fmla="val 44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" y="2943669"/>
            <a:ext cx="4950720" cy="366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60" y="3038719"/>
            <a:ext cx="4677120" cy="356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6027272" y="3103527"/>
            <a:ext cx="348480" cy="1440"/>
          </a:xfrm>
          <a:prstGeom prst="line">
            <a:avLst/>
          </a:prstGeom>
          <a:noFill/>
          <a:ln w="9525" cap="flat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563872" y="2833080"/>
            <a:ext cx="3575520" cy="44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83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GB" dirty="0">
                <a:solidFill>
                  <a:srgbClr val="996633"/>
                </a:solidFill>
                <a:latin typeface="Nimbus Roman" charset="0"/>
              </a:rPr>
              <a:t>J/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ψ</a:t>
            </a:r>
            <a:r>
              <a:rPr lang="en-GB" dirty="0" smtClean="0">
                <a:solidFill>
                  <a:srgbClr val="996633"/>
                </a:solidFill>
                <a:latin typeface="Standard Symbols L" charset="0"/>
              </a:rPr>
              <a:t>     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μμ</a:t>
            </a:r>
            <a:r>
              <a:rPr lang="en-US" dirty="0" smtClean="0">
                <a:solidFill>
                  <a:srgbClr val="996633"/>
                </a:solidFill>
                <a:latin typeface="Standard Symbols L" charset="0"/>
              </a:rPr>
              <a:t> </a:t>
            </a:r>
            <a:r>
              <a:rPr lang="en-US" dirty="0">
                <a:solidFill>
                  <a:srgbClr val="996633"/>
                </a:solidFill>
              </a:rPr>
              <a:t>mass fit (bin 8) </a:t>
            </a:r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5247360" y="3297947"/>
            <a:ext cx="541440" cy="273629"/>
          </a:xfrm>
          <a:prstGeom prst="roundRect">
            <a:avLst>
              <a:gd name="adj" fmla="val 52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338081" y="3528371"/>
            <a:ext cx="463680" cy="2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325120" y="3735753"/>
            <a:ext cx="1080000" cy="45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5230080" y="3639263"/>
            <a:ext cx="57600" cy="82088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5070241" y="3866807"/>
            <a:ext cx="2088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8184961" y="5014607"/>
            <a:ext cx="6667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S9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744000" y="5766366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rot="16140000">
            <a:off x="-523531" y="2728385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76203" y="6483349"/>
            <a:ext cx="3451578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 Uncertainties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90286" y="648068"/>
            <a:ext cx="8579492" cy="61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80"/>
                </a:solidFill>
              </a:rPr>
              <a:t>Systematic uncertainties on </a:t>
            </a:r>
            <a:r>
              <a:rPr lang="en-US" dirty="0" smtClean="0">
                <a:solidFill>
                  <a:srgbClr val="008080"/>
                </a:solidFill>
              </a:rPr>
              <a:t>momentum </a:t>
            </a:r>
            <a:r>
              <a:rPr lang="en-US" dirty="0">
                <a:solidFill>
                  <a:srgbClr val="008080"/>
                </a:solidFill>
              </a:rPr>
              <a:t>(parts per million)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1" y="1364923"/>
            <a:ext cx="6943680" cy="455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86879" y="5886998"/>
            <a:ext cx="3480453" cy="42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 dirty="0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 dirty="0">
                <a:solidFill>
                  <a:srgbClr val="800000"/>
                </a:solidFill>
                <a:latin typeface="Nimbus Roman" charset="0"/>
              </a:rPr>
              <a:t>W,Z 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5748481" y="5724261"/>
            <a:ext cx="1208160" cy="321153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826401" y="3188155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3612444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37280" y="-18722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 </a:t>
            </a:r>
            <a:r>
              <a:rPr lang="en-US" sz="2500" dirty="0" smtClean="0">
                <a:solidFill>
                  <a:srgbClr val="DC2300"/>
                </a:solidFill>
              </a:rPr>
              <a:t>Momentum Calibration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9200" y="653829"/>
            <a:ext cx="8916480" cy="1689298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Final calibration using the J/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ψ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,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200" dirty="0">
                <a:solidFill>
                  <a:srgbClr val="008000"/>
                </a:solidFill>
                <a:cs typeface="Times New Roman" charset="0"/>
              </a:rPr>
              <a:t>and Z bosons for calibration</a:t>
            </a: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200" dirty="0"/>
              <a:t>Combined momentum </a:t>
            </a:r>
            <a:r>
              <a:rPr lang="en-GB" sz="2200" dirty="0" smtClean="0"/>
              <a:t>calibration </a:t>
            </a:r>
            <a:r>
              <a:rPr lang="en-GB" sz="2200" dirty="0"/>
              <a:t>correction</a:t>
            </a:r>
            <a:r>
              <a:rPr lang="en-GB" sz="2200" dirty="0">
                <a:latin typeface="Nimbus Roman" charset="0"/>
              </a:rPr>
              <a:t>: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400" dirty="0" err="1">
                <a:solidFill>
                  <a:srgbClr val="000080"/>
                </a:solidFill>
                <a:cs typeface="Symbol" charset="0"/>
              </a:rPr>
              <a:t>Δ</a:t>
            </a:r>
            <a:r>
              <a:rPr lang="en-GB" sz="2400" dirty="0" err="1">
                <a:solidFill>
                  <a:srgbClr val="000080"/>
                </a:solidFill>
              </a:rPr>
              <a:t>p</a:t>
            </a:r>
            <a:r>
              <a:rPr lang="en-GB" sz="2400" dirty="0">
                <a:solidFill>
                  <a:srgbClr val="000080"/>
                </a:solidFill>
              </a:rPr>
              <a:t>/p = ( -1389 </a:t>
            </a:r>
            <a:r>
              <a:rPr lang="en-GB" sz="2400" dirty="0">
                <a:solidFill>
                  <a:srgbClr val="000080"/>
                </a:solidFill>
                <a:cs typeface="Times New Roman" charset="0"/>
              </a:rPr>
              <a:t>±</a:t>
            </a:r>
            <a:r>
              <a:rPr lang="en-GB" sz="2400" dirty="0">
                <a:solidFill>
                  <a:srgbClr val="000080"/>
                </a:solidFill>
              </a:rPr>
              <a:t> </a:t>
            </a:r>
            <a:r>
              <a:rPr lang="en-GB" sz="2400" dirty="0" smtClean="0">
                <a:solidFill>
                  <a:srgbClr val="000080"/>
                </a:solidFill>
              </a:rPr>
              <a:t>25) </a:t>
            </a:r>
            <a:r>
              <a:rPr lang="en-GB" sz="2400" dirty="0">
                <a:solidFill>
                  <a:srgbClr val="000080"/>
                </a:solidFill>
              </a:rPr>
              <a:t>parts per million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15841" y="2945109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0" y="2249517"/>
            <a:ext cx="6528960" cy="442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703841" y="5635312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 rot="16140000">
            <a:off x="130229" y="2238733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90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62091" y="6525682"/>
            <a:ext cx="3338687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79209"/>
            <a:ext cx="7807680" cy="5890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Calorimeter Simulation for Electrons and Photons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760" y="745998"/>
            <a:ext cx="8864640" cy="6055836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032"/>
              </a:spcBef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Energy response </a:t>
            </a:r>
            <a:r>
              <a:rPr lang="en-US" sz="2400" dirty="0">
                <a:solidFill>
                  <a:srgbClr val="008000"/>
                </a:solidFill>
              </a:rPr>
              <a:t>calculated using detailed GEANT4 simulation of </a:t>
            </a:r>
            <a:r>
              <a:rPr lang="en-US" sz="2400" dirty="0" smtClean="0">
                <a:solidFill>
                  <a:srgbClr val="008000"/>
                </a:solidFill>
              </a:rPr>
              <a:t>calorimeter</a:t>
            </a:r>
          </a:p>
          <a:p>
            <a:pPr marL="97922" indent="0">
              <a:spcBef>
                <a:spcPts val="1032"/>
              </a:spcBef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>
              <a:solidFill>
                <a:srgbClr val="008000"/>
              </a:solidFill>
            </a:endParaRPr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Leakage </a:t>
            </a:r>
            <a:r>
              <a:rPr lang="en-US" sz="2000" dirty="0" smtClean="0"/>
              <a:t>of energy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Absorption in </a:t>
            </a:r>
            <a:r>
              <a:rPr lang="en-US" sz="2000" dirty="0" smtClean="0"/>
              <a:t>upstream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Dependence on  incident </a:t>
            </a:r>
          </a:p>
          <a:p>
            <a:pPr marL="522728" lvl="1" indent="0">
              <a:spcBef>
                <a:spcPts val="1032"/>
              </a:spcBef>
              <a:spcAft>
                <a:spcPts val="1293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a</a:t>
            </a:r>
            <a:r>
              <a:rPr lang="en-US" sz="2000" dirty="0" smtClean="0"/>
              <a:t>ngle and energy</a:t>
            </a:r>
            <a:endParaRPr lang="en-US" sz="2000" baseline="-33000" dirty="0"/>
          </a:p>
          <a:p>
            <a:pPr marL="783372" lvl="1" indent="-260644">
              <a:spcBef>
                <a:spcPts val="1032"/>
              </a:spcBef>
              <a:spcAft>
                <a:spcPts val="1293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000" dirty="0">
              <a:cs typeface="Times New Roman" charset="0"/>
            </a:endParaRPr>
          </a:p>
          <a:p>
            <a:pPr marL="391686" indent="-293764">
              <a:spcBef>
                <a:spcPts val="1032"/>
              </a:spcBef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0080"/>
              </a:solidFill>
            </a:endParaRPr>
          </a:p>
          <a:p>
            <a:pPr marL="391686" indent="-293764">
              <a:spcBef>
                <a:spcPts val="1032"/>
              </a:spcBef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>
              <a:solidFill>
                <a:srgbClr val="000080"/>
              </a:solidFill>
            </a:endParaRPr>
          </a:p>
          <a:p>
            <a:pPr marL="391686" indent="-293764">
              <a:spcBef>
                <a:spcPts val="1032"/>
              </a:spcBef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Parameters in the calculation are extracted </a:t>
            </a:r>
            <a:r>
              <a:rPr lang="en-US" sz="2400" dirty="0">
                <a:solidFill>
                  <a:srgbClr val="000080"/>
                </a:solidFill>
              </a:rPr>
              <a:t>from </a:t>
            </a:r>
            <a:r>
              <a:rPr lang="en-US" sz="2400" dirty="0" smtClean="0">
                <a:solidFill>
                  <a:srgbClr val="000080"/>
                </a:solidFill>
              </a:rPr>
              <a:t>data</a:t>
            </a:r>
            <a:endParaRPr lang="en-US" sz="2400" dirty="0">
              <a:solidFill>
                <a:srgbClr val="000080"/>
              </a:solidFill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83520" y="2338806"/>
            <a:ext cx="324000" cy="1749784"/>
          </a:xfrm>
          <a:prstGeom prst="roundRect">
            <a:avLst>
              <a:gd name="adj" fmla="val 444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4006080" y="2115583"/>
            <a:ext cx="1382400" cy="32403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21" y="1255812"/>
            <a:ext cx="5503680" cy="392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8215200" y="1165083"/>
            <a:ext cx="1162080" cy="2019092"/>
          </a:xfrm>
          <a:prstGeom prst="roundRect">
            <a:avLst>
              <a:gd name="adj" fmla="val 12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47040" y="5278803"/>
            <a:ext cx="5424404" cy="57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996633"/>
                </a:solidFill>
              </a:rPr>
              <a:t>(AVK &amp; CH, </a:t>
            </a:r>
            <a:r>
              <a:rPr lang="en-US" sz="2000" i="1" dirty="0">
                <a:solidFill>
                  <a:srgbClr val="996633"/>
                </a:solidFill>
              </a:rPr>
              <a:t>NIM A</a:t>
            </a:r>
            <a:r>
              <a:rPr lang="en-US" sz="2000" dirty="0">
                <a:solidFill>
                  <a:srgbClr val="996633"/>
                </a:solidFill>
              </a:rPr>
              <a:t> 729 (2013</a:t>
            </a:r>
            <a:r>
              <a:rPr lang="en-US" sz="2000" dirty="0" smtClean="0">
                <a:solidFill>
                  <a:srgbClr val="996633"/>
                </a:solidFill>
              </a:rPr>
              <a:t>)  </a:t>
            </a:r>
            <a:r>
              <a:rPr lang="en-US" sz="2000" dirty="0" err="1" smtClean="0">
                <a:solidFill>
                  <a:srgbClr val="996633"/>
                </a:solidFill>
              </a:rPr>
              <a:t>pp</a:t>
            </a:r>
            <a:r>
              <a:rPr lang="en-US" sz="2000" dirty="0" smtClean="0">
                <a:solidFill>
                  <a:srgbClr val="996633"/>
                </a:solidFill>
              </a:rPr>
              <a:t> </a:t>
            </a:r>
            <a:r>
              <a:rPr lang="en-US" sz="2000" dirty="0">
                <a:solidFill>
                  <a:srgbClr val="996633"/>
                </a:solidFill>
              </a:rPr>
              <a:t>25-35)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15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Electron and Photon Calorimeter Calibration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961" y="832407"/>
            <a:ext cx="9144000" cy="1958606"/>
          </a:xfrm>
          <a:ln/>
        </p:spPr>
        <p:txBody>
          <a:bodyPr tIns="19201"/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E/p peak from </a:t>
            </a:r>
            <a:r>
              <a:rPr lang="en-US" sz="2200" i="1" dirty="0">
                <a:solidFill>
                  <a:srgbClr val="008000"/>
                </a:solidFill>
              </a:rPr>
              <a:t>W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     </a:t>
            </a:r>
            <a:r>
              <a:rPr lang="en-US" sz="2200" dirty="0" err="1">
                <a:solidFill>
                  <a:srgbClr val="008000"/>
                </a:solidFill>
              </a:rPr>
              <a:t>e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υ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decays provides </a:t>
            </a:r>
            <a:r>
              <a:rPr lang="en-US" sz="2200" dirty="0" smtClean="0">
                <a:solidFill>
                  <a:srgbClr val="008000"/>
                </a:solidFill>
              </a:rPr>
              <a:t>measurement of calorimeter energy response, with the following uncertainties: </a:t>
            </a:r>
            <a:endParaRPr lang="en-US" sz="2200" dirty="0">
              <a:solidFill>
                <a:srgbClr val="008000"/>
              </a:solidFill>
            </a:endParaRPr>
          </a:p>
          <a:p>
            <a:pPr marL="0" indent="97921">
              <a:lnSpc>
                <a:spcPct val="83000"/>
              </a:lnSpc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2300DC"/>
                </a:solidFill>
                <a:latin typeface="Symbol" charset="0"/>
                <a:cs typeface="Symbol" charset="0"/>
              </a:rPr>
              <a:t>Δ</a:t>
            </a:r>
            <a:r>
              <a:rPr lang="en-US" sz="2200" dirty="0">
                <a:solidFill>
                  <a:srgbClr val="2300DC"/>
                </a:solidFill>
              </a:rPr>
              <a:t>S</a:t>
            </a:r>
            <a:r>
              <a:rPr lang="en-US" sz="2200" baseline="-33000" dirty="0">
                <a:solidFill>
                  <a:srgbClr val="2300DC"/>
                </a:solidFill>
              </a:rPr>
              <a:t>E</a:t>
            </a:r>
            <a:r>
              <a:rPr lang="en-US" sz="2200" dirty="0">
                <a:solidFill>
                  <a:srgbClr val="2300DC"/>
                </a:solidFill>
              </a:rPr>
              <a:t> = (</a:t>
            </a:r>
            <a:r>
              <a:rPr lang="en-US" sz="2200" dirty="0">
                <a:solidFill>
                  <a:srgbClr val="2300DC"/>
                </a:solidFill>
                <a:latin typeface="Nimbus roman" charset="0"/>
              </a:rPr>
              <a:t>43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stat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Nimbus Roman" charset="0"/>
              </a:rPr>
              <a:t>± 30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non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  <a:cs typeface="Times New Roman" charset="0"/>
              </a:rPr>
              <a:t>-linearity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34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</a:rPr>
              <a:t>X0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45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</a:rPr>
              <a:t>Tracker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</a:rPr>
              <a:t>) parts </a:t>
            </a:r>
            <a:r>
              <a:rPr lang="en-GB" sz="2200" dirty="0">
                <a:solidFill>
                  <a:srgbClr val="280099"/>
                </a:solidFill>
                <a:latin typeface="Nimbus Roman" charset="0"/>
              </a:rPr>
              <a:t>per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</a:rPr>
              <a:t>million</a:t>
            </a:r>
            <a:endParaRPr lang="en-GB" sz="2200" dirty="0">
              <a:solidFill>
                <a:srgbClr val="280099"/>
              </a:solidFill>
              <a:latin typeface="Nimbus Roman" charset="0"/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2657368" y="1059080"/>
            <a:ext cx="339840" cy="144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120001" y="2911986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6 MeV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95963"/>
            <a:ext cx="6179040" cy="41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817280" y="6402635"/>
            <a:ext cx="152208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280099"/>
                </a:solidFill>
              </a:rPr>
              <a:t>E</a:t>
            </a:r>
            <a:r>
              <a:rPr lang="en-US" baseline="-33000" dirty="0">
                <a:solidFill>
                  <a:srgbClr val="280099"/>
                </a:solidFill>
              </a:rPr>
              <a:t>CAL</a:t>
            </a:r>
            <a:r>
              <a:rPr lang="en-US" dirty="0">
                <a:solidFill>
                  <a:srgbClr val="280099"/>
                </a:solidFill>
              </a:rPr>
              <a:t> / </a:t>
            </a:r>
            <a:r>
              <a:rPr lang="en-US" dirty="0" err="1">
                <a:solidFill>
                  <a:srgbClr val="280099"/>
                </a:solidFill>
              </a:rPr>
              <a:t>p</a:t>
            </a:r>
            <a:r>
              <a:rPr lang="en-US" baseline="-33000" dirty="0" err="1">
                <a:solidFill>
                  <a:srgbClr val="280099"/>
                </a:solidFill>
              </a:rPr>
              <a:t>track</a:t>
            </a:r>
            <a:endParaRPr lang="en-US" baseline="-33000" dirty="0">
              <a:solidFill>
                <a:srgbClr val="280099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547680" y="3525490"/>
            <a:ext cx="545760" cy="3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6318720" y="3591738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6017761" y="3924413"/>
            <a:ext cx="4392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554880" y="3878328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477120" y="4477431"/>
            <a:ext cx="2576160" cy="168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4C1900"/>
                </a:solidFill>
              </a:rPr>
              <a:t>Low tail used for tuning calorimeter thickness </a:t>
            </a:r>
          </a:p>
          <a:p>
            <a:endParaRPr lang="en-US" sz="2000">
              <a:solidFill>
                <a:srgbClr val="4C1900"/>
              </a:solidFill>
            </a:endParaRPr>
          </a:p>
          <a:p>
            <a:r>
              <a:rPr lang="en-US" sz="2000">
                <a:solidFill>
                  <a:srgbClr val="4C1900"/>
                </a:solidFill>
              </a:rPr>
              <a:t>High tail of used for tuning model of</a:t>
            </a:r>
          </a:p>
          <a:p>
            <a:r>
              <a:rPr lang="en-US" sz="2000">
                <a:solidFill>
                  <a:srgbClr val="4C1900"/>
                </a:solidFill>
              </a:rPr>
              <a:t>radiative material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4867200" y="5462494"/>
            <a:ext cx="1568160" cy="578941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993601" y="4651689"/>
            <a:ext cx="5441760" cy="1504958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181120" y="5210467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5"/>
            <a:ext cx="3443110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18722"/>
            <a:ext cx="8472960" cy="589022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Calorimeter Calibration using Z boson mass Measurement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381000" y="589022"/>
            <a:ext cx="9525000" cy="2850059"/>
          </a:xfrm>
          <a:ln/>
        </p:spPr>
        <p:txBody>
          <a:bodyPr tIns="19201"/>
          <a:lstStyle/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8000"/>
              </a:solidFill>
            </a:endParaRP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8000"/>
                </a:solidFill>
              </a:rPr>
              <a:t>Consistent </a:t>
            </a:r>
            <a:r>
              <a:rPr lang="en-US" sz="2200" dirty="0">
                <a:solidFill>
                  <a:srgbClr val="008000"/>
                </a:solidFill>
              </a:rPr>
              <a:t>with </a:t>
            </a:r>
            <a:r>
              <a:rPr lang="en-US" sz="2200" dirty="0" smtClean="0">
                <a:solidFill>
                  <a:srgbClr val="008000"/>
                </a:solidFill>
              </a:rPr>
              <a:t>previous measurement from CERN </a:t>
            </a:r>
            <a:r>
              <a:rPr lang="en-US" sz="2200" dirty="0">
                <a:solidFill>
                  <a:srgbClr val="008000"/>
                </a:solidFill>
              </a:rPr>
              <a:t>(91188 </a:t>
            </a:r>
            <a:r>
              <a:rPr lang="en-US" sz="2200" dirty="0" smtClean="0">
                <a:solidFill>
                  <a:srgbClr val="008000"/>
                </a:solidFill>
              </a:rPr>
              <a:t>MeV)</a:t>
            </a: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0080"/>
              </a:solidFill>
              <a:cs typeface="Times New Roman" charset="0"/>
            </a:endParaRP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0080"/>
                </a:solidFill>
                <a:cs typeface="Times New Roman" charset="0"/>
              </a:rPr>
              <a:t>M</a:t>
            </a:r>
            <a:r>
              <a:rPr lang="en-US" sz="2200" baseline="-33000" dirty="0" smtClean="0">
                <a:solidFill>
                  <a:srgbClr val="000080"/>
                </a:solidFill>
                <a:cs typeface="Times New Roman" charset="0"/>
              </a:rPr>
              <a:t>Z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=91194.3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13.8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stat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6.5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calorimeter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2.3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momentum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3.1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QED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0.8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alignment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 </a:t>
            </a:r>
            <a:r>
              <a:rPr lang="en-US" sz="2200" dirty="0" smtClean="0">
                <a:solidFill>
                  <a:srgbClr val="000080"/>
                </a:solidFill>
                <a:cs typeface="Times New Roman" charset="0"/>
              </a:rPr>
              <a:t>MeV</a:t>
            </a:r>
            <a:r>
              <a:rPr lang="en-US" sz="2400" dirty="0" smtClean="0">
                <a:solidFill>
                  <a:srgbClr val="4700B8"/>
                </a:solidFill>
              </a:rPr>
              <a:t> </a:t>
            </a:r>
            <a:endParaRPr lang="en-US" sz="2400" dirty="0">
              <a:solidFill>
                <a:srgbClr val="4700B8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872320" y="3071843"/>
            <a:ext cx="336384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 = 5.8 MeV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2592272"/>
            <a:ext cx="6528960" cy="42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797920" y="6489321"/>
            <a:ext cx="1883520" cy="43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M(ee) ( GeV)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704961" y="3198576"/>
            <a:ext cx="545760" cy="32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1477440" y="3266264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1143360" y="3597497"/>
            <a:ext cx="43920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80481" y="3486607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08640" y="5701559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3" y="6613465"/>
            <a:ext cx="3176538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691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3499556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72481" y="-131054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</a:t>
            </a:r>
            <a:r>
              <a:rPr lang="en-US" sz="2900" dirty="0" smtClean="0">
                <a:solidFill>
                  <a:srgbClr val="DC2300"/>
                </a:solidFill>
              </a:rPr>
              <a:t>Boson </a:t>
            </a:r>
            <a:r>
              <a:rPr lang="en-US" sz="2900" dirty="0">
                <a:solidFill>
                  <a:srgbClr val="DC2300"/>
                </a:solidFill>
              </a:rPr>
              <a:t>Mass Fits</a:t>
            </a:r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35841" y="4511994"/>
            <a:ext cx="156240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126720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0" y="653829"/>
            <a:ext cx="91425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102721" y="2622516"/>
            <a:ext cx="10987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electrons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556640" y="2621076"/>
            <a:ext cx="9259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muons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555"/>
            <a:ext cx="9142560" cy="308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429441" y="266428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 dirty="0">
                <a:solidFill>
                  <a:srgbClr val="7E0021"/>
                </a:solidFill>
              </a:rPr>
              <a:t>Fig. 4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429441" y="599535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36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idx="10"/>
          </p:nvPr>
        </p:nvSpPr>
        <p:spPr>
          <a:xfrm>
            <a:off x="104424" y="6483349"/>
            <a:ext cx="3592689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672481" y="0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Summary of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</a:t>
            </a:r>
            <a:r>
              <a:rPr lang="en-US" sz="2900" dirty="0" smtClean="0">
                <a:solidFill>
                  <a:srgbClr val="DC2300"/>
                </a:solidFill>
              </a:rPr>
              <a:t>boson Mass </a:t>
            </a:r>
            <a:r>
              <a:rPr lang="en-US" sz="2900" dirty="0">
                <a:solidFill>
                  <a:srgbClr val="DC2300"/>
                </a:solidFill>
              </a:rPr>
              <a:t>Fits</a:t>
            </a: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0" y="1254372"/>
            <a:ext cx="7557120" cy="384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100161" y="5688597"/>
            <a:ext cx="6536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6600"/>
                </a:solidFill>
              </a:rPr>
              <a:t>Consistency between two channels and three kinematic fits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298400" y="504773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idx="10"/>
          </p:nvPr>
        </p:nvSpPr>
        <p:spPr>
          <a:xfrm>
            <a:off x="90313" y="6497460"/>
            <a:ext cx="3268133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629281" y="-131054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DC2300"/>
                </a:solidFill>
              </a:rPr>
              <a:t>Combinations of Fit Results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" y="609184"/>
            <a:ext cx="9142560" cy="32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4000" y="4180759"/>
            <a:ext cx="9000000" cy="217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Combined electrons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80424.6 ± 13.2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19</a:t>
            </a:r>
            <a:r>
              <a:rPr lang="en-US" dirty="0" smtClean="0">
                <a:solidFill>
                  <a:srgbClr val="0000FF"/>
                </a:solidFill>
                <a:cs typeface="Times New Roman" charset="0"/>
              </a:rPr>
              <a:t>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8000"/>
                </a:solidFill>
                <a:cs typeface="Times New Roman" charset="0"/>
              </a:rPr>
              <a:t>Combined </a:t>
            </a:r>
            <a:r>
              <a:rPr lang="en-US" dirty="0" err="1">
                <a:solidFill>
                  <a:srgbClr val="008000"/>
                </a:solidFill>
                <a:cs typeface="Times New Roman" charset="0"/>
              </a:rPr>
              <a:t>muons</a:t>
            </a:r>
            <a:r>
              <a:rPr lang="en-US" dirty="0">
                <a:solidFill>
                  <a:srgbClr val="008000"/>
                </a:solidFill>
                <a:cs typeface="Times New Roman" charset="0"/>
              </a:rPr>
              <a:t>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80437.9 ± 11.0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17%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All combined (6 fits): 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M</a:t>
            </a:r>
            <a:r>
              <a:rPr lang="en-US" sz="2900" baseline="-33000" dirty="0">
                <a:solidFill>
                  <a:srgbClr val="FF6633"/>
                </a:solidFill>
                <a:cs typeface="Times New Roman" charset="0"/>
              </a:rPr>
              <a:t>W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 = 80433.5 ± 9.4 MeV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20%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037760" y="3839444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>
          <a:xfrm>
            <a:off x="0" y="6497460"/>
            <a:ext cx="3175000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 dirty="0">
                <a:solidFill>
                  <a:srgbClr val="C5000B"/>
                </a:solidFill>
              </a:rPr>
              <a:t>New CDF Result </a:t>
            </a:r>
            <a:r>
              <a:rPr lang="en-US" sz="2500" dirty="0" smtClean="0">
                <a:solidFill>
                  <a:srgbClr val="C5000B"/>
                </a:solidFill>
              </a:rPr>
              <a:t>Uncertainties</a:t>
            </a:r>
            <a:endParaRPr lang="en-US" sz="2500" dirty="0">
              <a:solidFill>
                <a:srgbClr val="C5000B"/>
              </a:solidFill>
            </a:endParaRPr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813776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OSU, 2 November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2590800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4"/>
            <a:ext cx="7807680" cy="83816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3461761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1121" y="5687183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(PDG 2020)</a:t>
            </a:r>
          </a:p>
          <a:p>
            <a:r>
              <a:rPr lang="en-US" sz="1800" dirty="0" err="1"/>
              <a:t>LHCb</a:t>
            </a:r>
            <a:r>
              <a:rPr lang="en-US" sz="1800" dirty="0"/>
              <a:t> measurement : M</a:t>
            </a:r>
            <a:r>
              <a:rPr lang="en-US" sz="1800" baseline="-33000" dirty="0"/>
              <a:t>W</a:t>
            </a:r>
            <a:r>
              <a:rPr lang="en-US" sz="1800" dirty="0"/>
              <a:t> = 80,354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23</a:t>
            </a:r>
            <a:r>
              <a:rPr lang="en-US" sz="1800" baseline="-33000" dirty="0"/>
              <a:t>stat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10</a:t>
            </a:r>
            <a:r>
              <a:rPr lang="en-US" sz="1800" baseline="-33000" dirty="0"/>
              <a:t>exp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17</a:t>
            </a:r>
            <a:r>
              <a:rPr lang="en-US" sz="1800" baseline="-33000" dirty="0"/>
              <a:t>theory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9</a:t>
            </a:r>
            <a:r>
              <a:rPr lang="en-US" sz="1800" baseline="-33000" dirty="0"/>
              <a:t>PDF  </a:t>
            </a:r>
            <a:r>
              <a:rPr lang="en-US" sz="1200" i="1" dirty="0">
                <a:latin typeface="HelveticaNeue" charset="0"/>
                <a:cs typeface="HelveticaNeue" charset="0"/>
              </a:rPr>
              <a:t>[JHEP</a:t>
            </a:r>
            <a:r>
              <a:rPr lang="en-US" sz="1200" dirty="0">
                <a:latin typeface="HelveticaNeue" charset="0"/>
                <a:cs typeface="HelveticaNeue" charset="0"/>
              </a:rPr>
              <a:t> </a:t>
            </a:r>
            <a:r>
              <a:rPr lang="en-US" sz="1200" b="1" dirty="0">
                <a:latin typeface="HelveticaNeue-Bold" charset="0"/>
                <a:cs typeface="HelveticaNeue-Bold" charset="0"/>
              </a:rPr>
              <a:t>2022, </a:t>
            </a:r>
            <a:r>
              <a:rPr lang="en-US" sz="1200" dirty="0">
                <a:latin typeface="HelveticaNeue" charset="0"/>
                <a:cs typeface="HelveticaNeue" charset="0"/>
              </a:rPr>
              <a:t>36 (2022)]</a:t>
            </a:r>
            <a:r>
              <a:rPr lang="en-US" sz="1800" dirty="0"/>
              <a:t> 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5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826400" y="455807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2590800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81" y="185781"/>
            <a:ext cx="6444000" cy="64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2590800" cy="365125"/>
          </a:xfrm>
        </p:spPr>
        <p:txBody>
          <a:bodyPr/>
          <a:lstStyle/>
          <a:p>
            <a:r>
              <a:rPr lang="en-US" smtClean="0"/>
              <a:t>A. V. Kotwal, OSU, 2 November 22</a:t>
            </a:r>
            <a:endParaRPr lang="en-US" dirty="0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60" y="-1529441"/>
            <a:ext cx="6713280" cy="8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12491</TotalTime>
  <Words>4186</Words>
  <Application>Microsoft Macintosh PowerPoint</Application>
  <PresentationFormat>On-screen Show (4:3)</PresentationFormat>
  <Paragraphs>645</Paragraphs>
  <Slides>98</Slides>
  <Notes>50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The Heavyweight W boson –  Upset to the Standard Model of Particle Physics</vt:lpstr>
      <vt:lpstr>The Heavyweight W boson –  Upset to the Standard Model of Particle Physics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Nuclear Fusion in Sun’s Core</vt:lpstr>
      <vt:lpstr>What Keeps the Earth’s Core Molten? </vt:lpstr>
      <vt:lpstr>Success and Problem of Force Theory </vt:lpstr>
      <vt:lpstr>How does the W boson Acquire Mass? 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Consistency of alignment procedure</vt:lpstr>
      <vt:lpstr>Consistency of alignment procedure</vt:lpstr>
      <vt:lpstr>Consistency check of alignment procedure</vt:lpstr>
      <vt:lpstr>PowerPoint Presentation</vt:lpstr>
      <vt:lpstr> Custom Monte Carlo Detector Simulation</vt:lpstr>
      <vt:lpstr>Custom Monte Carlo Detector Simulation</vt:lpstr>
      <vt:lpstr>Momentum Calibration</vt:lpstr>
      <vt:lpstr>Momentum Calibration</vt:lpstr>
      <vt:lpstr>Momentum Calibration Uncertainties</vt:lpstr>
      <vt:lpstr>Proof of Momentum Calibration  </vt:lpstr>
      <vt:lpstr> Momentum Calibration</vt:lpstr>
      <vt:lpstr>PowerPoint Presentation</vt:lpstr>
      <vt:lpstr>Calorimeter Simulation for Electrons and Photons</vt:lpstr>
      <vt:lpstr>Electron and Photon Calorimeter Calibration</vt:lpstr>
      <vt:lpstr>Proof of Calorimeter Calibration using Z boson mass Measurement</vt:lpstr>
      <vt:lpstr>W Boson Production in Proton-Antiproton Collisions</vt:lpstr>
      <vt:lpstr>Matching Calculated and Observed Distributions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Summary</vt:lpstr>
      <vt:lpstr>W Boson Mass Measurements from Different Experiments</vt:lpstr>
      <vt:lpstr>PowerPoint Presentation</vt:lpstr>
      <vt:lpstr>PowerPoint Presentation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245</cp:revision>
  <cp:lastPrinted>2016-02-12T17:34:37Z</cp:lastPrinted>
  <dcterms:created xsi:type="dcterms:W3CDTF">2013-04-01T13:45:51Z</dcterms:created>
  <dcterms:modified xsi:type="dcterms:W3CDTF">2022-11-02T22:09:14Z</dcterms:modified>
</cp:coreProperties>
</file>