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1.gif" ContentType="video/unknown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4" r:id="rId1"/>
  </p:sldMasterIdLst>
  <p:notesMasterIdLst>
    <p:notesMasterId r:id="rId99"/>
  </p:notesMasterIdLst>
  <p:handoutMasterIdLst>
    <p:handoutMasterId r:id="rId100"/>
  </p:handoutMasterIdLst>
  <p:sldIdLst>
    <p:sldId id="480" r:id="rId2"/>
    <p:sldId id="679" r:id="rId3"/>
    <p:sldId id="497" r:id="rId4"/>
    <p:sldId id="648" r:id="rId5"/>
    <p:sldId id="649" r:id="rId6"/>
    <p:sldId id="498" r:id="rId7"/>
    <p:sldId id="442" r:id="rId8"/>
    <p:sldId id="650" r:id="rId9"/>
    <p:sldId id="342" r:id="rId10"/>
    <p:sldId id="350" r:id="rId11"/>
    <p:sldId id="351" r:id="rId12"/>
    <p:sldId id="491" r:id="rId13"/>
    <p:sldId id="481" r:id="rId14"/>
    <p:sldId id="444" r:id="rId15"/>
    <p:sldId id="446" r:id="rId16"/>
    <p:sldId id="447" r:id="rId17"/>
    <p:sldId id="266" r:id="rId18"/>
    <p:sldId id="448" r:id="rId19"/>
    <p:sldId id="445" r:id="rId20"/>
    <p:sldId id="259" r:id="rId21"/>
    <p:sldId id="268" r:id="rId22"/>
    <p:sldId id="269" r:id="rId23"/>
    <p:sldId id="353" r:id="rId24"/>
    <p:sldId id="267" r:id="rId25"/>
    <p:sldId id="651" r:id="rId26"/>
    <p:sldId id="652" r:id="rId27"/>
    <p:sldId id="271" r:id="rId28"/>
    <p:sldId id="272" r:id="rId29"/>
    <p:sldId id="352" r:id="rId30"/>
    <p:sldId id="275" r:id="rId31"/>
    <p:sldId id="538" r:id="rId32"/>
    <p:sldId id="539" r:id="rId33"/>
    <p:sldId id="278" r:id="rId34"/>
    <p:sldId id="654" r:id="rId35"/>
    <p:sldId id="495" r:id="rId36"/>
    <p:sldId id="630" r:id="rId37"/>
    <p:sldId id="655" r:id="rId38"/>
    <p:sldId id="647" r:id="rId39"/>
    <p:sldId id="653" r:id="rId40"/>
    <p:sldId id="284" r:id="rId41"/>
    <p:sldId id="309" r:id="rId42"/>
    <p:sldId id="287" r:id="rId43"/>
    <p:sldId id="471" r:id="rId44"/>
    <p:sldId id="472" r:id="rId45"/>
    <p:sldId id="473" r:id="rId46"/>
    <p:sldId id="474" r:id="rId47"/>
    <p:sldId id="475" r:id="rId48"/>
    <p:sldId id="476" r:id="rId49"/>
    <p:sldId id="656" r:id="rId50"/>
    <p:sldId id="554" r:id="rId51"/>
    <p:sldId id="555" r:id="rId52"/>
    <p:sldId id="559" r:id="rId53"/>
    <p:sldId id="657" r:id="rId54"/>
    <p:sldId id="658" r:id="rId55"/>
    <p:sldId id="562" r:id="rId56"/>
    <p:sldId id="413" r:id="rId57"/>
    <p:sldId id="564" r:id="rId58"/>
    <p:sldId id="535" r:id="rId59"/>
    <p:sldId id="563" r:id="rId60"/>
    <p:sldId id="646" r:id="rId61"/>
    <p:sldId id="659" r:id="rId62"/>
    <p:sldId id="660" r:id="rId63"/>
    <p:sldId id="565" r:id="rId64"/>
    <p:sldId id="572" r:id="rId65"/>
    <p:sldId id="573" r:id="rId66"/>
    <p:sldId id="680" r:id="rId67"/>
    <p:sldId id="681" r:id="rId68"/>
    <p:sldId id="682" r:id="rId69"/>
    <p:sldId id="696" r:id="rId70"/>
    <p:sldId id="683" r:id="rId71"/>
    <p:sldId id="684" r:id="rId72"/>
    <p:sldId id="591" r:id="rId73"/>
    <p:sldId id="686" r:id="rId74"/>
    <p:sldId id="687" r:id="rId75"/>
    <p:sldId id="593" r:id="rId76"/>
    <p:sldId id="688" r:id="rId77"/>
    <p:sldId id="697" r:id="rId78"/>
    <p:sldId id="690" r:id="rId79"/>
    <p:sldId id="691" r:id="rId80"/>
    <p:sldId id="698" r:id="rId81"/>
    <p:sldId id="578" r:id="rId82"/>
    <p:sldId id="622" r:id="rId83"/>
    <p:sldId id="692" r:id="rId84"/>
    <p:sldId id="693" r:id="rId85"/>
    <p:sldId id="694" r:id="rId86"/>
    <p:sldId id="695" r:id="rId87"/>
    <p:sldId id="661" r:id="rId88"/>
    <p:sldId id="631" r:id="rId89"/>
    <p:sldId id="669" r:id="rId90"/>
    <p:sldId id="670" r:id="rId91"/>
    <p:sldId id="673" r:id="rId92"/>
    <p:sldId id="674" r:id="rId93"/>
    <p:sldId id="675" r:id="rId94"/>
    <p:sldId id="676" r:id="rId95"/>
    <p:sldId id="699" r:id="rId96"/>
    <p:sldId id="700" r:id="rId97"/>
    <p:sldId id="701" r:id="rId9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892F"/>
    <a:srgbClr val="E59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97" autoAdjust="0"/>
    <p:restoredTop sz="94660"/>
  </p:normalViewPr>
  <p:slideViewPr>
    <p:cSldViewPr snapToGrid="0" snapToObjects="1">
      <p:cViewPr>
        <p:scale>
          <a:sx n="90" d="100"/>
          <a:sy n="90" d="100"/>
        </p:scale>
        <p:origin x="-1544" y="-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interSettings" Target="printerSettings/printerSettings1.bin"/><Relationship Id="rId102" Type="http://schemas.openxmlformats.org/officeDocument/2006/relationships/presProps" Target="presProps.xml"/><Relationship Id="rId103" Type="http://schemas.openxmlformats.org/officeDocument/2006/relationships/viewProps" Target="viewProps.xml"/><Relationship Id="rId104" Type="http://schemas.openxmlformats.org/officeDocument/2006/relationships/theme" Target="theme/theme1.xml"/><Relationship Id="rId10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handoutMaster" Target="handoutMasters/handoutMaster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E2D4D-C57D-8848-AA51-D4449EC8FD7B}" type="datetimeFigureOut">
              <a:rPr lang="en-US" smtClean="0"/>
              <a:t>10/5/22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35C46-231D-F543-8331-EE1225E88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575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E8700-AE45-E94B-8BB9-25EE09D0A2ED}" type="datetimeFigureOut">
              <a:rPr lang="en-US" smtClean="0"/>
              <a:t>10/5/22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86490-B2CE-474F-841F-00395472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114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8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15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25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66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97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17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2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07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99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7101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94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5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5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8944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56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66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9149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765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96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0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97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761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11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17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27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37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4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04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7170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8194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9218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51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6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93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18FB-12D4-D446-A019-D50D367501E8}" type="datetime1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E971E-A95D-5841-9F3D-6D52405B8287}" type="datetime1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30E5-6897-DF44-A8FF-C2500687CCD9}" type="datetime1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040" y="568861"/>
            <a:ext cx="780624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8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A8836-8B50-5146-AAE3-D48231059B8C}" type="datetime1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D8FD0-FD38-B44F-8B3F-9C83F9F6E049}" type="datetime1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D87C-65A5-496D-87B3-2194CD173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36524-C15A-A24E-8967-CD18A961FE31}" type="datetime1">
              <a:rPr lang="en-US" smtClean="0"/>
              <a:t>10/5/22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87D56-74B4-FA4A-A74A-8D5C7BF9E4B6}" type="datetime1">
              <a:rPr lang="en-US" smtClean="0"/>
              <a:t>10/5/22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C4783-A171-7E46-9495-D5BA9B26CADE}" type="datetime1">
              <a:rPr lang="en-US" smtClean="0"/>
              <a:t>10/5/22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C43F-152E-FD4D-AB72-14F7C3196CBA}" type="datetime1">
              <a:rPr lang="en-US" smtClean="0"/>
              <a:t>10/5/22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F80B3-7308-014E-8593-985B0E77E01D}" type="datetime1">
              <a:rPr lang="en-US" smtClean="0"/>
              <a:t>10/5/22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B4339-C7F0-0B44-B942-385065A1BB45}" type="datetime1">
              <a:rPr lang="en-US" smtClean="0"/>
              <a:t>10/5/22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E1B61-255D-DB40-BDC1-3DAE81281005}" type="datetime1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324551" y="6572601"/>
            <a:ext cx="3273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0641" y="64974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Relationship Id="rId3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9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3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4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5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1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2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5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6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-141446"/>
            <a:ext cx="9143999" cy="1391757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6"/>
                </a:solidFill>
              </a:rPr>
              <a:t>The Heavyweight W boson </a:t>
            </a:r>
            <a:r>
              <a:rPr lang="mr-IN" sz="3600" dirty="0" smtClean="0">
                <a:solidFill>
                  <a:schemeClr val="accent6"/>
                </a:solidFill>
              </a:rPr>
              <a:t>–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br>
              <a:rPr lang="en-US" sz="3600" dirty="0" smtClean="0">
                <a:solidFill>
                  <a:schemeClr val="accent6"/>
                </a:solidFill>
              </a:rPr>
            </a:br>
            <a:r>
              <a:rPr lang="en-US" sz="3600" dirty="0" smtClean="0">
                <a:solidFill>
                  <a:schemeClr val="accent6"/>
                </a:solidFill>
              </a:rPr>
              <a:t>Upset to the Standard Model of Particle Physics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81638" y="1199481"/>
            <a:ext cx="6206095" cy="100188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Ashutosh V. Kotwal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Duke University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337707" y="6093177"/>
            <a:ext cx="6206095" cy="1001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8000"/>
                </a:solidFill>
              </a:rPr>
              <a:t>ETH Zurich &amp;  University of Zurich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October 5, 2022</a:t>
            </a:r>
          </a:p>
        </p:txBody>
      </p:sp>
      <p:pic>
        <p:nvPicPr>
          <p:cNvPr id="3" name="Picture 2" descr="CDF-Wboson-eventDisp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055" y="1944698"/>
            <a:ext cx="4814710" cy="4094864"/>
          </a:xfrm>
          <a:prstGeom prst="rect">
            <a:avLst/>
          </a:prstGeom>
        </p:spPr>
      </p:pic>
      <p:sp>
        <p:nvSpPr>
          <p:cNvPr id="6" name="Right Triangle 5"/>
          <p:cNvSpPr/>
          <p:nvPr/>
        </p:nvSpPr>
        <p:spPr>
          <a:xfrm flipH="1">
            <a:off x="6011342" y="5136444"/>
            <a:ext cx="945444" cy="886178"/>
          </a:xfrm>
          <a:prstGeom prst="rtTriangl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671" r="-6671"/>
          <a:stretch>
            <a:fillRect/>
          </a:stretch>
        </p:blipFill>
        <p:spPr>
          <a:xfrm>
            <a:off x="221488" y="311713"/>
            <a:ext cx="4495800" cy="2472517"/>
          </a:xfrm>
        </p:spPr>
      </p:pic>
      <p:pic>
        <p:nvPicPr>
          <p:cNvPr id="9" name="Picture 8" descr="insulin_molecul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288" y="3118104"/>
            <a:ext cx="3410712" cy="3739896"/>
          </a:xfrm>
          <a:prstGeom prst="rect">
            <a:avLst/>
          </a:prstGeom>
        </p:spPr>
      </p:pic>
      <p:pic>
        <p:nvPicPr>
          <p:cNvPr id="10" name="Picture 9" descr="motorola-qa1-cell-phon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04" y="3204490"/>
            <a:ext cx="2692255" cy="3359710"/>
          </a:xfrm>
          <a:prstGeom prst="rect">
            <a:avLst/>
          </a:prstGeom>
        </p:spPr>
      </p:pic>
      <p:pic>
        <p:nvPicPr>
          <p:cNvPr id="11" name="Picture 10" descr="Gundremmingen_Nuclear_Power_Pla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944" y="0"/>
            <a:ext cx="4115056" cy="31884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66950" y="5968997"/>
            <a:ext cx="197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Molecule of Insulin 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Foundations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/>
                </a:solidFill>
              </a:rPr>
              <a:t>Quantum Mechanics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Special Relativity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Combination of these fundamental principles – </a:t>
            </a:r>
            <a:r>
              <a:rPr lang="en-US" dirty="0" smtClean="0">
                <a:solidFill>
                  <a:schemeClr val="accent2"/>
                </a:solidFill>
              </a:rPr>
              <a:t>Relativistic Quantum Theory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Founders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pic>
        <p:nvPicPr>
          <p:cNvPr id="4" name="Content Placeholder 3" descr="quantumNobelWinn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0" r="-1870"/>
          <a:stretch>
            <a:fillRect/>
          </a:stretch>
        </p:blipFill>
        <p:spPr>
          <a:xfrm>
            <a:off x="14288" y="917575"/>
            <a:ext cx="9129712" cy="5940425"/>
          </a:xfrm>
        </p:spPr>
      </p:pic>
      <p:sp>
        <p:nvSpPr>
          <p:cNvPr id="5" name="Donut 4"/>
          <p:cNvSpPr/>
          <p:nvPr/>
        </p:nvSpPr>
        <p:spPr>
          <a:xfrm>
            <a:off x="4148670" y="2525893"/>
            <a:ext cx="832559" cy="860780"/>
          </a:xfrm>
          <a:prstGeom prst="donut">
            <a:avLst>
              <a:gd name="adj" fmla="val 50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3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Foundations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/>
                </a:solidFill>
              </a:rPr>
              <a:t>Quantum Mechanics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Special Relativity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Combination of these fundamental principles – </a:t>
            </a:r>
            <a:r>
              <a:rPr lang="en-US" dirty="0" smtClean="0">
                <a:solidFill>
                  <a:schemeClr val="accent2"/>
                </a:solidFill>
              </a:rPr>
              <a:t>Relativistic Quantum Theory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Initiated by Paul Dirac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68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Properties of Electrons</a:t>
            </a:r>
            <a:endParaRPr lang="en-US" dirty="0"/>
          </a:p>
        </p:txBody>
      </p:sp>
      <p:pic>
        <p:nvPicPr>
          <p:cNvPr id="3" name="Content Placeholder 2" descr="electron-spi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53" r="-27653"/>
          <a:stretch>
            <a:fillRect/>
          </a:stretch>
        </p:blipFill>
        <p:spPr>
          <a:xfrm>
            <a:off x="76202" y="1515534"/>
            <a:ext cx="8944505" cy="4919133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0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 of Complete Rotation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Quantum Mechanics + Special Relativity =&gt; </a:t>
            </a:r>
            <a:r>
              <a:rPr lang="en-US" sz="2800" dirty="0" smtClean="0"/>
              <a:t>Dirac and others showed mathematically that electron can be the type of particle that becomes negative of itself under a complete rotation</a:t>
            </a:r>
            <a:endParaRPr lang="en-US" sz="2800" dirty="0"/>
          </a:p>
        </p:txBody>
      </p:sp>
      <p:pic>
        <p:nvPicPr>
          <p:cNvPr id="5" name="Picture 4" descr="wave3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46" y="4049891"/>
            <a:ext cx="6350000" cy="2540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32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Identical Particles are Indistinguishable</a:t>
            </a:r>
            <a:endParaRPr lang="en-US" dirty="0"/>
          </a:p>
        </p:txBody>
      </p:sp>
      <p:pic>
        <p:nvPicPr>
          <p:cNvPr id="6" name="Picture 5" descr="SatyenBose19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111" y="1827173"/>
            <a:ext cx="3414889" cy="45228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63451" y="6402450"/>
            <a:ext cx="3958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Satyendra</a:t>
            </a:r>
            <a:r>
              <a:rPr lang="en-US" sz="2400" dirty="0" smtClean="0"/>
              <a:t> </a:t>
            </a:r>
            <a:r>
              <a:rPr lang="en-US" sz="2400" dirty="0" err="1" smtClean="0"/>
              <a:t>Nath</a:t>
            </a:r>
            <a:r>
              <a:rPr lang="en-US" sz="2400" dirty="0" smtClean="0"/>
              <a:t> Bose in 1920’s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73133" cy="4525963"/>
          </a:xfrm>
        </p:spPr>
        <p:txBody>
          <a:bodyPr/>
          <a:lstStyle/>
          <a:p>
            <a:r>
              <a:rPr lang="en-US" dirty="0" smtClean="0"/>
              <a:t>Bose solved a major puzzle in quantum mechanics by proving that particles of the same type are indistinguishable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9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Towards a Fundamental Theory of Matter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-14106" y="6096003"/>
            <a:ext cx="9327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Interchange between two electrons  </a:t>
            </a:r>
            <a:r>
              <a:rPr lang="en-US" sz="2800" dirty="0" smtClean="0">
                <a:sym typeface="Wingdings"/>
              </a:rPr>
              <a:t> rotate one by 360 deg.</a:t>
            </a:r>
            <a:endParaRPr lang="en-US" sz="2800" dirty="0"/>
          </a:p>
        </p:txBody>
      </p:sp>
      <p:pic>
        <p:nvPicPr>
          <p:cNvPr id="8" name="quarter-rotate-animated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Why Matter </a:t>
            </a:r>
            <a:r>
              <a:rPr lang="en-US" dirty="0"/>
              <a:t>O</a:t>
            </a:r>
            <a:r>
              <a:rPr lang="en-US" dirty="0" smtClean="0"/>
              <a:t>ccupies Volume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77751"/>
            <a:ext cx="9144000" cy="5680249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(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baseline="-25000" dirty="0" smtClean="0"/>
              <a:t>2</a:t>
            </a:r>
            <a:r>
              <a:rPr lang="en-US" dirty="0" smtClean="0"/>
              <a:t>) =  -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 smtClean="0"/>
              <a:t>e</a:t>
            </a:r>
            <a:r>
              <a:rPr lang="en-US" baseline="-25000" dirty="0" smtClean="0"/>
              <a:t>2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dirty="0" smtClean="0"/>
              <a:t>) </a:t>
            </a:r>
          </a:p>
          <a:p>
            <a:r>
              <a:rPr lang="en-US" dirty="0" smtClean="0"/>
              <a:t>But if two electrons occupied the same spot in space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) =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) 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Wave that both equal to itself and equal to negative of itself must be ZERO</a:t>
            </a:r>
          </a:p>
          <a:p>
            <a:r>
              <a:rPr lang="en-US" dirty="0" smtClean="0"/>
              <a:t>Pauli Exclusion Principle – identical particles like electrons, protons, neutrons cannot be at the same point in space at the same time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 This is a fundamental explanation for why matter is made up of fermions and why matter occupies volume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3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Predict Fundamental Forces</a:t>
            </a:r>
            <a:endParaRPr lang="en-US" dirty="0"/>
          </a:p>
        </p:txBody>
      </p:sp>
      <p:pic>
        <p:nvPicPr>
          <p:cNvPr id="4" name="Content Placeholder 3" descr="coriolis-effect.gif"/>
          <p:cNvPicPr>
            <a:picLocks noGrp="1" noChangeAspect="1"/>
          </p:cNvPicPr>
          <p:nvPr>
            <p:ph idx="1"/>
          </p:nvPr>
        </p:nvPicPr>
        <p:blipFill>
          <a:blip r:embed="rId2"/>
          <a:srcRect l="-43088" r="-43088"/>
          <a:stretch>
            <a:fillRect/>
          </a:stretch>
        </p:blipFill>
        <p:spPr>
          <a:xfrm>
            <a:off x="457200" y="1487312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98782" y="6208891"/>
            <a:ext cx="9188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“fictitious” forces observed in accelerating frame of reference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28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-141446"/>
            <a:ext cx="9143999" cy="1391757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6"/>
                </a:solidFill>
              </a:rPr>
              <a:t>The Heavyweight W boson </a:t>
            </a:r>
            <a:r>
              <a:rPr lang="mr-IN" sz="3600" dirty="0" smtClean="0">
                <a:solidFill>
                  <a:schemeClr val="accent6"/>
                </a:solidFill>
              </a:rPr>
              <a:t>–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br>
              <a:rPr lang="en-US" sz="3600" dirty="0" smtClean="0">
                <a:solidFill>
                  <a:schemeClr val="accent6"/>
                </a:solidFill>
              </a:rPr>
            </a:br>
            <a:r>
              <a:rPr lang="en-US" sz="3600" dirty="0" smtClean="0">
                <a:solidFill>
                  <a:schemeClr val="accent6"/>
                </a:solidFill>
              </a:rPr>
              <a:t>Upset to the Standard Model of Particle Physics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81638" y="1199481"/>
            <a:ext cx="6206095" cy="100188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Ashutosh V. Kotwal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Duke University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 descr="science_0408_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21" y="2018384"/>
            <a:ext cx="3113880" cy="3964722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337707" y="6093177"/>
            <a:ext cx="6206095" cy="1001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8000"/>
                </a:solidFill>
              </a:rPr>
              <a:t>ETH Zurich &amp;  University of Zurich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October 5, 2022</a:t>
            </a:r>
          </a:p>
        </p:txBody>
      </p:sp>
    </p:spTree>
    <p:extLst>
      <p:ext uri="{BB962C8B-B14F-4D97-AF65-F5344CB8AC3E}">
        <p14:creationId xmlns:p14="http://schemas.microsoft.com/office/powerpoint/2010/main" val="2685323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924805"/>
          </a:xfrm>
        </p:spPr>
        <p:txBody>
          <a:bodyPr/>
          <a:lstStyle/>
          <a:p>
            <a:r>
              <a:rPr lang="en-US" dirty="0" smtClean="0"/>
              <a:t>Manifestation of </a:t>
            </a:r>
            <a:r>
              <a:rPr lang="en-US" dirty="0" err="1" smtClean="0"/>
              <a:t>Coriolis</a:t>
            </a:r>
            <a:r>
              <a:rPr lang="en-US" dirty="0" smtClean="0"/>
              <a:t> Force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930" y="1390653"/>
            <a:ext cx="4992512" cy="4605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867" y="6208892"/>
            <a:ext cx="8439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Hurricanes appear to rotate in Earth’s frame of reference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1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Quantum Mechanics</a:t>
            </a:r>
            <a:br>
              <a:rPr lang="en-US" dirty="0" smtClean="0"/>
            </a:br>
            <a:r>
              <a:rPr lang="en-US" dirty="0" smtClean="0"/>
              <a:t>force </a:t>
            </a:r>
            <a:r>
              <a:rPr lang="en-US" dirty="0" err="1" smtClean="0">
                <a:sym typeface="Wingdings"/>
              </a:rPr>
              <a:t></a:t>
            </a:r>
            <a:r>
              <a:rPr lang="en-US" dirty="0" smtClean="0">
                <a:sym typeface="Wingdings"/>
              </a:rPr>
              <a:t> particle exchange</a:t>
            </a:r>
            <a:endParaRPr lang="en-US" dirty="0"/>
          </a:p>
        </p:txBody>
      </p:sp>
      <p:pic>
        <p:nvPicPr>
          <p:cNvPr id="5" name="Picture 4" descr="baseb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568" y="1603640"/>
            <a:ext cx="3419299" cy="513829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pic>
        <p:nvPicPr>
          <p:cNvPr id="5" name="Picture 4" descr="feynmanPh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1" y="1254011"/>
            <a:ext cx="3382968" cy="5026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63223" y="6209778"/>
            <a:ext cx="2340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Richard Feynman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344333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41115" y="1227674"/>
            <a:ext cx="47836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most  precisely tested theory, ever:</a:t>
            </a:r>
          </a:p>
          <a:p>
            <a:endParaRPr lang="en-US" sz="2400" dirty="0" smtClean="0"/>
          </a:p>
          <a:p>
            <a:r>
              <a:rPr lang="en-US" sz="2400" dirty="0" smtClean="0"/>
              <a:t>The quantum theory of the electric and magnetic forces, radio waves, light and  X-rays: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6600"/>
                </a:solidFill>
              </a:rPr>
              <a:t>Measured and predicted magnetic moment of an electron agree within 0.3 parts per trillion accuracy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6"/>
            <a:ext cx="8229600" cy="1143000"/>
          </a:xfrm>
        </p:spPr>
        <p:txBody>
          <a:bodyPr/>
          <a:lstStyle/>
          <a:p>
            <a:r>
              <a:rPr lang="en-US" dirty="0" smtClean="0"/>
              <a:t>Weak Nuclear Decay</a:t>
            </a:r>
            <a:endParaRPr lang="en-US" dirty="0"/>
          </a:p>
        </p:txBody>
      </p:sp>
      <p:pic>
        <p:nvPicPr>
          <p:cNvPr id="4" name="Content Placeholder 3" descr="Beta-minus_Decay.sv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126" r="-12126"/>
          <a:stretch>
            <a:fillRect/>
          </a:stretch>
        </p:blipFill>
        <p:spPr>
          <a:xfrm>
            <a:off x="307382" y="1436360"/>
            <a:ext cx="3384082" cy="1983331"/>
          </a:xfrm>
        </p:spPr>
      </p:pic>
      <p:pic>
        <p:nvPicPr>
          <p:cNvPr id="6" name="Picture 5" descr="Beta_Negative_Decay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707" y="1633302"/>
            <a:ext cx="2091288" cy="1820255"/>
          </a:xfrm>
          <a:prstGeom prst="rect">
            <a:avLst/>
          </a:prstGeom>
        </p:spPr>
      </p:pic>
      <p:pic>
        <p:nvPicPr>
          <p:cNvPr id="5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-386639" y="4107011"/>
            <a:ext cx="3979333" cy="2188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4475" y="3605954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442207" y="6163745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n</a:t>
            </a:r>
            <a:endParaRPr lang="en-US" sz="2800" dirty="0"/>
          </a:p>
        </p:txBody>
      </p:sp>
      <p:pic>
        <p:nvPicPr>
          <p:cNvPr id="9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5613312" y="4123947"/>
            <a:ext cx="3979333" cy="21884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74426" y="3622890"/>
            <a:ext cx="398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n</a:t>
            </a:r>
            <a:endParaRPr lang="en-US" sz="3200" dirty="0"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2158" y="6180681"/>
            <a:ext cx="445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e</a:t>
            </a:r>
            <a:endParaRPr lang="en-US" sz="28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62111" y="4278221"/>
            <a:ext cx="31608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force causing this interaction is described by particles making transitions on a “mathematical sphere</a:t>
            </a:r>
            <a:r>
              <a:rPr lang="en-US" dirty="0" smtClean="0"/>
              <a:t>”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414889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Nuclear Fusion in Sun’s Core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pp_chain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1" r="-6881"/>
          <a:stretch>
            <a:fillRect/>
          </a:stretch>
        </p:blipFill>
        <p:spPr>
          <a:xfrm>
            <a:off x="457200" y="1261536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5114" y="6110113"/>
            <a:ext cx="8416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Crucial role of W boson in hydrogen -&gt; helium fusion in Sun’s core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9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8935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What Keeps the Earth’s Core Molten?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114" y="5827893"/>
            <a:ext cx="85252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Crucial role of W boson in keeping Earth core molten and generate</a:t>
            </a:r>
          </a:p>
          <a:p>
            <a:r>
              <a:rPr lang="en-US" sz="2400" dirty="0">
                <a:solidFill>
                  <a:srgbClr val="660066"/>
                </a:solidFill>
              </a:rPr>
              <a:t>p</a:t>
            </a:r>
            <a:r>
              <a:rPr lang="en-US" sz="2400" dirty="0" smtClean="0">
                <a:solidFill>
                  <a:srgbClr val="660066"/>
                </a:solidFill>
              </a:rPr>
              <a:t>rotective magnetic shield against harmful solar radiation</a:t>
            </a:r>
            <a:endParaRPr lang="en-US" sz="2400" dirty="0">
              <a:solidFill>
                <a:srgbClr val="660066"/>
              </a:solidFill>
            </a:endParaRPr>
          </a:p>
        </p:txBody>
      </p:sp>
      <p:pic>
        <p:nvPicPr>
          <p:cNvPr id="4" name="Content Placeholder 3" descr="EarthCor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734" r="-52734"/>
          <a:stretch>
            <a:fillRect/>
          </a:stretch>
        </p:blipFill>
        <p:spPr>
          <a:xfrm>
            <a:off x="-2139225" y="1247425"/>
            <a:ext cx="9039562" cy="4525963"/>
          </a:xfrm>
        </p:spPr>
      </p:pic>
      <p:pic>
        <p:nvPicPr>
          <p:cNvPr id="7" name="Picture 6" descr="decay-chain-uranium-internachi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55" y="1086558"/>
            <a:ext cx="3029719" cy="468683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59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Success and Problem of Force Theory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757" y="1205091"/>
            <a:ext cx="8686800" cy="580813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Success</a:t>
            </a:r>
            <a:r>
              <a:rPr lang="en-US" dirty="0" smtClean="0"/>
              <a:t>: correct mathematical description of all properties of electromagnetic force and the weak nuclear force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Another prediction</a:t>
            </a:r>
            <a:r>
              <a:rPr lang="en-US" dirty="0" smtClean="0"/>
              <a:t>: force-mediating particles must be </a:t>
            </a:r>
            <a:r>
              <a:rPr lang="en-US" dirty="0" err="1" smtClean="0"/>
              <a:t>massless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Correct prediction for photon – mediator particle of electric and magnetic forces and all electromagnetic waves: radio, light, microwave, x-rays described by </a:t>
            </a:r>
            <a:r>
              <a:rPr lang="en-US" dirty="0" err="1" smtClean="0">
                <a:solidFill>
                  <a:srgbClr val="008000"/>
                </a:solidFill>
              </a:rPr>
              <a:t>massless</a:t>
            </a:r>
            <a:r>
              <a:rPr lang="en-US" dirty="0" smtClean="0">
                <a:solidFill>
                  <a:srgbClr val="008000"/>
                </a:solidFill>
              </a:rPr>
              <a:t> photons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Problem: for the weak nuclear force causing nuclear beta-decay, the mediator particle, “W boson” is very heavy</a:t>
            </a:r>
          </a:p>
          <a:p>
            <a:endParaRPr lang="en-US" dirty="0" smtClean="0"/>
          </a:p>
          <a:p>
            <a:r>
              <a:rPr lang="en-US" dirty="0" smtClean="0"/>
              <a:t>Question: How can we preserve the original theory and simultaneously  impart mass to the W boson?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25682"/>
            <a:ext cx="3414889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How does the W boson Acquire Mass?</a:t>
            </a:r>
            <a:br>
              <a:rPr lang="en-US" sz="3600" dirty="0" smtClean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Fill all of space with “Higgs” field</a:t>
            </a:r>
          </a:p>
          <a:p>
            <a:endParaRPr lang="en-US" dirty="0" smtClean="0"/>
          </a:p>
          <a:p>
            <a:r>
              <a:rPr lang="en-US" dirty="0" smtClean="0"/>
              <a:t>Particles propagating through “empty space” </a:t>
            </a:r>
          </a:p>
          <a:p>
            <a:pPr>
              <a:buNone/>
            </a:pPr>
            <a:r>
              <a:rPr lang="en-US" dirty="0" smtClean="0"/>
              <a:t>	actually propagating though Higgs field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Interaction of particles with Higgs field slows down the particle </a:t>
            </a:r>
            <a:r>
              <a:rPr lang="en-US" dirty="0" smtClean="0">
                <a:sym typeface="Wingdings"/>
              </a:rPr>
              <a:t> </a:t>
            </a:r>
            <a:r>
              <a:rPr lang="en-US" dirty="0" smtClean="0">
                <a:solidFill>
                  <a:srgbClr val="008000"/>
                </a:solidFill>
              </a:rPr>
              <a:t>imparting the property of mass to it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2602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Light versus Heavy Particles – </a:t>
            </a:r>
            <a:br>
              <a:rPr lang="en-US" sz="3600" dirty="0" smtClean="0"/>
            </a:br>
            <a:r>
              <a:rPr lang="en-US" sz="3111" dirty="0" smtClean="0"/>
              <a:t>like moving through water</a:t>
            </a:r>
            <a:endParaRPr lang="en-US" sz="3111" dirty="0"/>
          </a:p>
        </p:txBody>
      </p:sp>
      <p:pic>
        <p:nvPicPr>
          <p:cNvPr id="5" name="Content Placeholder 4" descr="smoothFis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004" r="-6004"/>
          <a:stretch>
            <a:fillRect/>
          </a:stretch>
        </p:blipFill>
        <p:spPr>
          <a:xfrm>
            <a:off x="-248349" y="1016015"/>
            <a:ext cx="5427130" cy="2984713"/>
          </a:xfrm>
        </p:spPr>
      </p:pic>
      <p:pic>
        <p:nvPicPr>
          <p:cNvPr id="7" name="Picture 6" descr="lobster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105" y="4000729"/>
            <a:ext cx="4257896" cy="2857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6448" y="1340555"/>
            <a:ext cx="378821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Streamlined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Moves fast through water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analogous to light particle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53998" y="5147704"/>
            <a:ext cx="437444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 streamlined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Moves slowly  through water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analogous to heavy particle 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Origin of Particle Physics	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56640" y="989385"/>
            <a:ext cx="7807680" cy="2033493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Search for the constituents of matter has been one of the central themes of physics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Aristotle's “elements”        earth, air, fire &amp; water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Chemists understood that molecules were the units carrying chemical properties of materials</a:t>
            </a: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3689849" y="1949687"/>
            <a:ext cx="37296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28320" y="3115048"/>
            <a:ext cx="11520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Molecules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053601" y="3679587"/>
            <a:ext cx="73872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Atoms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784960" y="4267169"/>
            <a:ext cx="327888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Positive and negative charges</a:t>
            </a: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4404961" y="3471333"/>
            <a:ext cx="1440" cy="29811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404961" y="4096069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85440" y="4791384"/>
            <a:ext cx="7807680" cy="66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 smtClean="0">
                <a:solidFill>
                  <a:srgbClr val="0000FF"/>
                </a:solidFill>
              </a:rPr>
              <a:t>Ernest Rutherford</a:t>
            </a:r>
            <a:r>
              <a:rPr lang="en-US" dirty="0">
                <a:solidFill>
                  <a:srgbClr val="0000FF"/>
                </a:solidFill>
              </a:rPr>
              <a:t>: scattering of probe particles off matter as a means of investigating substructure</a:t>
            </a:r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3816000" y="5694358"/>
            <a:ext cx="1440" cy="878492"/>
          </a:xfrm>
          <a:prstGeom prst="line">
            <a:avLst/>
          </a:prstGeom>
          <a:noFill/>
          <a:ln w="36000" cap="flat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1699200" y="6195530"/>
            <a:ext cx="1758240" cy="1441"/>
          </a:xfrm>
          <a:prstGeom prst="line">
            <a:avLst/>
          </a:prstGeom>
          <a:noFill/>
          <a:ln w="36000" cap="flat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 flipH="1" flipV="1">
            <a:off x="2200321" y="5615150"/>
            <a:ext cx="1427040" cy="483891"/>
          </a:xfrm>
          <a:prstGeom prst="line">
            <a:avLst/>
          </a:prstGeom>
          <a:noFill/>
          <a:ln w="36000" cap="flat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1370880" y="5978068"/>
            <a:ext cx="21888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1658" rIns="0" bIns="0"/>
          <a:lstStyle/>
          <a:p>
            <a:pPr>
              <a:lnSpc>
                <a:spcPct val="83000"/>
              </a:lnSpc>
            </a:pPr>
            <a:r>
              <a:rPr lang="en-US" sz="3200" dirty="0" smtClean="0">
                <a:solidFill>
                  <a:srgbClr val="000000"/>
                </a:solidFill>
                <a:latin typeface="Standard Symbols L" charset="0"/>
              </a:rPr>
              <a:t>α</a:t>
            </a:r>
            <a:endParaRPr lang="en-US" sz="3200" dirty="0">
              <a:solidFill>
                <a:srgbClr val="000000"/>
              </a:solidFill>
              <a:latin typeface="Standard Symbols L" charset="0"/>
            </a:endParaRP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3879360" y="6457639"/>
            <a:ext cx="33984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000000"/>
                </a:solidFill>
              </a:rPr>
              <a:t>Au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5410081" y="5619470"/>
            <a:ext cx="3342240" cy="99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Scattering at large </a:t>
            </a:r>
            <a:r>
              <a:rPr lang="en-US" dirty="0" smtClean="0"/>
              <a:t>angle</a:t>
            </a:r>
          </a:p>
          <a:p>
            <a:r>
              <a:rPr lang="en-US" dirty="0" smtClean="0"/>
              <a:t>due </a:t>
            </a:r>
            <a:r>
              <a:rPr lang="en-US" dirty="0"/>
              <a:t>to small, heavy</a:t>
            </a:r>
          </a:p>
          <a:p>
            <a:r>
              <a:rPr lang="en-US" dirty="0"/>
              <a:t>charged core: </a:t>
            </a:r>
            <a:r>
              <a:rPr lang="en-US" dirty="0">
                <a:solidFill>
                  <a:srgbClr val="FF3366"/>
                </a:solidFill>
              </a:rPr>
              <a:t>atomic nucleus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9780" y="6497460"/>
            <a:ext cx="3126998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did we confirm the existence of the Higgs?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4979"/>
            <a:ext cx="8229600" cy="4525963"/>
          </a:xfrm>
        </p:spPr>
        <p:txBody>
          <a:bodyPr/>
          <a:lstStyle/>
          <a:p>
            <a:r>
              <a:rPr lang="en-US" dirty="0" smtClean="0"/>
              <a:t>Create ripples in the Higgs field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 descr="waterRipp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249" y="2340947"/>
            <a:ext cx="3960455" cy="32382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1374" y="5911313"/>
            <a:ext cx="403007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Ripples </a:t>
            </a:r>
            <a:r>
              <a:rPr lang="en-US" sz="3200" dirty="0" err="1" smtClean="0">
                <a:solidFill>
                  <a:srgbClr val="008000"/>
                </a:solidFill>
                <a:sym typeface="Wingdings"/>
              </a:rPr>
              <a:t></a:t>
            </a:r>
            <a:r>
              <a:rPr lang="en-US" sz="3200" dirty="0" smtClean="0">
                <a:solidFill>
                  <a:srgbClr val="008000"/>
                </a:solidFill>
                <a:sym typeface="Wingdings"/>
              </a:rPr>
              <a:t> Higgs boson 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0" y="6568015"/>
            <a:ext cx="3372556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27364"/>
            <a:ext cx="7807680" cy="917376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A Century of Particle Physics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98401" y="881372"/>
            <a:ext cx="8193600" cy="4320454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>
                <a:solidFill>
                  <a:srgbClr val="008000"/>
                </a:solidFill>
              </a:rPr>
              <a:t>Success # 1: discovery of 6 quarks and 6 leptons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/>
              <a:t>12 fundamental fermions: matter particles (and their antimatter counterparts) derived by combining quantum mechanics and special relativity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204" y="2419454"/>
            <a:ext cx="5392800" cy="395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6444" y="4076840"/>
            <a:ext cx="3937000" cy="166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800080"/>
                </a:solidFill>
              </a:rPr>
              <a:t>But the intriguing pattern </a:t>
            </a:r>
          </a:p>
          <a:p>
            <a:r>
              <a:rPr lang="en-US" dirty="0">
                <a:solidFill>
                  <a:srgbClr val="800080"/>
                </a:solidFill>
              </a:rPr>
              <a:t>of mass values is not e</a:t>
            </a:r>
            <a:r>
              <a:rPr lang="en-US" dirty="0" smtClean="0">
                <a:solidFill>
                  <a:srgbClr val="800080"/>
                </a:solidFill>
              </a:rPr>
              <a:t>xplained </a:t>
            </a:r>
          </a:p>
          <a:p>
            <a:r>
              <a:rPr lang="mr-IN" dirty="0" smtClean="0">
                <a:solidFill>
                  <a:srgbClr val="800080"/>
                </a:solidFill>
              </a:rPr>
              <a:t>–</a:t>
            </a:r>
            <a:r>
              <a:rPr lang="en-US" dirty="0" smtClean="0">
                <a:solidFill>
                  <a:srgbClr val="800080"/>
                </a:solidFill>
              </a:rPr>
              <a:t> just blamed on </a:t>
            </a:r>
          </a:p>
          <a:p>
            <a:r>
              <a:rPr lang="en-US" dirty="0" smtClean="0">
                <a:solidFill>
                  <a:srgbClr val="800080"/>
                </a:solidFill>
              </a:rPr>
              <a:t>Higgs boson interactions</a:t>
            </a:r>
            <a:endParaRPr lang="en-US" dirty="0">
              <a:solidFill>
                <a:srgbClr val="80008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28220" y="6553904"/>
            <a:ext cx="3217333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81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4321"/>
            <a:ext cx="7807680" cy="1026828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A Century of Particle Physics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1520" y="1273094"/>
            <a:ext cx="8593920" cy="5520100"/>
          </a:xfrm>
          <a:ln/>
        </p:spPr>
        <p:txBody>
          <a:bodyPr tIns="19201"/>
          <a:lstStyle/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>
                <a:solidFill>
                  <a:srgbClr val="008000"/>
                </a:solidFill>
              </a:rPr>
              <a:t>Success # 2: principle of gauge invariance for </a:t>
            </a:r>
            <a:r>
              <a:rPr lang="en-US" sz="2200" i="1">
                <a:solidFill>
                  <a:srgbClr val="008000"/>
                </a:solidFill>
              </a:rPr>
              <a:t>predicting</a:t>
            </a:r>
            <a:r>
              <a:rPr lang="en-US" sz="2200">
                <a:solidFill>
                  <a:srgbClr val="008000"/>
                </a:solidFill>
              </a:rPr>
              <a:t> the nature of fundamental forces</a:t>
            </a:r>
          </a:p>
          <a:p>
            <a:pPr marL="783372" lvl="1" indent="-260644">
              <a:spcBef>
                <a:spcPts val="522"/>
              </a:spcBef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/>
              <a:t>matter particles (quarks and leptons) transform in </a:t>
            </a:r>
            <a:r>
              <a:rPr lang="en-US" sz="2000" i="1"/>
              <a:t>curved</a:t>
            </a:r>
            <a:r>
              <a:rPr lang="en-US" sz="2000"/>
              <a:t> internal spaces</a:t>
            </a:r>
          </a:p>
          <a:p>
            <a:pPr marL="783372" lvl="1" indent="-260644">
              <a:spcBef>
                <a:spcPts val="522"/>
              </a:spcBef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>
                <a:solidFill>
                  <a:srgbClr val="DC2300"/>
                </a:solidFill>
              </a:rPr>
              <a:t>The equations of motion predict terms that describe particle interactions with force fields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281" y="3560054"/>
            <a:ext cx="3425760" cy="315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1" y="4673292"/>
            <a:ext cx="4425120" cy="59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Vacuum is a Quantum Foam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3366FF"/>
                </a:solidFill>
              </a:rPr>
              <a:t>Implication of Heisenberg Uncertainty Principle </a:t>
            </a:r>
            <a:endParaRPr lang="en-US" sz="3600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1372"/>
            <a:ext cx="8229600" cy="500662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Nature can “borrow” energy of amount </a:t>
            </a:r>
            <a:r>
              <a:rPr lang="en-US" sz="7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dirty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i="1" dirty="0">
                <a:ln>
                  <a:solidFill>
                    <a:srgbClr val="3366FF"/>
                  </a:solidFill>
                </a:ln>
              </a:rPr>
              <a:t>E</a:t>
            </a:r>
            <a:r>
              <a:rPr lang="en-US" dirty="0">
                <a:ln>
                  <a:solidFill>
                    <a:srgbClr val="3366FF"/>
                  </a:solidFill>
                </a:ln>
              </a:rPr>
              <a:t> </a:t>
            </a:r>
            <a:r>
              <a:rPr lang="en-US" dirty="0" smtClean="0">
                <a:ln>
                  <a:solidFill>
                    <a:srgbClr val="3366FF"/>
                  </a:solidFill>
                </a:ln>
              </a:rPr>
              <a:t>for a short time </a:t>
            </a:r>
            <a:r>
              <a:rPr lang="en-US" sz="700" dirty="0" smtClean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dirty="0" err="1" smtClean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i="1" dirty="0" err="1" smtClean="0">
                <a:ln>
                  <a:solidFill>
                    <a:srgbClr val="3366FF"/>
                  </a:solidFill>
                </a:ln>
              </a:rPr>
              <a:t>t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The shorter the time period of this “energy loan”, the larger the amount of the loaned energy that is available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Therefore the vacuum is a bubbling foam with high-energy particles popping up and disappearing  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711221" y="1171224"/>
            <a:ext cx="31326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sz="4000" dirty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sz="40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E</a:t>
            </a:r>
            <a:r>
              <a:rPr lang="en-US" sz="40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~ </a:t>
            </a:r>
            <a:r>
              <a:rPr lang="en-US" sz="40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h</a:t>
            </a:r>
            <a:r>
              <a:rPr lang="en-US" sz="40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/ </a:t>
            </a:r>
            <a:r>
              <a:rPr lang="en-US" sz="4000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Δ</a:t>
            </a:r>
            <a:r>
              <a:rPr lang="en-US" sz="4000" i="1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t</a:t>
            </a:r>
            <a:endParaRPr lang="en-US" sz="4000" i="1" dirty="0">
              <a:ln>
                <a:solidFill>
                  <a:srgbClr val="3366FF"/>
                </a:solidFill>
              </a:ln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26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eini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2017894" y="310447"/>
            <a:ext cx="56979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Vacuum </a:t>
            </a:r>
            <a:r>
              <a:rPr lang="en-US" sz="3200" dirty="0" smtClean="0">
                <a:solidFill>
                  <a:srgbClr val="FF0000"/>
                </a:solidFill>
              </a:rPr>
              <a:t>as </a:t>
            </a:r>
            <a:r>
              <a:rPr lang="en-US" sz="3200" dirty="0">
                <a:solidFill>
                  <a:srgbClr val="FF0000"/>
                </a:solidFill>
              </a:rPr>
              <a:t>a Quantum Foam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6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4320"/>
            <a:ext cx="7807680" cy="1052751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FF0000"/>
                </a:solidFill>
              </a:rPr>
              <a:t>Detecting New Physics through Precision Measurements</a:t>
            </a: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04641" y="992265"/>
            <a:ext cx="8439840" cy="5101016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/>
              <a:t>Willis Lamb (Nobel Prize 1955) measured the difference between energies of </a:t>
            </a:r>
            <a:r>
              <a:rPr lang="en-US" sz="2200" baseline="33000" dirty="0"/>
              <a:t>2</a:t>
            </a:r>
            <a:r>
              <a:rPr lang="en-US" sz="2200" dirty="0"/>
              <a:t>S</a:t>
            </a:r>
            <a:r>
              <a:rPr lang="en-US" sz="2200" baseline="-33000" dirty="0">
                <a:latin typeface="Lucida Grande" charset="0"/>
                <a:cs typeface="Lucida Grande" charset="0"/>
              </a:rPr>
              <a:t>½</a:t>
            </a:r>
            <a:r>
              <a:rPr lang="en-US" sz="2200" dirty="0">
                <a:cs typeface="Lucida Grande" charset="0"/>
              </a:rPr>
              <a:t> and </a:t>
            </a:r>
            <a:r>
              <a:rPr lang="en-US" sz="2200" baseline="33000" dirty="0">
                <a:cs typeface="Lucida Grande" charset="0"/>
              </a:rPr>
              <a:t>2</a:t>
            </a:r>
            <a:r>
              <a:rPr lang="en-US" sz="2200" dirty="0">
                <a:cs typeface="Lucida Grande" charset="0"/>
              </a:rPr>
              <a:t>P</a:t>
            </a:r>
            <a:r>
              <a:rPr lang="en-US" sz="2200" baseline="-33000" dirty="0">
                <a:latin typeface="Lucida Grande" charset="0"/>
                <a:cs typeface="Lucida Grande" charset="0"/>
              </a:rPr>
              <a:t>½</a:t>
            </a:r>
            <a:r>
              <a:rPr lang="en-US" sz="2000" baseline="-33000" dirty="0">
                <a:latin typeface="Lucida Grande" charset="0"/>
                <a:cs typeface="Lucida Grande" charset="0"/>
              </a:rPr>
              <a:t> </a:t>
            </a:r>
            <a:r>
              <a:rPr lang="en-US" sz="2000" dirty="0">
                <a:latin typeface="Lucida Grande" charset="0"/>
                <a:cs typeface="Lucida Grande" charset="0"/>
              </a:rPr>
              <a:t>states of hydrogen atom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 smtClean="0">
                <a:solidFill>
                  <a:srgbClr val="008000"/>
                </a:solidFill>
                <a:cs typeface="Lucida Grande" charset="0"/>
              </a:rPr>
              <a:t>Observed one part per million </a:t>
            </a:r>
            <a:r>
              <a:rPr lang="en-US" sz="2000" dirty="0">
                <a:solidFill>
                  <a:srgbClr val="008000"/>
                </a:solidFill>
                <a:cs typeface="Lucida Grande" charset="0"/>
              </a:rPr>
              <a:t>difference </a:t>
            </a:r>
            <a:r>
              <a:rPr lang="en-US" sz="2000" dirty="0" smtClean="0">
                <a:solidFill>
                  <a:srgbClr val="008000"/>
                </a:solidFill>
                <a:cs typeface="Lucida Grande" charset="0"/>
              </a:rPr>
              <a:t>in their energies </a:t>
            </a:r>
            <a:endParaRPr lang="en-US" sz="2000" dirty="0">
              <a:solidFill>
                <a:srgbClr val="008000"/>
              </a:solidFill>
              <a:cs typeface="Lucida Grande" charset="0"/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>
                <a:solidFill>
                  <a:srgbClr val="660066"/>
                </a:solidFill>
                <a:cs typeface="Lucida Grande" charset="0"/>
              </a:rPr>
              <a:t>States </a:t>
            </a:r>
            <a:r>
              <a:rPr lang="en-US" sz="2000" dirty="0" smtClean="0">
                <a:solidFill>
                  <a:srgbClr val="660066"/>
                </a:solidFill>
                <a:cs typeface="Lucida Grande" charset="0"/>
              </a:rPr>
              <a:t>should have the same </a:t>
            </a:r>
            <a:r>
              <a:rPr lang="en-US" sz="2000" dirty="0">
                <a:solidFill>
                  <a:srgbClr val="660066"/>
                </a:solidFill>
                <a:cs typeface="Lucida Grande" charset="0"/>
              </a:rPr>
              <a:t>energy </a:t>
            </a:r>
            <a:r>
              <a:rPr lang="en-US" sz="2000" dirty="0" smtClean="0">
                <a:solidFill>
                  <a:srgbClr val="660066"/>
                </a:solidFill>
                <a:cs typeface="Lucida Grande" charset="0"/>
              </a:rPr>
              <a:t>in the absence of vacuum fluctuations</a:t>
            </a:r>
            <a:endParaRPr lang="en-US" sz="2000" dirty="0">
              <a:solidFill>
                <a:srgbClr val="660066"/>
              </a:solidFill>
              <a:cs typeface="Lucida Grande" charset="0"/>
            </a:endParaRP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Harbinger of vacuum fluctuations to be calculated by Feynman diagrams containing quantum fluctuations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>
                <a:solidFill>
                  <a:srgbClr val="993366"/>
                </a:solidFill>
              </a:rPr>
              <a:t>Modern quantum field theory of electrodynamics followed ( Nobel Prize 1965 for Schwinger, </a:t>
            </a:r>
            <a:r>
              <a:rPr lang="en-US" sz="2000" dirty="0" smtClean="0">
                <a:solidFill>
                  <a:srgbClr val="993366"/>
                </a:solidFill>
              </a:rPr>
              <a:t>Feynman &amp; </a:t>
            </a:r>
            <a:r>
              <a:rPr lang="en-US" sz="2000" dirty="0" err="1">
                <a:solidFill>
                  <a:srgbClr val="993366"/>
                </a:solidFill>
              </a:rPr>
              <a:t>Tomonaga</a:t>
            </a:r>
            <a:r>
              <a:rPr lang="en-US" sz="2000" dirty="0">
                <a:solidFill>
                  <a:srgbClr val="993366"/>
                </a:solidFill>
              </a:rPr>
              <a:t>)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80"/>
              </a:solidFill>
            </a:endParaRP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00"/>
              </a:solidFill>
            </a:endParaRP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961" y="4473160"/>
            <a:ext cx="4887360" cy="213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pic>
        <p:nvPicPr>
          <p:cNvPr id="3" name="Content Placeholder 2" descr="DIS_cartoon_smal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3" r="-14023"/>
          <a:stretch>
            <a:fillRect/>
          </a:stretch>
        </p:blipFill>
        <p:spPr>
          <a:xfrm>
            <a:off x="457200" y="1219203"/>
            <a:ext cx="8229600" cy="4525963"/>
          </a:xfrm>
        </p:spPr>
      </p:pic>
      <p:sp>
        <p:nvSpPr>
          <p:cNvPr id="4" name="TextBox 3"/>
          <p:cNvSpPr txBox="1"/>
          <p:nvPr/>
        </p:nvSpPr>
        <p:spPr>
          <a:xfrm>
            <a:off x="1834444" y="5983113"/>
            <a:ext cx="52443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DIS = Deep Inelastic Scattering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937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6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Test </a:t>
            </a:r>
            <a:r>
              <a:rPr lang="en-US" sz="2500" dirty="0">
                <a:solidFill>
                  <a:srgbClr val="DC2300"/>
                </a:solidFill>
              </a:rPr>
              <a:t>of </a:t>
            </a:r>
            <a:r>
              <a:rPr lang="en-US" sz="2500" dirty="0" smtClean="0">
                <a:solidFill>
                  <a:srgbClr val="DC2300"/>
                </a:solidFill>
              </a:rPr>
              <a:t>Quantum Fluctuations </a:t>
            </a:r>
            <a:r>
              <a:rPr lang="en-US" sz="2500" dirty="0">
                <a:solidFill>
                  <a:srgbClr val="DC2300"/>
                </a:solidFill>
              </a:rPr>
              <a:t>at High Energy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2197671"/>
            <a:ext cx="3277440" cy="109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1" y="3417480"/>
            <a:ext cx="3218400" cy="123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92160" y="4768341"/>
            <a:ext cx="3964320" cy="91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 smtClean="0">
                <a:solidFill>
                  <a:srgbClr val="008000"/>
                </a:solidFill>
              </a:rPr>
              <a:t>Changing strength of the strong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>
                <a:solidFill>
                  <a:srgbClr val="008000"/>
                </a:solidFill>
              </a:rPr>
              <a:t>f</a:t>
            </a:r>
            <a:r>
              <a:rPr lang="en-US" dirty="0" smtClean="0">
                <a:solidFill>
                  <a:srgbClr val="008000"/>
                </a:solidFill>
              </a:rPr>
              <a:t>orce with energy has </a:t>
            </a:r>
            <a:r>
              <a:rPr lang="en-US" dirty="0">
                <a:solidFill>
                  <a:srgbClr val="008000"/>
                </a:solidFill>
              </a:rPr>
              <a:t>been 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confirmed </a:t>
            </a:r>
            <a:r>
              <a:rPr lang="en-US" dirty="0">
                <a:solidFill>
                  <a:srgbClr val="008000"/>
                </a:solidFill>
              </a:rPr>
              <a:t>experimentally 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120" y="1600008"/>
            <a:ext cx="4392000" cy="457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7297920" y="1758426"/>
            <a:ext cx="627840" cy="175698"/>
          </a:xfrm>
          <a:prstGeom prst="roundRect">
            <a:avLst>
              <a:gd name="adj" fmla="val 81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7544160" y="1744024"/>
            <a:ext cx="1042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Dark Matter, Galaxy Formation and the Quantum Foam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11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 dirty="0">
                <a:solidFill>
                  <a:srgbClr val="DC2300"/>
                </a:solidFill>
              </a:rPr>
              <a:t>Origin of Particle </a:t>
            </a:r>
            <a:r>
              <a:rPr lang="en-US" sz="3300" dirty="0" smtClean="0">
                <a:solidFill>
                  <a:srgbClr val="DC2300"/>
                </a:solidFill>
              </a:rPr>
              <a:t>Physics </a:t>
            </a:r>
            <a:r>
              <a:rPr lang="en-US" sz="3300" dirty="0">
                <a:solidFill>
                  <a:srgbClr val="DC2300"/>
                </a:solidFill>
              </a:rPr>
              <a:t>	</a:t>
            </a:r>
          </a:p>
        </p:txBody>
      </p:sp>
      <p:pic>
        <p:nvPicPr>
          <p:cNvPr id="5" name="Content Placeholder 4" descr="goldFoi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81" r="-8981"/>
          <a:stretch>
            <a:fillRect/>
          </a:stretch>
        </p:blipFill>
        <p:spPr>
          <a:xfrm>
            <a:off x="457200" y="117687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1297984" y="5969003"/>
            <a:ext cx="6507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660066"/>
                </a:solidFill>
              </a:rPr>
              <a:t>Rutherford’s scattering experiment of 1911</a:t>
            </a:r>
            <a:endParaRPr lang="en-US" sz="28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8238" y="6497460"/>
            <a:ext cx="3733802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7012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750"/>
            <a:ext cx="9144000" cy="769583"/>
          </a:xfrm>
        </p:spPr>
        <p:txBody>
          <a:bodyPr>
            <a:noAutofit/>
          </a:bodyPr>
          <a:lstStyle/>
          <a:p>
            <a:r>
              <a:rPr lang="en-US" sz="3600" dirty="0" smtClean="0"/>
              <a:t>Halo of Invisible Dark Matter around Galaxies</a:t>
            </a:r>
            <a:endParaRPr lang="en-US" sz="3600" dirty="0"/>
          </a:p>
        </p:txBody>
      </p:sp>
      <p:pic>
        <p:nvPicPr>
          <p:cNvPr id="4" name="Content Placeholder 3" descr="The-Galactic-Dark-Matter-Halo-Is-Shaped-Like-a-Ball-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3154" r="-33154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903111" y="6152444"/>
            <a:ext cx="7291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Four times as much dark matter as visible matter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9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231775" y="1311275"/>
            <a:ext cx="3810000" cy="46910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i="1" dirty="0"/>
              <a:t>A lot</a:t>
            </a:r>
            <a:r>
              <a:rPr lang="en-US" sz="2400" dirty="0"/>
              <a:t> of dark matter is required to hold galaxies together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3333FF"/>
                </a:solidFill>
              </a:rPr>
              <a:t>It cannot all be made of protons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3333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E00"/>
                </a:solidFill>
              </a:rPr>
              <a:t>It must be neutral, stable, heavy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00BE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It must be some new form of matter</a:t>
            </a:r>
            <a:r>
              <a:rPr lang="en-US" dirty="0" smtClean="0">
                <a:solidFill>
                  <a:srgbClr val="FF0000"/>
                </a:solidFill>
              </a:rPr>
              <a:t> – new fundamental particles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6678" name="Picture 6" descr="img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2138" y="1123950"/>
            <a:ext cx="4471987" cy="47799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47322" y="197557"/>
            <a:ext cx="5711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Mapping out the Dark Matter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Newly Discovered Dark Matter Galaxies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magclouds_telescopes_des_sat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09" r="-9209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3D Distribution of Galaxies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sdss_pie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28" r="-41328"/>
          <a:stretch>
            <a:fillRect/>
          </a:stretch>
        </p:blipFill>
        <p:spPr>
          <a:xfrm>
            <a:off x="-197152" y="1199441"/>
            <a:ext cx="9702390" cy="5335941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94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Cosmic Microwave Background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penziasWison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-2842331" y="1234196"/>
            <a:ext cx="9892260" cy="5440362"/>
          </a:xfrm>
        </p:spPr>
      </p:pic>
      <p:sp>
        <p:nvSpPr>
          <p:cNvPr id="7" name="TextBox 6"/>
          <p:cNvSpPr txBox="1"/>
          <p:nvPr/>
        </p:nvSpPr>
        <p:spPr>
          <a:xfrm>
            <a:off x="4318008" y="1580446"/>
            <a:ext cx="4825992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Penzias and Wilson (Bell Labs) </a:t>
            </a:r>
          </a:p>
          <a:p>
            <a:r>
              <a:rPr lang="en-US" sz="2800" dirty="0"/>
              <a:t>d</a:t>
            </a:r>
            <a:r>
              <a:rPr lang="en-US" sz="2800" dirty="0" smtClean="0"/>
              <a:t>iscovered in 1964 a constant microwave radiation coming uniformly from all points in the sky</a:t>
            </a:r>
          </a:p>
          <a:p>
            <a:endParaRPr lang="en-US" sz="2800" dirty="0"/>
          </a:p>
          <a:p>
            <a:r>
              <a:rPr lang="en-US" sz="2800" dirty="0" smtClean="0"/>
              <a:t>This radiation was emitted at the beginning  of the Universe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Nobel-prize winning discovery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9915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16089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0999" y="5362194"/>
            <a:ext cx="865011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microwave radiation </a:t>
            </a:r>
          </a:p>
          <a:p>
            <a:r>
              <a:rPr lang="en-US" sz="2400" dirty="0" smtClean="0">
                <a:solidFill>
                  <a:srgbClr val="008000"/>
                </a:solidFill>
              </a:rPr>
              <a:t>0.001% variation with direction in sky, measured by COBE satellite </a:t>
            </a:r>
            <a:r>
              <a:rPr lang="en-US" sz="2400" dirty="0" smtClean="0"/>
              <a:t>(Nobel-prize winning discovery)</a:t>
            </a:r>
          </a:p>
        </p:txBody>
      </p:sp>
      <p:pic>
        <p:nvPicPr>
          <p:cNvPr id="4" name="Content Placeholder 3" descr="cobe_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14867" y="809984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457222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59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3" y="5771413"/>
            <a:ext cx="8494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radiation </a:t>
            </a:r>
          </a:p>
          <a:p>
            <a:r>
              <a:rPr lang="en-US" sz="2400" dirty="0" smtClean="0"/>
              <a:t>Improved direction precision measured by WMAP satellite</a:t>
            </a:r>
          </a:p>
        </p:txBody>
      </p:sp>
      <p:pic>
        <p:nvPicPr>
          <p:cNvPr id="6" name="Content Placeholder 5" descr="wmapRevealsFullsk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10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3" y="5771413"/>
            <a:ext cx="8748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radiation </a:t>
            </a:r>
          </a:p>
          <a:p>
            <a:r>
              <a:rPr lang="en-US" sz="2400" dirty="0" smtClean="0"/>
              <a:t>Further improved direction precision measured by PLANCK satellite</a:t>
            </a:r>
          </a:p>
        </p:txBody>
      </p:sp>
      <p:pic>
        <p:nvPicPr>
          <p:cNvPr id="4" name="Content Placeholder 3" descr="Planck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37" b="-4137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05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Origin of Galaxies Requires Dark Matter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67556"/>
            <a:ext cx="8390467" cy="523522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Quantum fluctuations at the Big Bang cause density variations</a:t>
            </a:r>
          </a:p>
          <a:p>
            <a:pPr lvl="1"/>
            <a:r>
              <a:rPr lang="en-US" dirty="0" smtClean="0"/>
              <a:t>We are seeing the imprint of these density variations on the earliest light </a:t>
            </a:r>
          </a:p>
          <a:p>
            <a:r>
              <a:rPr lang="en-US" dirty="0" smtClean="0"/>
              <a:t>Density variations seeded the accretion of dark matter </a:t>
            </a:r>
          </a:p>
          <a:p>
            <a:r>
              <a:rPr lang="en-US" dirty="0" smtClean="0"/>
              <a:t>Dark matter accretion causes accretion of visible matter</a:t>
            </a:r>
          </a:p>
          <a:p>
            <a:pPr lvl="1"/>
            <a:r>
              <a:rPr lang="en-US" dirty="0" smtClean="0"/>
              <a:t>Leading to galaxies we see today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1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Vacuum Quantum Foam and the W boson Mass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18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Origin of Particle Physics	</a:t>
            </a:r>
          </a:p>
        </p:txBody>
      </p:sp>
      <p:pic>
        <p:nvPicPr>
          <p:cNvPr id="3" name="Content Placeholder 2" descr="rutherford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23" b="-4823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668" y="6497460"/>
            <a:ext cx="3197575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9959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idx="10"/>
          </p:nvPr>
        </p:nvSpPr>
        <p:spPr>
          <a:xfrm>
            <a:off x="14111" y="6553904"/>
            <a:ext cx="3176640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65600" y="694153"/>
            <a:ext cx="8956800" cy="5137020"/>
          </a:xfrm>
          <a:ln/>
        </p:spPr>
        <p:txBody>
          <a:bodyPr tIns="20802"/>
          <a:lstStyle/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Quantum fluctuations due to </a:t>
            </a:r>
            <a:r>
              <a:rPr lang="en-US" sz="2400" dirty="0" smtClean="0">
                <a:solidFill>
                  <a:srgbClr val="008000"/>
                </a:solidFill>
              </a:rPr>
              <a:t>top </a:t>
            </a:r>
            <a:r>
              <a:rPr lang="en-US" sz="2400" dirty="0">
                <a:solidFill>
                  <a:srgbClr val="008000"/>
                </a:solidFill>
              </a:rPr>
              <a:t>quark and Higgs </a:t>
            </a:r>
            <a:r>
              <a:rPr lang="en-US" sz="2400" dirty="0" smtClean="0">
                <a:solidFill>
                  <a:srgbClr val="008000"/>
                </a:solidFill>
              </a:rPr>
              <a:t>boson </a:t>
            </a:r>
            <a:r>
              <a:rPr lang="en-US" sz="2400" dirty="0">
                <a:solidFill>
                  <a:srgbClr val="008000"/>
                </a:solidFill>
              </a:rPr>
              <a:t>and (potentially) undiscovered particles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83529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Motivation for Precision </a:t>
            </a:r>
            <a:r>
              <a:rPr lang="en-US" sz="2500" dirty="0" smtClean="0">
                <a:solidFill>
                  <a:srgbClr val="DC2300"/>
                </a:solidFill>
              </a:rPr>
              <a:t>Measurement of W boson Mass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23555" name="AutoShape 3"/>
          <p:cNvSpPr>
            <a:spLocks noChangeArrowheads="1"/>
          </p:cNvSpPr>
          <p:nvPr/>
        </p:nvSpPr>
        <p:spPr bwMode="auto">
          <a:xfrm>
            <a:off x="1143360" y="3469324"/>
            <a:ext cx="2678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21280" y="4408304"/>
            <a:ext cx="8280000" cy="88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Standard Model </a:t>
            </a:r>
            <a:r>
              <a:rPr lang="en-US" dirty="0" smtClean="0"/>
              <a:t>calculation of the quantum fluctuations: </a:t>
            </a:r>
            <a:endParaRPr lang="en-US" baseline="-33000" dirty="0">
              <a:solidFill>
                <a:srgbClr val="0000FF"/>
              </a:solidFill>
              <a:cs typeface="Times New Roman" charset="0"/>
            </a:endParaRP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80" y="2240875"/>
            <a:ext cx="2579040" cy="13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640" y="1723862"/>
            <a:ext cx="2684160" cy="97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161" y="2239436"/>
            <a:ext cx="2881440" cy="9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520" y="2743489"/>
            <a:ext cx="2759040" cy="146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77120" y="5069685"/>
            <a:ext cx="8966880" cy="99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008000"/>
                </a:solidFill>
              </a:rPr>
              <a:t> Since we know top quark and Higgs boson masses, comparing </a:t>
            </a:r>
            <a:r>
              <a:rPr lang="en-US" dirty="0" smtClean="0">
                <a:solidFill>
                  <a:srgbClr val="008000"/>
                </a:solidFill>
              </a:rPr>
              <a:t>measured and </a:t>
            </a:r>
            <a:r>
              <a:rPr lang="en-US" dirty="0">
                <a:solidFill>
                  <a:srgbClr val="008000"/>
                </a:solidFill>
              </a:rPr>
              <a:t>calculated values of W boson mass tells us about new particles “X” </a:t>
            </a:r>
            <a:r>
              <a:rPr lang="en-US" dirty="0" smtClean="0">
                <a:solidFill>
                  <a:srgbClr val="008000"/>
                </a:solidFill>
              </a:rPr>
              <a:t>beyond </a:t>
            </a:r>
            <a:r>
              <a:rPr lang="en-US" dirty="0">
                <a:solidFill>
                  <a:srgbClr val="008000"/>
                </a:solidFill>
              </a:rPr>
              <a:t>the Standard Model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14110" y="6539793"/>
            <a:ext cx="3443112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31040" y="986820"/>
            <a:ext cx="8956800" cy="5717400"/>
          </a:xfrm>
          <a:ln/>
        </p:spPr>
        <p:txBody>
          <a:bodyPr tIns="20802">
            <a:normAutofit/>
          </a:bodyPr>
          <a:lstStyle/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008000"/>
                </a:solidFill>
              </a:rPr>
              <a:t>The mass of the W boson is </a:t>
            </a:r>
            <a:r>
              <a:rPr lang="en-US" sz="2800" dirty="0" smtClean="0">
                <a:solidFill>
                  <a:srgbClr val="008000"/>
                </a:solidFill>
              </a:rPr>
              <a:t>precisely calculable in Standard Model theory </a:t>
            </a:r>
            <a:endParaRPr lang="en-US" sz="2800" dirty="0">
              <a:solidFill>
                <a:srgbClr val="008000"/>
              </a:solidFill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The Higgs boson was the last missing component of the </a:t>
            </a:r>
            <a:r>
              <a:rPr lang="en-US" sz="2400" dirty="0" smtClean="0"/>
              <a:t>model</a:t>
            </a:r>
            <a:endParaRPr lang="en-US" sz="2400" dirty="0"/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660066"/>
                </a:solidFill>
              </a:rPr>
              <a:t>The W boson mass is </a:t>
            </a:r>
            <a:r>
              <a:rPr lang="en-US" sz="2800" dirty="0" smtClean="0">
                <a:solidFill>
                  <a:srgbClr val="660066"/>
                </a:solidFill>
              </a:rPr>
              <a:t>calculated to accuracy </a:t>
            </a:r>
            <a:r>
              <a:rPr lang="en-US" sz="2800" dirty="0">
                <a:solidFill>
                  <a:srgbClr val="660066"/>
                </a:solidFill>
              </a:rPr>
              <a:t>of 0.01</a:t>
            </a:r>
            <a:r>
              <a:rPr lang="en-US" sz="2800" dirty="0" smtClean="0">
                <a:solidFill>
                  <a:srgbClr val="660066"/>
                </a:solidFill>
              </a:rPr>
              <a:t>%</a:t>
            </a:r>
            <a:endParaRPr lang="en-US" sz="2400" dirty="0"/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008000"/>
                </a:solidFill>
              </a:rPr>
              <a:t>Standard Model </a:t>
            </a:r>
            <a:r>
              <a:rPr lang="en-US" dirty="0">
                <a:solidFill>
                  <a:srgbClr val="008000"/>
                </a:solidFill>
              </a:rPr>
              <a:t>expectation </a:t>
            </a:r>
            <a:endParaRPr lang="en-US" dirty="0" smtClean="0">
              <a:solidFill>
                <a:srgbClr val="008000"/>
              </a:solidFill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008000"/>
                </a:solidFill>
              </a:rPr>
              <a:t>M</a:t>
            </a:r>
            <a:r>
              <a:rPr lang="en-US" baseline="-33000" dirty="0" smtClean="0">
                <a:solidFill>
                  <a:srgbClr val="008000"/>
                </a:solidFill>
              </a:rPr>
              <a:t>W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rgbClr val="008000"/>
                </a:solidFill>
              </a:rPr>
              <a:t>= 80,357 ± 4</a:t>
            </a:r>
            <a:r>
              <a:rPr lang="en-US" baseline="-33000" dirty="0">
                <a:solidFill>
                  <a:srgbClr val="008000"/>
                </a:solidFill>
              </a:rPr>
              <a:t>inputs</a:t>
            </a:r>
            <a:r>
              <a:rPr lang="en-US" dirty="0">
                <a:solidFill>
                  <a:srgbClr val="008000"/>
                </a:solidFill>
              </a:rPr>
              <a:t> ± 4</a:t>
            </a:r>
            <a:r>
              <a:rPr lang="en-US" baseline="-33000" dirty="0">
                <a:solidFill>
                  <a:srgbClr val="008000"/>
                </a:solidFill>
              </a:rPr>
              <a:t>theory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MeV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dirty="0">
              <a:solidFill>
                <a:srgbClr val="008000"/>
              </a:solidFill>
            </a:endParaRPr>
          </a:p>
          <a:p>
            <a:pPr marL="1166693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 smtClean="0">
                <a:solidFill>
                  <a:srgbClr val="0000FF"/>
                </a:solidFill>
              </a:rPr>
              <a:t>A target for comparison to experimental measurement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6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Motivation for Precision </a:t>
            </a:r>
            <a:r>
              <a:rPr lang="en-US" sz="2500" dirty="0" smtClean="0">
                <a:solidFill>
                  <a:srgbClr val="DC2300"/>
                </a:solidFill>
              </a:rPr>
              <a:t>Measurement of W boson Mass</a:t>
            </a:r>
            <a:endParaRPr lang="en-US" sz="2500" dirty="0">
              <a:solidFill>
                <a:srgbClr val="DC23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idx="10"/>
          </p:nvPr>
        </p:nvSpPr>
        <p:spPr>
          <a:xfrm>
            <a:off x="141120" y="6483349"/>
            <a:ext cx="3231436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39" y="112332"/>
            <a:ext cx="8233071" cy="728717"/>
          </a:xfrm>
          <a:ln/>
        </p:spPr>
        <p:txBody>
          <a:bodyPr tIns="22401">
            <a:no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800" dirty="0" smtClean="0">
                <a:solidFill>
                  <a:srgbClr val="DC2300"/>
                </a:solidFill>
              </a:rPr>
              <a:t>Quantum Fluctuations </a:t>
            </a:r>
            <a:r>
              <a:rPr lang="en-US" sz="2800" dirty="0">
                <a:solidFill>
                  <a:srgbClr val="DC2300"/>
                </a:solidFill>
              </a:rPr>
              <a:t>from </a:t>
            </a:r>
            <a:r>
              <a:rPr lang="en-US" sz="2800" dirty="0" err="1">
                <a:solidFill>
                  <a:srgbClr val="DC2300"/>
                </a:solidFill>
              </a:rPr>
              <a:t>Supersymmetric</a:t>
            </a:r>
            <a:r>
              <a:rPr lang="en-US" sz="2800" dirty="0">
                <a:solidFill>
                  <a:srgbClr val="DC2300"/>
                </a:solidFill>
              </a:rPr>
              <a:t> Particles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1120" y="4446266"/>
            <a:ext cx="8879040" cy="1790843"/>
          </a:xfrm>
          <a:ln/>
        </p:spPr>
        <p:txBody>
          <a:bodyPr tIns="19201">
            <a:normAutofit lnSpcReduction="10000"/>
          </a:bodyPr>
          <a:lstStyle/>
          <a:p>
            <a:pPr marL="391686" indent="-293764">
              <a:spcAft>
                <a:spcPct val="0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008000"/>
                </a:solidFill>
                <a:cs typeface="Times New Roman" charset="0"/>
              </a:rPr>
              <a:t>Quantum 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fluctuations involving </a:t>
            </a:r>
            <a:r>
              <a:rPr lang="en-US" sz="2800" dirty="0" err="1" smtClean="0">
                <a:solidFill>
                  <a:srgbClr val="008000"/>
                </a:solidFill>
                <a:cs typeface="Times New Roman" charset="0"/>
              </a:rPr>
              <a:t>supersymmetric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 particles contribute to the </a:t>
            </a:r>
            <a:r>
              <a:rPr lang="en-US" sz="2800" dirty="0">
                <a:solidFill>
                  <a:srgbClr val="008000"/>
                </a:solidFill>
                <a:cs typeface="Times New Roman" charset="0"/>
              </a:rPr>
              <a:t>W boson 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mass</a:t>
            </a:r>
            <a:endParaRPr lang="en-US" sz="2800" dirty="0">
              <a:solidFill>
                <a:srgbClr val="008000"/>
              </a:solidFill>
              <a:cs typeface="Times New Roman" charset="0"/>
            </a:endParaRPr>
          </a:p>
          <a:p>
            <a:pPr marL="391686" indent="-293764">
              <a:spcAft>
                <a:spcPct val="0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800" dirty="0">
              <a:solidFill>
                <a:srgbClr val="008000"/>
              </a:solidFill>
              <a:cs typeface="Times New Roman" charset="0"/>
            </a:endParaRPr>
          </a:p>
          <a:p>
            <a:pPr marL="391686" indent="-293764">
              <a:spcAft>
                <a:spcPct val="0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 err="1" smtClean="0">
                <a:solidFill>
                  <a:srgbClr val="993366"/>
                </a:solidFill>
                <a:cs typeface="Times New Roman" charset="0"/>
              </a:rPr>
              <a:t>Supersymmetric</a:t>
            </a:r>
            <a:r>
              <a:rPr lang="en-US" sz="2800" dirty="0" smtClean="0">
                <a:solidFill>
                  <a:srgbClr val="993366"/>
                </a:solidFill>
                <a:cs typeface="Times New Roman" charset="0"/>
              </a:rPr>
              <a:t> </a:t>
            </a:r>
            <a:r>
              <a:rPr lang="en-US" sz="2800" dirty="0">
                <a:solidFill>
                  <a:srgbClr val="993366"/>
                </a:solidFill>
                <a:cs typeface="Times New Roman" charset="0"/>
              </a:rPr>
              <a:t>particle could constitute dark matter   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 baseline="-33000" dirty="0">
              <a:solidFill>
                <a:srgbClr val="DC2300"/>
              </a:solidFill>
              <a:cs typeface="Times New Roman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1" y="1241411"/>
            <a:ext cx="7863840" cy="280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1" y="6519332"/>
            <a:ext cx="3217333" cy="338667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FF420E"/>
                </a:solidFill>
              </a:rPr>
              <a:t>2022 </a:t>
            </a:r>
            <a:r>
              <a:rPr lang="en-US" sz="2900" dirty="0">
                <a:solidFill>
                  <a:srgbClr val="FF420E"/>
                </a:solidFill>
              </a:rPr>
              <a:t>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37441" y="3008477"/>
            <a:ext cx="358560" cy="387400"/>
          </a:xfrm>
          <a:prstGeom prst="ellipse">
            <a:avLst/>
          </a:prstGeom>
          <a:solidFill>
            <a:srgbClr val="FF6600"/>
          </a:solidFill>
          <a:ln w="9525" cap="flat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i="1" dirty="0" smtClean="0">
                <a:solidFill>
                  <a:srgbClr val="7E0021"/>
                </a:solidFill>
              </a:rPr>
              <a:t>Science </a:t>
            </a:r>
            <a:r>
              <a:rPr lang="en-US" sz="2400" b="1" dirty="0" smtClean="0">
                <a:solidFill>
                  <a:srgbClr val="7E0021"/>
                </a:solidFill>
              </a:rPr>
              <a:t>376</a:t>
            </a:r>
            <a:r>
              <a:rPr lang="en-US" sz="2400" dirty="0" smtClean="0">
                <a:solidFill>
                  <a:srgbClr val="7E0021"/>
                </a:solidFill>
              </a:rPr>
              <a:t>, 170 </a:t>
            </a:r>
            <a:r>
              <a:rPr lang="en-US" sz="2000" dirty="0" smtClean="0">
                <a:solidFill>
                  <a:srgbClr val="7E0021"/>
                </a:solidFill>
              </a:rPr>
              <a:t>(April 7, 2022)</a:t>
            </a:r>
            <a:r>
              <a:rPr lang="en-US" sz="2400" dirty="0" smtClean="0">
                <a:solidFill>
                  <a:srgbClr val="7E0021"/>
                </a:solidFill>
              </a:rPr>
              <a:t>; </a:t>
            </a:r>
            <a:r>
              <a:rPr lang="en-US" sz="2000" dirty="0" smtClean="0">
                <a:solidFill>
                  <a:srgbClr val="004586"/>
                </a:solidFill>
              </a:rPr>
              <a:t>DOI</a:t>
            </a:r>
            <a:r>
              <a:rPr lang="en-US" sz="2200" dirty="0" smtClean="0"/>
              <a:t>: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r>
              <a:rPr lang="en-US" sz="2200" dirty="0" smtClean="0">
                <a:solidFill>
                  <a:srgbClr val="7E0021"/>
                </a:solidFill>
              </a:rPr>
              <a:t>10.1126/science.abk1781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endParaRPr lang="en-US" sz="2400" dirty="0">
              <a:solidFill>
                <a:srgbClr val="7E002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598333" y="3395877"/>
            <a:ext cx="939108" cy="27699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4945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How to Measure the W boson Mass to 0.01% accuracy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72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2"/>
          <p:cNvSpPr>
            <a:spLocks noGrp="1"/>
          </p:cNvSpPr>
          <p:nvPr>
            <p:ph type="ftr" idx="4294967295"/>
          </p:nvPr>
        </p:nvSpPr>
        <p:spPr>
          <a:xfrm>
            <a:off x="9813" y="6613465"/>
            <a:ext cx="3176538" cy="230424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2"/>
            <a:ext cx="7807680" cy="843929"/>
          </a:xfrm>
          <a:ln/>
        </p:spPr>
        <p:txBody>
          <a:bodyPr tIns="256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>
                <a:solidFill>
                  <a:srgbClr val="DC2300"/>
                </a:solidFill>
              </a:rPr>
              <a:t>W Boson Production </a:t>
            </a:r>
            <a:r>
              <a:rPr lang="en-US" sz="2900" dirty="0" smtClean="0">
                <a:solidFill>
                  <a:srgbClr val="DC2300"/>
                </a:solidFill>
              </a:rPr>
              <a:t>in Proton-Antiproton Collisions</a:t>
            </a:r>
            <a:endParaRPr lang="en-US" sz="2900" dirty="0">
              <a:solidFill>
                <a:srgbClr val="DC2300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20" y="731597"/>
            <a:ext cx="4235040" cy="426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668160" y="1225569"/>
            <a:ext cx="132192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1988641" y="1239971"/>
            <a:ext cx="1440" cy="109019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668160" y="2335925"/>
            <a:ext cx="132192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1988640" y="1212607"/>
            <a:ext cx="1008000" cy="1441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1988641" y="2343127"/>
            <a:ext cx="953280" cy="1440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V="1">
            <a:off x="2941921" y="1837633"/>
            <a:ext cx="843840" cy="50693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2956320" y="2343127"/>
            <a:ext cx="708480" cy="69415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 rot="2640000">
            <a:off x="2738213" y="2488799"/>
            <a:ext cx="1551027" cy="79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" tIns="35529" rIns="16328" bIns="16328" anchor="ctr" anchorCtr="1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dirty="0"/>
          </a:p>
          <a:p>
            <a:r>
              <a:rPr lang="en-US" dirty="0"/>
              <a:t>Neutrino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3840481" y="1716660"/>
            <a:ext cx="7848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Lepton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2247841" y="1827553"/>
            <a:ext cx="531360" cy="55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2002" rIns="0" bIns="0"/>
          <a:lstStyle/>
          <a:p>
            <a:r>
              <a:rPr lang="en-US" sz="3600" i="1">
                <a:solidFill>
                  <a:srgbClr val="FF3366"/>
                </a:solidFill>
              </a:rPr>
              <a:t>W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3064321" y="1035469"/>
            <a:ext cx="799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Gluons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544320" y="847971"/>
            <a:ext cx="69264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550081" y="1955738"/>
            <a:ext cx="1121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Antiquark</a:t>
            </a: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344160" y="3513969"/>
            <a:ext cx="321840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Quark-antiquark annihilation</a:t>
            </a:r>
          </a:p>
          <a:p>
            <a:r>
              <a:rPr lang="en-US" dirty="0"/>
              <a:t>p</a:t>
            </a:r>
            <a:r>
              <a:rPr lang="en-US" dirty="0" smtClean="0"/>
              <a:t>roduces W boson</a:t>
            </a:r>
          </a:p>
          <a:p>
            <a:endParaRPr lang="en-US" dirty="0"/>
          </a:p>
          <a:p>
            <a:r>
              <a:rPr lang="en-US" dirty="0" smtClean="0"/>
              <a:t>W boson decays to neutrino, </a:t>
            </a:r>
          </a:p>
          <a:p>
            <a:r>
              <a:rPr lang="en-US" dirty="0"/>
              <a:t>a</a:t>
            </a:r>
            <a:r>
              <a:rPr lang="en-US" dirty="0" smtClean="0"/>
              <a:t>ccompanied by electron or </a:t>
            </a:r>
            <a:r>
              <a:rPr lang="en-US" dirty="0" err="1" smtClean="0"/>
              <a:t>muon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277921" y="5462066"/>
            <a:ext cx="8480160" cy="95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Lepton </a:t>
            </a:r>
            <a:r>
              <a:rPr lang="en-US" dirty="0" smtClean="0">
                <a:solidFill>
                  <a:srgbClr val="008000"/>
                </a:solidFill>
              </a:rPr>
              <a:t>(electron or </a:t>
            </a:r>
            <a:r>
              <a:rPr lang="en-US" dirty="0" err="1" smtClean="0">
                <a:solidFill>
                  <a:srgbClr val="008000"/>
                </a:solidFill>
              </a:rPr>
              <a:t>muon</a:t>
            </a:r>
            <a:r>
              <a:rPr lang="en-US" dirty="0" smtClean="0">
                <a:solidFill>
                  <a:srgbClr val="008000"/>
                </a:solidFill>
              </a:rPr>
              <a:t>) momentum carries </a:t>
            </a:r>
            <a:r>
              <a:rPr lang="en-US" dirty="0">
                <a:solidFill>
                  <a:srgbClr val="008000"/>
                </a:solidFill>
              </a:rPr>
              <a:t>most of </a:t>
            </a:r>
            <a:r>
              <a:rPr lang="en-US" i="1" dirty="0">
                <a:solidFill>
                  <a:srgbClr val="008000"/>
                </a:solidFill>
              </a:rPr>
              <a:t>W</a:t>
            </a:r>
            <a:r>
              <a:rPr lang="en-US" dirty="0">
                <a:solidFill>
                  <a:srgbClr val="008000"/>
                </a:solidFill>
              </a:rPr>
              <a:t> mass </a:t>
            </a:r>
          </a:p>
          <a:p>
            <a:r>
              <a:rPr lang="en-US" dirty="0">
                <a:solidFill>
                  <a:srgbClr val="008000"/>
                </a:solidFill>
              </a:rPr>
              <a:t>information, can be measured precisely </a:t>
            </a:r>
            <a:r>
              <a:rPr lang="en-US" dirty="0">
                <a:solidFill>
                  <a:srgbClr val="800000"/>
                </a:solidFill>
              </a:rPr>
              <a:t>(achieved 0.004%)</a:t>
            </a:r>
          </a:p>
          <a:p>
            <a:endParaRPr lang="en-US" dirty="0">
              <a:solidFill>
                <a:srgbClr val="008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Detector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" y="1790700"/>
            <a:ext cx="40894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Concentric cylinders of different kinds of detector technologies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Decay products of unstable particles identified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00" y="1831484"/>
            <a:ext cx="4800600" cy="479345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483349"/>
            <a:ext cx="3381022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Collider Detector at Fermilab (CDF)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1" y="1352303"/>
            <a:ext cx="7086240" cy="493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7765920" y="281261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</a:t>
            </a:r>
          </a:p>
          <a:p>
            <a:r>
              <a:rPr lang="en-US" sz="2000"/>
              <a:t>hadronic</a:t>
            </a:r>
          </a:p>
          <a:p>
            <a:r>
              <a:rPr lang="en-US" sz="2000"/>
              <a:t>calorimeter</a:t>
            </a:r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 flipH="1" flipV="1">
            <a:off x="5042881" y="2671481"/>
            <a:ext cx="2659680" cy="630786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7790400" y="1528001"/>
            <a:ext cx="81936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Muon</a:t>
            </a:r>
          </a:p>
          <a:p>
            <a:r>
              <a:rPr lang="en-US" sz="2000"/>
              <a:t>detector</a:t>
            </a:r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H="1" flipV="1">
            <a:off x="6078241" y="1579847"/>
            <a:ext cx="1638720" cy="241945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7776001" y="5586347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/>
              <a:t>Drift </a:t>
            </a:r>
          </a:p>
          <a:p>
            <a:r>
              <a:rPr lang="en-US" sz="2000" dirty="0" smtClean="0"/>
              <a:t>chamber</a:t>
            </a:r>
            <a:endParaRPr lang="en-US" sz="2000" dirty="0"/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flipH="1" flipV="1">
            <a:off x="5148001" y="3204337"/>
            <a:ext cx="2479680" cy="1391186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7734241" y="4347817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 EM</a:t>
            </a:r>
          </a:p>
          <a:p>
            <a:r>
              <a:rPr lang="en-US" sz="2000"/>
              <a:t>calorimeter</a:t>
            </a:r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 flipH="1" flipV="1">
            <a:off x="5146560" y="3609019"/>
            <a:ext cx="2593440" cy="2127104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66721" y="1618730"/>
            <a:ext cx="7807680" cy="104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spcBef>
                <a:spcPts val="1032"/>
              </a:spcBef>
              <a:spcAft>
                <a:spcPts val="1032"/>
              </a:spcAft>
            </a:pPr>
            <a:r>
              <a:rPr lang="en-US">
                <a:solidFill>
                  <a:srgbClr val="94476B"/>
                </a:solidFill>
              </a:rPr>
              <a:t/>
            </a:r>
            <a:br>
              <a:rPr lang="en-US">
                <a:solidFill>
                  <a:srgbClr val="94476B"/>
                </a:solidFill>
              </a:rPr>
            </a:br>
            <a:endParaRPr lang="en-US">
              <a:solidFill>
                <a:srgbClr val="94476B"/>
              </a:solidFill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34080" y="2947990"/>
            <a:ext cx="1157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fld id="{FB0C8F02-B924-784C-AECB-6B5D2695A189}" type="slidenum">
              <a:rPr lang="en-US"/>
              <a:pPr/>
              <a:t>58</a:t>
            </a:fld>
            <a:endParaRPr lang="en-US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8782561" y="6513805"/>
            <a:ext cx="360000" cy="377320"/>
          </a:xfrm>
          <a:prstGeom prst="roundRect">
            <a:avLst>
              <a:gd name="adj" fmla="val 39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>
            <a:outerShdw blurRad="63500" dist="152735" dir="2700000" algn="ctr" rotWithShape="0">
              <a:srgbClr val="808080"/>
            </a:outerShdw>
          </a:effec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34" y="1326444"/>
            <a:ext cx="6905816" cy="466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 dirty="0"/>
              <a:t> </a:t>
            </a:r>
            <a:r>
              <a:rPr lang="en-US" sz="2900" dirty="0">
                <a:solidFill>
                  <a:srgbClr val="DC2300"/>
                </a:solidFill>
              </a:rPr>
              <a:t>Collider Detector at </a:t>
            </a:r>
            <a:r>
              <a:rPr lang="en-US" sz="2900" dirty="0" err="1">
                <a:solidFill>
                  <a:srgbClr val="DC2300"/>
                </a:solidFill>
              </a:rPr>
              <a:t>Fermilab</a:t>
            </a:r>
            <a:r>
              <a:rPr lang="en-US" sz="2900" dirty="0">
                <a:solidFill>
                  <a:srgbClr val="DC2300"/>
                </a:solidFill>
              </a:rPr>
              <a:t> (CDF)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1"/>
          <p:cNvSpPr>
            <a:spLocks noGrp="1"/>
          </p:cNvSpPr>
          <p:nvPr>
            <p:ph type="ftr" idx="10"/>
          </p:nvPr>
        </p:nvSpPr>
        <p:spPr>
          <a:xfrm>
            <a:off x="-1" y="6497460"/>
            <a:ext cx="3414889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671040" y="-116653"/>
            <a:ext cx="7807680" cy="97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Quadrant of Collider Detector at Fermilab (CDF)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641" y="1317739"/>
            <a:ext cx="6276960" cy="438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447521" y="2439616"/>
            <a:ext cx="61920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/>
          <a:p>
            <a:r>
              <a:rPr lang="en-US" sz="500">
                <a:solidFill>
                  <a:srgbClr val="000000"/>
                </a:solidFill>
              </a:rPr>
              <a:t>.</a:t>
            </a:r>
            <a:r>
              <a:rPr lang="en-US">
                <a:solidFill>
                  <a:srgbClr val="000000"/>
                </a:solidFill>
                <a:latin typeface="Symbol" charset="0"/>
                <a:cs typeface="Symbol" charset="0"/>
              </a:rPr>
              <a:t>η</a:t>
            </a:r>
            <a:r>
              <a:rPr lang="en-US">
                <a:solidFill>
                  <a:srgbClr val="000000"/>
                </a:solidFill>
              </a:rPr>
              <a:t> = 1</a:t>
            </a: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3679200" y="2243756"/>
            <a:ext cx="67680" cy="553018"/>
          </a:xfrm>
          <a:prstGeom prst="roundRect">
            <a:avLst>
              <a:gd name="adj" fmla="val 2171"/>
            </a:avLst>
          </a:prstGeom>
          <a:solidFill>
            <a:srgbClr val="CCCCFF"/>
          </a:solidFill>
          <a:ln w="9525" cap="flat">
            <a:solidFill>
              <a:srgbClr val="CC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2685600" y="2024853"/>
            <a:ext cx="3755520" cy="355718"/>
          </a:xfrm>
          <a:prstGeom prst="roundRect">
            <a:avLst>
              <a:gd name="adj" fmla="val 403"/>
            </a:avLst>
          </a:prstGeom>
          <a:solidFill>
            <a:srgbClr val="FF3333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757601" y="2091099"/>
            <a:ext cx="3659040" cy="30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 electromagnetic calorimeter</a:t>
            </a:r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>
            <a:off x="2701440" y="1396947"/>
            <a:ext cx="3732480" cy="594783"/>
          </a:xfrm>
          <a:prstGeom prst="roundRect">
            <a:avLst>
              <a:gd name="adj" fmla="val 241"/>
            </a:avLst>
          </a:prstGeom>
          <a:solidFill>
            <a:srgbClr val="00B8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 anchor="ctr" anchorCtr="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>
                <a:solidFill>
                  <a:srgbClr val="000000"/>
                </a:solidFill>
              </a:rPr>
              <a:t>Central hadronic calorimeter</a:t>
            </a:r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 flipH="1">
            <a:off x="3597120" y="2442496"/>
            <a:ext cx="20880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217441" y="3132330"/>
            <a:ext cx="187344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4C1900"/>
                </a:solidFill>
              </a:rPr>
              <a:t>d</a:t>
            </a:r>
            <a:r>
              <a:rPr lang="en-US" sz="2000" dirty="0" smtClean="0">
                <a:solidFill>
                  <a:srgbClr val="4C1900"/>
                </a:solidFill>
              </a:rPr>
              <a:t>rift chamber </a:t>
            </a:r>
            <a:r>
              <a:rPr lang="en-US" sz="2000" dirty="0">
                <a:solidFill>
                  <a:srgbClr val="4C1900"/>
                </a:solidFill>
              </a:rPr>
              <a:t>provides</a:t>
            </a:r>
          </a:p>
          <a:p>
            <a:r>
              <a:rPr lang="en-US" sz="2000" dirty="0">
                <a:solidFill>
                  <a:srgbClr val="4C1900"/>
                </a:solidFill>
              </a:rPr>
              <a:t>p</a:t>
            </a:r>
            <a:r>
              <a:rPr lang="en-US" sz="2000" dirty="0" smtClean="0">
                <a:solidFill>
                  <a:srgbClr val="4C1900"/>
                </a:solidFill>
              </a:rPr>
              <a:t>recise particle </a:t>
            </a:r>
            <a:r>
              <a:rPr lang="en-US" sz="2000" dirty="0">
                <a:solidFill>
                  <a:srgbClr val="4C1900"/>
                </a:solidFill>
              </a:rPr>
              <a:t>momentum</a:t>
            </a:r>
          </a:p>
          <a:p>
            <a:r>
              <a:rPr lang="en-US" sz="2000" dirty="0">
                <a:solidFill>
                  <a:srgbClr val="4C1900"/>
                </a:solidFill>
              </a:rPr>
              <a:t>measurement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239040" y="1656174"/>
            <a:ext cx="166464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>
                <a:solidFill>
                  <a:srgbClr val="EB613D"/>
                </a:solidFill>
              </a:rPr>
              <a:t>calorimeter </a:t>
            </a:r>
            <a:endParaRPr lang="en-US" sz="2000" dirty="0">
              <a:solidFill>
                <a:srgbClr val="EB613D"/>
              </a:solidFill>
            </a:endParaRPr>
          </a:p>
          <a:p>
            <a:r>
              <a:rPr lang="en-US" sz="2000" dirty="0">
                <a:solidFill>
                  <a:srgbClr val="EB613D"/>
                </a:solidFill>
              </a:rPr>
              <a:t>provides precise</a:t>
            </a:r>
          </a:p>
          <a:p>
            <a:r>
              <a:rPr lang="en-US" sz="2000" dirty="0">
                <a:solidFill>
                  <a:srgbClr val="EB613D"/>
                </a:solidFill>
              </a:rPr>
              <a:t>electron energy</a:t>
            </a:r>
          </a:p>
          <a:p>
            <a:r>
              <a:rPr lang="en-US" sz="2000" dirty="0">
                <a:solidFill>
                  <a:srgbClr val="EB613D"/>
                </a:solidFill>
              </a:rPr>
              <a:t>measurement</a:t>
            </a:r>
          </a:p>
        </p:txBody>
      </p:sp>
      <p:sp>
        <p:nvSpPr>
          <p:cNvPr id="32780" name="Line 12"/>
          <p:cNvSpPr>
            <a:spLocks noChangeShapeType="1"/>
          </p:cNvSpPr>
          <p:nvPr/>
        </p:nvSpPr>
        <p:spPr bwMode="auto">
          <a:xfrm flipV="1">
            <a:off x="1861921" y="2206311"/>
            <a:ext cx="732960" cy="5904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1" name="Line 13"/>
          <p:cNvSpPr>
            <a:spLocks noChangeShapeType="1"/>
          </p:cNvSpPr>
          <p:nvPr/>
        </p:nvSpPr>
        <p:spPr bwMode="auto">
          <a:xfrm>
            <a:off x="1833120" y="3617660"/>
            <a:ext cx="1353600" cy="1440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6480001" y="5324239"/>
            <a:ext cx="245808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0047FF"/>
                </a:solidFill>
              </a:rPr>
              <a:t>Calorimeters measure </a:t>
            </a:r>
          </a:p>
          <a:p>
            <a:r>
              <a:rPr lang="en-US" sz="2000" dirty="0">
                <a:solidFill>
                  <a:srgbClr val="0047FF"/>
                </a:solidFill>
              </a:rPr>
              <a:t>a</a:t>
            </a:r>
            <a:r>
              <a:rPr lang="en-US" sz="2000" dirty="0" smtClean="0">
                <a:solidFill>
                  <a:srgbClr val="0047FF"/>
                </a:solidFill>
              </a:rPr>
              <a:t>ll other </a:t>
            </a:r>
            <a:r>
              <a:rPr lang="en-US" sz="2000" dirty="0">
                <a:solidFill>
                  <a:srgbClr val="0047FF"/>
                </a:solidFill>
              </a:rPr>
              <a:t>particles</a:t>
            </a:r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 flipH="1" flipV="1">
            <a:off x="6331680" y="3516850"/>
            <a:ext cx="1681920" cy="1864996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 flipH="1" flipV="1">
            <a:off x="6190560" y="1880837"/>
            <a:ext cx="1837440" cy="3473645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7518241" y="1029709"/>
            <a:ext cx="1556640" cy="84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Axial magnetic</a:t>
            </a:r>
          </a:p>
          <a:p>
            <a:r>
              <a:rPr lang="en-US" sz="2000">
                <a:solidFill>
                  <a:srgbClr val="993366"/>
                </a:solidFill>
              </a:rPr>
              <a:t>field from </a:t>
            </a:r>
          </a:p>
          <a:p>
            <a:r>
              <a:rPr lang="en-US" sz="2000">
                <a:solidFill>
                  <a:srgbClr val="993366"/>
                </a:solidFill>
              </a:rPr>
              <a:t>solenoid</a:t>
            </a:r>
          </a:p>
        </p:txBody>
      </p:sp>
      <p:sp>
        <p:nvSpPr>
          <p:cNvPr id="32786" name="Line 18"/>
          <p:cNvSpPr>
            <a:spLocks noChangeShapeType="1"/>
          </p:cNvSpPr>
          <p:nvPr/>
        </p:nvSpPr>
        <p:spPr bwMode="auto">
          <a:xfrm flipH="1">
            <a:off x="6246720" y="1169403"/>
            <a:ext cx="1195200" cy="14934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9375" y="786348"/>
            <a:ext cx="7807680" cy="782003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 dirty="0"/>
              <a:t>Technique of scattering exploited repeatedly with beams of higher energy to probe smaller distances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37775" y="4815032"/>
            <a:ext cx="8494559" cy="182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/>
              <a:t>S</a:t>
            </a:r>
            <a:r>
              <a:rPr lang="en-US" dirty="0" smtClean="0"/>
              <a:t>cattering </a:t>
            </a:r>
            <a:r>
              <a:rPr lang="en-US" dirty="0"/>
              <a:t>of electrons at </a:t>
            </a:r>
            <a:r>
              <a:rPr lang="en-US" dirty="0" smtClean="0"/>
              <a:t>high energy </a:t>
            </a:r>
            <a:r>
              <a:rPr lang="en-US" dirty="0"/>
              <a:t>(early 1970's at Stanford Linear Accelerator Center) provided evidence of nucleon constituents: </a:t>
            </a:r>
            <a:r>
              <a:rPr lang="en-US" dirty="0">
                <a:solidFill>
                  <a:srgbClr val="FF3366"/>
                </a:solidFill>
              </a:rPr>
              <a:t>quarks</a:t>
            </a:r>
          </a:p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94006B"/>
                </a:solidFill>
              </a:rPr>
              <a:t>Many particles </a:t>
            </a:r>
            <a:r>
              <a:rPr lang="en-US" dirty="0" smtClean="0">
                <a:solidFill>
                  <a:srgbClr val="94006B"/>
                </a:solidFill>
              </a:rPr>
              <a:t>explained </a:t>
            </a:r>
            <a:r>
              <a:rPr lang="en-US" dirty="0">
                <a:solidFill>
                  <a:srgbClr val="94006B"/>
                </a:solidFill>
              </a:rPr>
              <a:t>as different </a:t>
            </a:r>
            <a:r>
              <a:rPr lang="en-US" dirty="0" smtClean="0">
                <a:solidFill>
                  <a:srgbClr val="94006B"/>
                </a:solidFill>
              </a:rPr>
              <a:t>combinations </a:t>
            </a:r>
            <a:r>
              <a:rPr lang="en-US" dirty="0">
                <a:solidFill>
                  <a:srgbClr val="94006B"/>
                </a:solidFill>
              </a:rPr>
              <a:t>of </a:t>
            </a:r>
            <a:r>
              <a:rPr lang="en-US" dirty="0" smtClean="0">
                <a:solidFill>
                  <a:srgbClr val="94006B"/>
                </a:solidFill>
              </a:rPr>
              <a:t>few </a:t>
            </a:r>
            <a:r>
              <a:rPr lang="en-US" dirty="0">
                <a:solidFill>
                  <a:srgbClr val="94006B"/>
                </a:solidFill>
              </a:rPr>
              <a:t>quarks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481936" y="1529465"/>
            <a:ext cx="153936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700" dirty="0" smtClean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sz="3200" dirty="0" err="1" smtClean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sz="3200" i="1" dirty="0" err="1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r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32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~ </a:t>
            </a:r>
            <a:r>
              <a:rPr lang="en-US" sz="3200" i="1" dirty="0" err="1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hc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32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/ 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Δ</a:t>
            </a:r>
            <a:r>
              <a:rPr lang="en-US" sz="32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677775" y="1971592"/>
            <a:ext cx="1267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/>
          <a:p>
            <a:r>
              <a:rPr lang="en-US" sz="500">
                <a:solidFill>
                  <a:srgbClr val="000000"/>
                </a:solidFill>
              </a:rPr>
              <a:t>.</a:t>
            </a:r>
            <a:r>
              <a:rPr lang="en-US" sz="2500" u="sng">
                <a:solidFill>
                  <a:srgbClr val="0000FF"/>
                </a:solidFill>
              </a:rPr>
              <a:t>r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654896" y="2010477"/>
            <a:ext cx="79920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u="sng">
                <a:solidFill>
                  <a:srgbClr val="0000FF"/>
                </a:solidFill>
              </a:rPr>
              <a:t>Energy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333456" y="2517410"/>
            <a:ext cx="63072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 sz="2400" dirty="0">
                <a:solidFill>
                  <a:srgbClr val="008000"/>
                </a:solidFill>
              </a:rPr>
              <a:t>Atom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294575" y="3081949"/>
            <a:ext cx="90720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Nucleus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777615" y="3668091"/>
            <a:ext cx="172224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Proton, neutron</a:t>
            </a: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1645935" y="2829922"/>
            <a:ext cx="1440" cy="29811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1645935" y="3440547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1654575" y="4069893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1200975" y="4321919"/>
            <a:ext cx="9144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'partons'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362415" y="2491487"/>
            <a:ext cx="819360" cy="33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-10</a:t>
            </a:r>
            <a:r>
              <a:rPr lang="en-US"/>
              <a:t> m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395536" y="3080509"/>
            <a:ext cx="81936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-15</a:t>
            </a:r>
            <a:r>
              <a:rPr lang="en-US"/>
              <a:t> m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3395536" y="3668090"/>
            <a:ext cx="81936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-18</a:t>
            </a:r>
            <a:r>
              <a:rPr lang="en-US"/>
              <a:t> m</a:t>
            </a: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3395536" y="4321919"/>
            <a:ext cx="97488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&lt;10</a:t>
            </a:r>
            <a:r>
              <a:rPr lang="en-US" baseline="33000"/>
              <a:t>-18</a:t>
            </a:r>
            <a:r>
              <a:rPr lang="en-US"/>
              <a:t> m</a:t>
            </a: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5256015" y="2524611"/>
            <a:ext cx="250416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 electron-Volts (eV)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5256015" y="3080509"/>
            <a:ext cx="158832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6</a:t>
            </a:r>
            <a:r>
              <a:rPr lang="en-US"/>
              <a:t> eV (MeV)</a:t>
            </a: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5256016" y="3701214"/>
            <a:ext cx="196704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1000 MeV (GeV)</a:t>
            </a: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5256015" y="4321919"/>
            <a:ext cx="7488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&gt; GeV</a:t>
            </a:r>
          </a:p>
        </p:txBody>
      </p:sp>
      <p:sp>
        <p:nvSpPr>
          <p:cNvPr id="5142" name="Line 22"/>
          <p:cNvSpPr>
            <a:spLocks noChangeShapeType="1"/>
          </p:cNvSpPr>
          <p:nvPr/>
        </p:nvSpPr>
        <p:spPr bwMode="auto">
          <a:xfrm>
            <a:off x="4367520" y="1711784"/>
            <a:ext cx="103680" cy="1440"/>
          </a:xfrm>
          <a:prstGeom prst="line">
            <a:avLst/>
          </a:prstGeom>
          <a:noFill/>
          <a:ln w="9525" cap="flat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4111" y="6497460"/>
            <a:ext cx="3348304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27"/>
            <a:ext cx="8973052" cy="56751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CDF Particle Detector – Drift Chamber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6" descr="COT_Ins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93" y="802003"/>
            <a:ext cx="7550235" cy="604717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27"/>
            <a:ext cx="8973052" cy="56751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Drift Chamber Operation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  <p:pic>
        <p:nvPicPr>
          <p:cNvPr id="4" name="Picture 3" descr="driftChamberOper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337"/>
            <a:ext cx="9144000" cy="4299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3" y="5023561"/>
            <a:ext cx="85920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Records the position of the charged particle as it passes near the high-voltage sense wire</a:t>
            </a:r>
          </a:p>
          <a:p>
            <a:endParaRPr lang="en-US" dirty="0"/>
          </a:p>
          <a:p>
            <a:pPr algn="ctr"/>
            <a:r>
              <a:rPr lang="en-US" sz="2800" dirty="0">
                <a:solidFill>
                  <a:srgbClr val="3366FF"/>
                </a:solidFill>
              </a:rPr>
              <a:t>d</a:t>
            </a:r>
            <a:r>
              <a:rPr lang="en-US" sz="2800" dirty="0" smtClean="0">
                <a:solidFill>
                  <a:srgbClr val="3366FF"/>
                </a:solidFill>
              </a:rPr>
              <a:t>rift time  x  drift velocity = </a:t>
            </a:r>
            <a:r>
              <a:rPr lang="en-US" sz="2800" dirty="0">
                <a:solidFill>
                  <a:srgbClr val="3366FF"/>
                </a:solidFill>
              </a:rPr>
              <a:t>d</a:t>
            </a:r>
            <a:r>
              <a:rPr lang="en-US" sz="2800" dirty="0" smtClean="0">
                <a:solidFill>
                  <a:srgbClr val="3366FF"/>
                </a:solidFill>
              </a:rPr>
              <a:t>rift distance 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818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-193802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 dirty="0" smtClean="0">
                <a:solidFill>
                  <a:srgbClr val="FF0000"/>
                </a:solidFill>
              </a:rPr>
              <a:t>Charged Particle in Magnetic Field</a:t>
            </a:r>
            <a:endParaRPr lang="en-US" sz="2900" dirty="0">
              <a:solidFill>
                <a:srgbClr val="FF0000"/>
              </a:solidFill>
            </a:endParaRPr>
          </a:p>
        </p:txBody>
      </p:sp>
      <p:pic>
        <p:nvPicPr>
          <p:cNvPr id="2" name="Picture 1" descr="chargedParticleInBfie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28" y="714726"/>
            <a:ext cx="7154333" cy="51081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0779" y="5686783"/>
            <a:ext cx="7126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0066"/>
                </a:solidFill>
              </a:rPr>
              <a:t>Circular trajectory of a charged particle in a </a:t>
            </a:r>
          </a:p>
          <a:p>
            <a:r>
              <a:rPr lang="en-US" sz="2800" dirty="0">
                <a:solidFill>
                  <a:srgbClr val="660066"/>
                </a:solidFill>
              </a:rPr>
              <a:t>p</a:t>
            </a:r>
            <a:r>
              <a:rPr lang="en-US" sz="2800" dirty="0" smtClean="0">
                <a:solidFill>
                  <a:srgbClr val="660066"/>
                </a:solidFill>
              </a:rPr>
              <a:t>erpendicular  magnetic field</a:t>
            </a:r>
            <a:endParaRPr lang="en-US" sz="2800" dirty="0">
              <a:solidFill>
                <a:srgbClr val="66006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2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81022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W boson Production Event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765920" y="186643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hadronic</a:t>
            </a:r>
          </a:p>
          <a:p>
            <a:r>
              <a:rPr lang="en-US" sz="2000">
                <a:solidFill>
                  <a:srgbClr val="004586"/>
                </a:solidFill>
              </a:rPr>
              <a:t>calorimeter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776001" y="5259432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84D1"/>
                </a:solidFill>
              </a:rPr>
              <a:t>Central</a:t>
            </a:r>
          </a:p>
          <a:p>
            <a:r>
              <a:rPr lang="en-US" sz="2000">
                <a:solidFill>
                  <a:srgbClr val="0084D1"/>
                </a:solidFill>
              </a:rPr>
              <a:t>outer</a:t>
            </a:r>
          </a:p>
          <a:p>
            <a:r>
              <a:rPr lang="en-US" sz="2000">
                <a:solidFill>
                  <a:srgbClr val="0084D1"/>
                </a:solidFill>
              </a:rPr>
              <a:t>tracker</a:t>
            </a:r>
          </a:p>
          <a:p>
            <a:r>
              <a:rPr lang="en-US" sz="2000">
                <a:solidFill>
                  <a:srgbClr val="0084D1"/>
                </a:solidFill>
              </a:rPr>
              <a:t>(COT)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0" y="1072913"/>
            <a:ext cx="6300000" cy="526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 flipH="1">
            <a:off x="6027841" y="1990289"/>
            <a:ext cx="1657440" cy="254907"/>
          </a:xfrm>
          <a:prstGeom prst="line">
            <a:avLst/>
          </a:prstGeom>
          <a:noFill/>
          <a:ln w="36000" cap="flat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16320" y="5818211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electron</a:t>
            </a:r>
          </a:p>
          <a:p>
            <a:r>
              <a:rPr lang="en-US" sz="2000">
                <a:solidFill>
                  <a:srgbClr val="993366"/>
                </a:solidFill>
              </a:rPr>
              <a:t>calorimeter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1097281" y="4837469"/>
            <a:ext cx="119520" cy="951939"/>
          </a:xfrm>
          <a:prstGeom prst="line">
            <a:avLst/>
          </a:prstGeom>
          <a:noFill/>
          <a:ln w="36000" cap="flat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 flipV="1">
            <a:off x="5122080" y="4543677"/>
            <a:ext cx="2574720" cy="851129"/>
          </a:xfrm>
          <a:prstGeom prst="line">
            <a:avLst/>
          </a:prstGeom>
          <a:noFill/>
          <a:ln w="18360" cap="flat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463680" y="1736822"/>
            <a:ext cx="907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993366"/>
                </a:solidFill>
              </a:rPr>
              <a:t>electron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937441" y="2059417"/>
            <a:ext cx="1493280" cy="20709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6511680" y="3410278"/>
            <a:ext cx="18979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C5000B"/>
                </a:solidFill>
              </a:rPr>
              <a:t>inferred neutrino</a:t>
            </a:r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>
            <a:off x="5496480" y="5798049"/>
            <a:ext cx="1146240" cy="751759"/>
          </a:xfrm>
          <a:prstGeom prst="roundRect">
            <a:avLst>
              <a:gd name="adj" fmla="val 19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>
            <a:off x="6202081" y="5265193"/>
            <a:ext cx="439200" cy="663910"/>
          </a:xfrm>
          <a:prstGeom prst="roundRect">
            <a:avLst>
              <a:gd name="adj" fmla="val 32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39793"/>
            <a:ext cx="3705578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419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12332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Measurement of Drift Chamber Wire Positions 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53440" y="822327"/>
            <a:ext cx="8694720" cy="890013"/>
          </a:xfrm>
          <a:ln/>
        </p:spPr>
        <p:txBody>
          <a:bodyPr tIns="20802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Use </a:t>
            </a:r>
            <a:r>
              <a:rPr lang="en-US" sz="2400" dirty="0" smtClean="0"/>
              <a:t>cosmic </a:t>
            </a:r>
            <a:r>
              <a:rPr lang="en-US" sz="2400" dirty="0"/>
              <a:t>rays for </a:t>
            </a:r>
            <a:r>
              <a:rPr lang="en-US" sz="2400" dirty="0" smtClean="0"/>
              <a:t>wire-</a:t>
            </a:r>
            <a:r>
              <a:rPr lang="en-US" sz="2400" dirty="0"/>
              <a:t>by</a:t>
            </a:r>
            <a:r>
              <a:rPr lang="en-US" sz="2400" dirty="0" smtClean="0"/>
              <a:t>-wire position measurements</a:t>
            </a:r>
            <a:endParaRPr lang="en-US" sz="2400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1" y="1713781"/>
            <a:ext cx="5775840" cy="470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5706721" y="2585072"/>
            <a:ext cx="3055680" cy="315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 marL="863600" indent="-287338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/>
              <a:t>Fit </a:t>
            </a:r>
            <a:r>
              <a:rPr lang="en-US" dirty="0" smtClean="0"/>
              <a:t>points </a:t>
            </a:r>
            <a:r>
              <a:rPr lang="en-US" dirty="0"/>
              <a:t>on both sides simultaneously to a single helix </a:t>
            </a:r>
            <a:r>
              <a:rPr lang="en-US" sz="1800" dirty="0"/>
              <a:t>(</a:t>
            </a:r>
            <a:r>
              <a:rPr lang="en-US" sz="1800" dirty="0" smtClean="0"/>
              <a:t>Ashutosh V. Kotwal ,        H</a:t>
            </a:r>
            <a:r>
              <a:rPr lang="en-US" sz="1800" dirty="0"/>
              <a:t>. </a:t>
            </a:r>
            <a:r>
              <a:rPr lang="en-US" sz="1800" dirty="0" err="1"/>
              <a:t>Gerberich</a:t>
            </a:r>
            <a:r>
              <a:rPr lang="en-US" sz="1800" dirty="0"/>
              <a:t> and C. Hays, NIMA 506, 110 (2003</a:t>
            </a:r>
            <a:r>
              <a:rPr lang="en-US" sz="1800" dirty="0" smtClean="0"/>
              <a:t>)</a:t>
            </a:r>
            <a:endParaRPr lang="en-US" sz="18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idx="10"/>
          </p:nvPr>
        </p:nvSpPr>
        <p:spPr>
          <a:xfrm>
            <a:off x="33869" y="6539793"/>
            <a:ext cx="3620911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430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41440" y="14402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Accuracy of Position Measurements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96320" y="6221454"/>
            <a:ext cx="8484480" cy="419084"/>
          </a:xfrm>
          <a:ln/>
        </p:spPr>
        <p:txBody>
          <a:bodyPr tIns="19201">
            <a:noAutofit/>
          </a:bodyPr>
          <a:lstStyle/>
          <a:p>
            <a:pPr marL="391686" indent="-292325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Final </a:t>
            </a:r>
            <a:r>
              <a:rPr lang="en-US" sz="2400" dirty="0" smtClean="0">
                <a:solidFill>
                  <a:srgbClr val="008000"/>
                </a:solidFill>
              </a:rPr>
              <a:t>position accuracy of 1 </a:t>
            </a:r>
            <a:r>
              <a:rPr lang="en-US" sz="24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μ</a:t>
            </a:r>
            <a:r>
              <a:rPr lang="en-US" sz="2400" dirty="0" err="1">
                <a:solidFill>
                  <a:srgbClr val="008000"/>
                </a:solidFill>
              </a:rPr>
              <a:t>m</a:t>
            </a:r>
            <a:r>
              <a:rPr lang="en-US" sz="2400" dirty="0">
                <a:solidFill>
                  <a:srgbClr val="008000"/>
                </a:solidFill>
              </a:rPr>
              <a:t> (</a:t>
            </a:r>
            <a:r>
              <a:rPr lang="en-US" sz="2400" dirty="0" smtClean="0">
                <a:solidFill>
                  <a:srgbClr val="008000"/>
                </a:solidFill>
              </a:rPr>
              <a:t>initially 50 </a:t>
            </a:r>
            <a:r>
              <a:rPr lang="en-US" sz="24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μ</a:t>
            </a:r>
            <a:r>
              <a:rPr lang="en-US" sz="2400" dirty="0" err="1">
                <a:solidFill>
                  <a:srgbClr val="008000"/>
                </a:solidFill>
              </a:rPr>
              <a:t>m</a:t>
            </a:r>
            <a:r>
              <a:rPr lang="en-US" sz="2400" dirty="0">
                <a:solidFill>
                  <a:srgbClr val="008000"/>
                </a:solidFill>
              </a:rPr>
              <a:t>)</a:t>
            </a:r>
          </a:p>
        </p:txBody>
      </p:sp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5074561" y="2976793"/>
            <a:ext cx="20030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184356" y="624458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004586"/>
                </a:solidFill>
              </a:rPr>
              <a:t>(</a:t>
            </a:r>
            <a:r>
              <a:rPr lang="en-US" sz="2000" dirty="0" smtClean="0">
                <a:solidFill>
                  <a:srgbClr val="004586"/>
                </a:solidFill>
              </a:rPr>
              <a:t>Ashutosh V. Kotwal  </a:t>
            </a:r>
            <a:r>
              <a:rPr lang="en-US" sz="2000" dirty="0">
                <a:solidFill>
                  <a:srgbClr val="004586"/>
                </a:solidFill>
              </a:rPr>
              <a:t>&amp; </a:t>
            </a:r>
            <a:r>
              <a:rPr lang="en-US" sz="2000" dirty="0" smtClean="0">
                <a:solidFill>
                  <a:srgbClr val="004586"/>
                </a:solidFill>
              </a:rPr>
              <a:t>Chris Hays, </a:t>
            </a:r>
            <a:r>
              <a:rPr lang="en-US" sz="2000" i="1" dirty="0">
                <a:solidFill>
                  <a:srgbClr val="004586"/>
                </a:solidFill>
              </a:rPr>
              <a:t>NIM A</a:t>
            </a:r>
            <a:r>
              <a:rPr lang="en-US" sz="2000" dirty="0">
                <a:solidFill>
                  <a:srgbClr val="004586"/>
                </a:solidFill>
              </a:rPr>
              <a:t> 762 (2014)  </a:t>
            </a:r>
            <a:r>
              <a:rPr lang="en-US" sz="2000" dirty="0" err="1">
                <a:solidFill>
                  <a:srgbClr val="004586"/>
                </a:solidFill>
              </a:rPr>
              <a:t>pp</a:t>
            </a:r>
            <a:r>
              <a:rPr lang="en-US" sz="2000" dirty="0">
                <a:solidFill>
                  <a:srgbClr val="004586"/>
                </a:solidFill>
              </a:rPr>
              <a:t> 85-99)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40" y="957701"/>
            <a:ext cx="8416800" cy="255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61" y="3493807"/>
            <a:ext cx="8246880" cy="277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6644171" y="1234210"/>
            <a:ext cx="19281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before alignment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6686644" y="3846644"/>
            <a:ext cx="1683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after alignment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6176160" y="3234580"/>
            <a:ext cx="36720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4C1900"/>
                </a:solidFill>
              </a:rPr>
              <a:t>(</a:t>
            </a:r>
            <a:r>
              <a:rPr lang="en-US">
                <a:solidFill>
                  <a:srgbClr val="4C1900"/>
                </a:solidFill>
                <a:latin typeface="Symbol" charset="0"/>
                <a:cs typeface="Symbol" charset="0"/>
              </a:rPr>
              <a:t>φ</a:t>
            </a:r>
            <a:r>
              <a:rPr lang="en-US">
                <a:solidFill>
                  <a:srgbClr val="4C1900"/>
                </a:solidFill>
              </a:rPr>
              <a:t>)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6143041" y="5978068"/>
            <a:ext cx="40176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4C1900"/>
                </a:solidFill>
              </a:rPr>
              <a:t>(</a:t>
            </a:r>
            <a:r>
              <a:rPr lang="en-US">
                <a:solidFill>
                  <a:srgbClr val="4C1900"/>
                </a:solidFill>
                <a:latin typeface="Symbol" charset="0"/>
                <a:cs typeface="Symbol" charset="0"/>
              </a:rPr>
              <a:t>φ</a:t>
            </a:r>
            <a:r>
              <a:rPr lang="en-US">
                <a:solidFill>
                  <a:srgbClr val="4C1900"/>
                </a:solidFill>
              </a:rPr>
              <a:t>)</a:t>
            </a: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 rot="16260000">
            <a:off x="-383178" y="2351787"/>
            <a:ext cx="2635477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008000"/>
                </a:solidFill>
              </a:rPr>
              <a:t>Residual (microns)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0" y="6525682"/>
            <a:ext cx="3429000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4402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Consistency </a:t>
            </a:r>
            <a:r>
              <a:rPr lang="en-US" sz="2500" dirty="0" smtClean="0">
                <a:solidFill>
                  <a:srgbClr val="DC2300"/>
                </a:solidFill>
              </a:rPr>
              <a:t>of alignment </a:t>
            </a:r>
            <a:r>
              <a:rPr lang="en-US" sz="2500" dirty="0">
                <a:solidFill>
                  <a:srgbClr val="DC2300"/>
                </a:solidFill>
              </a:rPr>
              <a:t>procedure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503518"/>
            <a:ext cx="1918080" cy="3689667"/>
          </a:xfrm>
          <a:ln/>
        </p:spPr>
        <p:txBody>
          <a:bodyPr tIns="19201">
            <a:normAutofit fontScale="92500" lnSpcReduction="20000"/>
          </a:bodyPr>
          <a:lstStyle/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 smtClean="0"/>
              <a:t>     Fit </a:t>
            </a:r>
            <a:r>
              <a:rPr lang="en-US" sz="2200" dirty="0"/>
              <a:t>separate helices to cosmic ray tracks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endParaRPr lang="en-US" sz="2200" dirty="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 smtClean="0">
                <a:solidFill>
                  <a:srgbClr val="007826"/>
                </a:solidFill>
              </a:rPr>
              <a:t>    Compare </a:t>
            </a:r>
            <a:r>
              <a:rPr lang="en-US" sz="2200" dirty="0">
                <a:solidFill>
                  <a:srgbClr val="007826"/>
                </a:solidFill>
              </a:rPr>
              <a:t>track parameters of the two tracks: a measure of track parameter bias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306183" y="666791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>
                <a:solidFill>
                  <a:srgbClr val="004586"/>
                </a:solidFill>
              </a:rPr>
              <a:t>(</a:t>
            </a:r>
            <a:r>
              <a:rPr lang="en-US" sz="2000" dirty="0">
                <a:solidFill>
                  <a:srgbClr val="004586"/>
                </a:solidFill>
              </a:rPr>
              <a:t>Ashutosh V. Kotwal  &amp; Chris Hays</a:t>
            </a:r>
            <a:r>
              <a:rPr lang="en-US" sz="2000" dirty="0" smtClean="0">
                <a:solidFill>
                  <a:srgbClr val="004586"/>
                </a:solidFill>
              </a:rPr>
              <a:t>, </a:t>
            </a:r>
            <a:r>
              <a:rPr lang="en-US" sz="2000" i="1" dirty="0">
                <a:solidFill>
                  <a:srgbClr val="004586"/>
                </a:solidFill>
              </a:rPr>
              <a:t>NIM A</a:t>
            </a:r>
            <a:r>
              <a:rPr lang="en-US" sz="2000" dirty="0">
                <a:solidFill>
                  <a:srgbClr val="004586"/>
                </a:solidFill>
              </a:rPr>
              <a:t> 762 (2014)  </a:t>
            </a:r>
            <a:r>
              <a:rPr lang="en-US" sz="2000" dirty="0" err="1">
                <a:solidFill>
                  <a:srgbClr val="004586"/>
                </a:solidFill>
              </a:rPr>
              <a:t>pp</a:t>
            </a:r>
            <a:r>
              <a:rPr lang="en-US" sz="2000" dirty="0">
                <a:solidFill>
                  <a:srgbClr val="004586"/>
                </a:solidFill>
              </a:rPr>
              <a:t> 85-99)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120" y="1088754"/>
            <a:ext cx="7018560" cy="549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idx="10"/>
          </p:nvPr>
        </p:nvSpPr>
        <p:spPr>
          <a:xfrm>
            <a:off x="-1" y="6553904"/>
            <a:ext cx="3124801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4402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Consistency </a:t>
            </a:r>
            <a:r>
              <a:rPr lang="en-US" sz="2500" dirty="0" smtClean="0">
                <a:solidFill>
                  <a:srgbClr val="DC2300"/>
                </a:solidFill>
              </a:rPr>
              <a:t>of alignment </a:t>
            </a:r>
            <a:r>
              <a:rPr lang="en-US" sz="2500" dirty="0">
                <a:solidFill>
                  <a:srgbClr val="DC2300"/>
                </a:solidFill>
              </a:rPr>
              <a:t>procedure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110317" y="1559962"/>
            <a:ext cx="2211840" cy="3404517"/>
          </a:xfrm>
          <a:ln/>
        </p:spPr>
        <p:txBody>
          <a:bodyPr tIns="19201">
            <a:normAutofit lnSpcReduction="10000"/>
          </a:bodyPr>
          <a:lstStyle/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/>
              <a:t>track </a:t>
            </a:r>
            <a:r>
              <a:rPr lang="en-US" sz="2200" dirty="0" smtClean="0"/>
              <a:t>parameter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 smtClean="0"/>
              <a:t>bias versus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 smtClean="0"/>
              <a:t>azimuth</a:t>
            </a:r>
            <a:endParaRPr lang="en-US" sz="2200" dirty="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endParaRPr lang="en-US" sz="2200" dirty="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>
                <a:solidFill>
                  <a:srgbClr val="FF420E"/>
                </a:solidFill>
              </a:rPr>
              <a:t>solid = before alignment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endParaRPr lang="en-US" sz="2200" dirty="0">
              <a:solidFill>
                <a:srgbClr val="579D1C"/>
              </a:solidFill>
            </a:endParaRP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 dirty="0">
                <a:solidFill>
                  <a:srgbClr val="579D1C"/>
                </a:solidFill>
              </a:rPr>
              <a:t>open = after alignment</a:t>
            </a:r>
            <a:r>
              <a:rPr lang="en-US" sz="2200" dirty="0">
                <a:solidFill>
                  <a:srgbClr val="004586"/>
                </a:solidFill>
              </a:rPr>
              <a:t> 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49739" y="582972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>
                <a:solidFill>
                  <a:srgbClr val="004586"/>
                </a:solidFill>
              </a:rPr>
              <a:t>(</a:t>
            </a:r>
            <a:r>
              <a:rPr lang="en-US" sz="2000" dirty="0">
                <a:solidFill>
                  <a:srgbClr val="004586"/>
                </a:solidFill>
              </a:rPr>
              <a:t>Ashutosh V. Kotwal  &amp; Chris Hays</a:t>
            </a:r>
            <a:r>
              <a:rPr lang="en-US" sz="2000" dirty="0" smtClean="0">
                <a:solidFill>
                  <a:srgbClr val="004586"/>
                </a:solidFill>
              </a:rPr>
              <a:t>, </a:t>
            </a:r>
            <a:r>
              <a:rPr lang="en-US" sz="2000" i="1" dirty="0">
                <a:solidFill>
                  <a:srgbClr val="004586"/>
                </a:solidFill>
              </a:rPr>
              <a:t>NIM A</a:t>
            </a:r>
            <a:r>
              <a:rPr lang="en-US" sz="2000" dirty="0">
                <a:solidFill>
                  <a:srgbClr val="004586"/>
                </a:solidFill>
              </a:rPr>
              <a:t> 762 (2014)  </a:t>
            </a:r>
            <a:r>
              <a:rPr lang="en-US" sz="2000" dirty="0" err="1">
                <a:solidFill>
                  <a:srgbClr val="004586"/>
                </a:solidFill>
              </a:rPr>
              <a:t>pp</a:t>
            </a:r>
            <a:r>
              <a:rPr lang="en-US" sz="2000" dirty="0">
                <a:solidFill>
                  <a:srgbClr val="004586"/>
                </a:solidFill>
              </a:rPr>
              <a:t> 85-99)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801" y="1039789"/>
            <a:ext cx="6896160" cy="561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5306400" y="2498663"/>
            <a:ext cx="891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3366"/>
                </a:solidFill>
              </a:rPr>
              <a:t>azimuth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241601" y="4458708"/>
            <a:ext cx="891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3366"/>
                </a:solidFill>
              </a:rPr>
              <a:t>azimuth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273281" y="6450438"/>
            <a:ext cx="891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3366"/>
                </a:solidFill>
              </a:rPr>
              <a:t>azimuth</a:t>
            </a: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 flipV="1">
            <a:off x="1794240" y="2174628"/>
            <a:ext cx="1330560" cy="1055631"/>
          </a:xfrm>
          <a:prstGeom prst="line">
            <a:avLst/>
          </a:prstGeom>
          <a:noFill/>
          <a:ln w="9525" cap="flat">
            <a:solidFill>
              <a:srgbClr val="FF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 flipV="1">
            <a:off x="1562401" y="3367073"/>
            <a:ext cx="1771200" cy="1090195"/>
          </a:xfrm>
          <a:prstGeom prst="line">
            <a:avLst/>
          </a:prstGeom>
          <a:noFill/>
          <a:ln w="9525" cap="flat">
            <a:solidFill>
              <a:srgbClr val="579D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1562401" y="4553759"/>
            <a:ext cx="2105280" cy="943299"/>
          </a:xfrm>
          <a:prstGeom prst="line">
            <a:avLst/>
          </a:prstGeom>
          <a:noFill/>
          <a:ln w="9525" cap="flat">
            <a:solidFill>
              <a:srgbClr val="579D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idx="10"/>
          </p:nvPr>
        </p:nvSpPr>
        <p:spPr>
          <a:xfrm>
            <a:off x="62092" y="6525682"/>
            <a:ext cx="3352800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4402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Consistency </a:t>
            </a:r>
            <a:r>
              <a:rPr lang="en-US" sz="2500" dirty="0" smtClean="0">
                <a:solidFill>
                  <a:srgbClr val="DC2300"/>
                </a:solidFill>
              </a:rPr>
              <a:t>check of </a:t>
            </a:r>
            <a:r>
              <a:rPr lang="en-US" sz="2500" dirty="0">
                <a:solidFill>
                  <a:srgbClr val="DC2300"/>
                </a:solidFill>
              </a:rPr>
              <a:t>alignment procedure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662720" y="568861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(AVK &amp; CH, </a:t>
            </a:r>
            <a:r>
              <a:rPr lang="en-US" sz="2000" i="1">
                <a:solidFill>
                  <a:srgbClr val="004586"/>
                </a:solidFill>
              </a:rPr>
              <a:t>NIM A</a:t>
            </a:r>
            <a:r>
              <a:rPr lang="en-US" sz="2000">
                <a:solidFill>
                  <a:srgbClr val="004586"/>
                </a:solidFill>
              </a:rPr>
              <a:t> 762 (2014)  pp 85-99)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61" y="871292"/>
            <a:ext cx="6861600" cy="578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273281" y="6455339"/>
            <a:ext cx="12369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993366"/>
                </a:solidFill>
              </a:rPr>
              <a:t>polar angle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5273281" y="4388153"/>
            <a:ext cx="12369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993366"/>
                </a:solidFill>
              </a:rPr>
              <a:t>polar angle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273281" y="2508466"/>
            <a:ext cx="12369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993366"/>
                </a:solidFill>
              </a:rPr>
              <a:t>polar angle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-129600" y="1242851"/>
            <a:ext cx="2211840" cy="3404517"/>
          </a:xfrm>
          <a:ln/>
        </p:spPr>
        <p:txBody>
          <a:bodyPr tIns="19201"/>
          <a:lstStyle/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/>
              <a:t>track parameter bias versus polar angle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endParaRPr lang="en-US" sz="220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>
                <a:solidFill>
                  <a:srgbClr val="FF420E"/>
                </a:solidFill>
              </a:rPr>
              <a:t>solid = before alignment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endParaRPr lang="en-US" sz="2200">
              <a:solidFill>
                <a:srgbClr val="579D1C"/>
              </a:solidFill>
            </a:endParaRP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</a:tabLst>
            </a:pPr>
            <a:r>
              <a:rPr lang="en-US" sz="2200">
                <a:solidFill>
                  <a:srgbClr val="579D1C"/>
                </a:solidFill>
              </a:rPr>
              <a:t>open = after alignment</a:t>
            </a:r>
            <a:r>
              <a:rPr lang="en-US" sz="2200">
                <a:solidFill>
                  <a:srgbClr val="004586"/>
                </a:solidFill>
              </a:rPr>
              <a:t> </a:t>
            </a: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V="1">
            <a:off x="1908001" y="2034934"/>
            <a:ext cx="1706400" cy="905855"/>
          </a:xfrm>
          <a:prstGeom prst="line">
            <a:avLst/>
          </a:prstGeom>
          <a:noFill/>
          <a:ln w="9525" cap="flat">
            <a:solidFill>
              <a:srgbClr val="FF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 flipV="1">
            <a:off x="1725120" y="3146731"/>
            <a:ext cx="1769760" cy="1048430"/>
          </a:xfrm>
          <a:prstGeom prst="line">
            <a:avLst/>
          </a:prstGeom>
          <a:noFill/>
          <a:ln w="9525" cap="flat">
            <a:solidFill>
              <a:srgbClr val="579D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1725120" y="4293091"/>
            <a:ext cx="1906560" cy="790643"/>
          </a:xfrm>
          <a:prstGeom prst="line">
            <a:avLst/>
          </a:prstGeom>
          <a:noFill/>
          <a:ln w="9525" cap="flat">
            <a:solidFill>
              <a:srgbClr val="579D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81022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W boson Production Event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765920" y="186643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hadronic</a:t>
            </a:r>
          </a:p>
          <a:p>
            <a:r>
              <a:rPr lang="en-US" sz="2000">
                <a:solidFill>
                  <a:srgbClr val="004586"/>
                </a:solidFill>
              </a:rPr>
              <a:t>calorimeter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776001" y="5259432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84D1"/>
                </a:solidFill>
              </a:rPr>
              <a:t>Central</a:t>
            </a:r>
          </a:p>
          <a:p>
            <a:r>
              <a:rPr lang="en-US" sz="2000">
                <a:solidFill>
                  <a:srgbClr val="0084D1"/>
                </a:solidFill>
              </a:rPr>
              <a:t>outer</a:t>
            </a:r>
          </a:p>
          <a:p>
            <a:r>
              <a:rPr lang="en-US" sz="2000">
                <a:solidFill>
                  <a:srgbClr val="0084D1"/>
                </a:solidFill>
              </a:rPr>
              <a:t>tracker</a:t>
            </a:r>
          </a:p>
          <a:p>
            <a:r>
              <a:rPr lang="en-US" sz="2000">
                <a:solidFill>
                  <a:srgbClr val="0084D1"/>
                </a:solidFill>
              </a:rPr>
              <a:t>(COT)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0" y="1072913"/>
            <a:ext cx="6300000" cy="526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 flipH="1">
            <a:off x="6027841" y="1990289"/>
            <a:ext cx="1657440" cy="254907"/>
          </a:xfrm>
          <a:prstGeom prst="line">
            <a:avLst/>
          </a:prstGeom>
          <a:noFill/>
          <a:ln w="36000" cap="flat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16320" y="5818211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electron</a:t>
            </a:r>
          </a:p>
          <a:p>
            <a:r>
              <a:rPr lang="en-US" sz="2000">
                <a:solidFill>
                  <a:srgbClr val="993366"/>
                </a:solidFill>
              </a:rPr>
              <a:t>calorimeter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1097281" y="4837469"/>
            <a:ext cx="119520" cy="951939"/>
          </a:xfrm>
          <a:prstGeom prst="line">
            <a:avLst/>
          </a:prstGeom>
          <a:noFill/>
          <a:ln w="36000" cap="flat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 flipV="1">
            <a:off x="5122080" y="4543677"/>
            <a:ext cx="2574720" cy="851129"/>
          </a:xfrm>
          <a:prstGeom prst="line">
            <a:avLst/>
          </a:prstGeom>
          <a:noFill/>
          <a:ln w="18360" cap="flat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463680" y="1736822"/>
            <a:ext cx="907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993366"/>
                </a:solidFill>
              </a:rPr>
              <a:t>electron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937441" y="2059417"/>
            <a:ext cx="1493280" cy="20709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6511680" y="3410278"/>
            <a:ext cx="18979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C5000B"/>
                </a:solidFill>
              </a:rPr>
              <a:t>inferred neutrino</a:t>
            </a:r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>
            <a:off x="5496480" y="5798049"/>
            <a:ext cx="1146240" cy="751759"/>
          </a:xfrm>
          <a:prstGeom prst="roundRect">
            <a:avLst>
              <a:gd name="adj" fmla="val 19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>
            <a:off x="6202081" y="5265193"/>
            <a:ext cx="439200" cy="663910"/>
          </a:xfrm>
          <a:prstGeom prst="roundRect">
            <a:avLst>
              <a:gd name="adj" fmla="val 32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634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Pauli, Heisenberg and Fermi</a:t>
            </a:r>
            <a:endParaRPr lang="en-US" dirty="0"/>
          </a:p>
        </p:txBody>
      </p:sp>
      <p:pic>
        <p:nvPicPr>
          <p:cNvPr id="6" name="Content Placeholder 5" descr="pauli-heisenberg-ferm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22" r="-13722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-155221" y="6568015"/>
            <a:ext cx="3330221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703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28222" y="6511571"/>
            <a:ext cx="3499556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236185"/>
            <a:ext cx="7807680" cy="819446"/>
          </a:xfrm>
          <a:ln/>
        </p:spPr>
        <p:txBody>
          <a:bodyPr tIns="256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DC2300"/>
                </a:solidFill>
              </a:rPr>
              <a:t/>
            </a:r>
            <a:br>
              <a:rPr lang="en-US" sz="2900">
                <a:solidFill>
                  <a:srgbClr val="DC2300"/>
                </a:solidFill>
              </a:rPr>
            </a:br>
            <a:r>
              <a:rPr lang="en-US" sz="2900">
                <a:solidFill>
                  <a:srgbClr val="DC2300"/>
                </a:solidFill>
              </a:rPr>
              <a:t>Custom Monte Carlo Detector Simulation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7200" y="737358"/>
            <a:ext cx="8864640" cy="5891659"/>
          </a:xfrm>
          <a:ln/>
        </p:spPr>
        <p:txBody>
          <a:bodyPr tIns="19201">
            <a:normAutofit fontScale="92500" lnSpcReduction="20000"/>
          </a:bodyPr>
          <a:lstStyle/>
          <a:p>
            <a:pPr marL="391686" indent="-293764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A complete detector simulation of all quantities measured in the data</a:t>
            </a:r>
          </a:p>
          <a:p>
            <a:pPr marL="391686" indent="-293764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800000"/>
                </a:solidFill>
              </a:rPr>
              <a:t>First-principles simulation of tracking</a:t>
            </a:r>
          </a:p>
          <a:p>
            <a:pPr marL="783372" lvl="1" indent="-260644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 smtClean="0"/>
              <a:t>particles </a:t>
            </a:r>
            <a:r>
              <a:rPr lang="en-US" sz="2000" dirty="0"/>
              <a:t>propagated through a high-resolution </a:t>
            </a:r>
            <a:r>
              <a:rPr lang="en-US" sz="2000" dirty="0" smtClean="0"/>
              <a:t>map </a:t>
            </a:r>
            <a:r>
              <a:rPr lang="en-US" sz="2000" dirty="0"/>
              <a:t>of material </a:t>
            </a:r>
            <a:r>
              <a:rPr lang="en-US" sz="2000" dirty="0" smtClean="0"/>
              <a:t>properties</a:t>
            </a:r>
            <a:endParaRPr lang="en-US" sz="2000" dirty="0"/>
          </a:p>
          <a:p>
            <a:pPr marL="783372" lvl="1" indent="-260644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8080"/>
                </a:solidFill>
              </a:rPr>
              <a:t>At each material interaction, calculate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Ionization energy loss according to detailed formulae and Landau distribution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Generate bremsstrahlung </a:t>
            </a:r>
            <a:r>
              <a:rPr lang="en-US" sz="2000" dirty="0" smtClean="0"/>
              <a:t>photons </a:t>
            </a:r>
            <a:r>
              <a:rPr lang="en-US" sz="2000" dirty="0"/>
              <a:t>using detailed cross section and spectrum calculations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Simulate photon conversion and Compton scattering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Propagate bremsstrahlung photons and conversion electrons 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Simulate multiple Coulomb scattering, including non-Gaussian tail</a:t>
            </a:r>
          </a:p>
          <a:p>
            <a:pPr marL="783372" lvl="1" indent="-260644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 smtClean="0">
                <a:solidFill>
                  <a:srgbClr val="000080"/>
                </a:solidFill>
              </a:rPr>
              <a:t>Simulate position measurements and perform </a:t>
            </a:r>
            <a:r>
              <a:rPr lang="en-US" sz="2200" dirty="0">
                <a:solidFill>
                  <a:srgbClr val="000080"/>
                </a:solidFill>
              </a:rPr>
              <a:t>full helix fit </a:t>
            </a:r>
            <a:r>
              <a:rPr lang="en-US" sz="2200" dirty="0" smtClean="0">
                <a:solidFill>
                  <a:srgbClr val="000080"/>
                </a:solidFill>
              </a:rPr>
              <a:t>as with data  </a:t>
            </a:r>
            <a:endParaRPr lang="en-US" sz="2200" dirty="0">
              <a:solidFill>
                <a:srgbClr val="00008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3"/>
          <p:cNvSpPr>
            <a:spLocks noGrp="1"/>
          </p:cNvSpPr>
          <p:nvPr>
            <p:ph type="ftr" idx="10"/>
          </p:nvPr>
        </p:nvSpPr>
        <p:spPr>
          <a:xfrm>
            <a:off x="5647" y="6539793"/>
            <a:ext cx="3282245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210262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DC2300"/>
                </a:solidFill>
              </a:rPr>
              <a:t>Custom Monte Carlo Detector Simulation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7200" y="868412"/>
            <a:ext cx="8864640" cy="5891658"/>
          </a:xfrm>
          <a:ln/>
        </p:spPr>
        <p:txBody>
          <a:bodyPr tIns="19201">
            <a:normAutofit fontScale="85000" lnSpcReduction="20000"/>
          </a:bodyPr>
          <a:lstStyle/>
          <a:p>
            <a:pPr marL="391686" indent="-293764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A complete detector simulation of all quantities measured in the data</a:t>
            </a:r>
          </a:p>
          <a:p>
            <a:pPr marL="391686" indent="-293764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800000"/>
                </a:solidFill>
              </a:rPr>
              <a:t>First-principles simulation of tracking</a:t>
            </a:r>
          </a:p>
          <a:p>
            <a:pPr marL="783372" lvl="1" indent="-260644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 </a:t>
            </a:r>
            <a:r>
              <a:rPr lang="en-US" sz="2000" dirty="0" smtClean="0"/>
              <a:t>particles </a:t>
            </a:r>
            <a:r>
              <a:rPr lang="en-US" sz="2000" dirty="0"/>
              <a:t>propagated through a high-resolution 3-D lookup table of material properties for silicon detector and </a:t>
            </a:r>
            <a:r>
              <a:rPr lang="en-US" sz="2000" dirty="0" smtClean="0"/>
              <a:t>drift chamber</a:t>
            </a:r>
            <a:endParaRPr lang="en-US" sz="2000" dirty="0"/>
          </a:p>
          <a:p>
            <a:pPr marL="783372" lvl="1" indent="-260644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At each material interaction, calculate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Ionization energy loss according to complete Bethe-Bloch formula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Generate bremsstrahlung photons down to 4 MeV, using detailed cross section and spectrum calculations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Simulate photon conversion and </a:t>
            </a:r>
            <a:r>
              <a:rPr lang="en-US" sz="2000" dirty="0" err="1"/>
              <a:t>compton</a:t>
            </a:r>
            <a:r>
              <a:rPr lang="en-US" sz="2000" dirty="0"/>
              <a:t> scattering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Propagate bremsstrahlung photons and conversion electrons </a:t>
            </a:r>
          </a:p>
          <a:p>
            <a:pPr marL="1175057" lvl="2" indent="-195843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dirty="0"/>
              <a:t>Simulate multiple Coulomb scattering, including non-Gaussian tail</a:t>
            </a:r>
          </a:p>
          <a:p>
            <a:pPr marL="783372" lvl="1" indent="-260644">
              <a:spcBef>
                <a:spcPts val="1032"/>
              </a:spcBef>
              <a:spcAft>
                <a:spcPts val="1542"/>
              </a:spcAft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0080"/>
                </a:solidFill>
              </a:rPr>
              <a:t>Deposit and smear hits on COT wires, perform full helix fit including optional beam-constraint  </a:t>
            </a: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-83519" y="2627405"/>
            <a:ext cx="9606240" cy="4015142"/>
          </a:xfrm>
          <a:prstGeom prst="roundRect">
            <a:avLst>
              <a:gd name="adj" fmla="val 32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760" y="2615315"/>
            <a:ext cx="3569760" cy="3529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3" name="Freeform 5"/>
          <p:cNvSpPr>
            <a:spLocks noChangeArrowheads="1"/>
          </p:cNvSpPr>
          <p:nvPr/>
        </p:nvSpPr>
        <p:spPr bwMode="auto">
          <a:xfrm>
            <a:off x="4129921" y="3881208"/>
            <a:ext cx="701280" cy="478130"/>
          </a:xfrm>
          <a:custGeom>
            <a:avLst/>
            <a:gdLst>
              <a:gd name="T0" fmla="*/ 0 w 2147"/>
              <a:gd name="T1" fmla="*/ 1462 h 1463"/>
              <a:gd name="T2" fmla="*/ 1165 w 2147"/>
              <a:gd name="T3" fmla="*/ 529 h 1463"/>
              <a:gd name="T4" fmla="*/ 1530 w 2147"/>
              <a:gd name="T5" fmla="*/ 281 h 1463"/>
              <a:gd name="T6" fmla="*/ 1929 w 2147"/>
              <a:gd name="T7" fmla="*/ 93 h 1463"/>
              <a:gd name="T8" fmla="*/ 2146 w 2147"/>
              <a:gd name="T9" fmla="*/ 0 h 1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7" h="1463">
                <a:moveTo>
                  <a:pt x="0" y="1462"/>
                </a:moveTo>
                <a:cubicBezTo>
                  <a:pt x="368" y="1134"/>
                  <a:pt x="695" y="758"/>
                  <a:pt x="1165" y="529"/>
                </a:cubicBezTo>
                <a:lnTo>
                  <a:pt x="1530" y="281"/>
                </a:lnTo>
                <a:lnTo>
                  <a:pt x="1929" y="93"/>
                </a:lnTo>
                <a:lnTo>
                  <a:pt x="2146" y="0"/>
                </a:lnTo>
              </a:path>
            </a:pathLst>
          </a:cu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4" name="Freeform 6"/>
          <p:cNvSpPr>
            <a:spLocks noChangeArrowheads="1"/>
          </p:cNvSpPr>
          <p:nvPr/>
        </p:nvSpPr>
        <p:spPr bwMode="auto">
          <a:xfrm>
            <a:off x="4841280" y="3555734"/>
            <a:ext cx="1019520" cy="318273"/>
          </a:xfrm>
          <a:custGeom>
            <a:avLst/>
            <a:gdLst>
              <a:gd name="T0" fmla="*/ 0 w 3122"/>
              <a:gd name="T1" fmla="*/ 974 h 975"/>
              <a:gd name="T2" fmla="*/ 1693 w 3122"/>
              <a:gd name="T3" fmla="*/ 352 h 975"/>
              <a:gd name="T4" fmla="*/ 2222 w 3122"/>
              <a:gd name="T5" fmla="*/ 186 h 975"/>
              <a:gd name="T6" fmla="*/ 2804 w 3122"/>
              <a:gd name="T7" fmla="*/ 63 h 975"/>
              <a:gd name="T8" fmla="*/ 3121 w 3122"/>
              <a:gd name="T9" fmla="*/ 0 h 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22" h="975">
                <a:moveTo>
                  <a:pt x="0" y="974"/>
                </a:moveTo>
                <a:cubicBezTo>
                  <a:pt x="535" y="761"/>
                  <a:pt x="1011" y="505"/>
                  <a:pt x="1693" y="352"/>
                </a:cubicBezTo>
                <a:lnTo>
                  <a:pt x="2222" y="186"/>
                </a:lnTo>
                <a:lnTo>
                  <a:pt x="2804" y="63"/>
                </a:lnTo>
                <a:lnTo>
                  <a:pt x="3121" y="0"/>
                </a:lnTo>
              </a:path>
            </a:pathLst>
          </a:cu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V="1">
            <a:off x="4862880" y="3670946"/>
            <a:ext cx="419040" cy="191540"/>
          </a:xfrm>
          <a:prstGeom prst="line">
            <a:avLst/>
          </a:prstGeom>
          <a:noFill/>
          <a:ln w="18360" cap="flat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034880" y="3957536"/>
            <a:ext cx="236160" cy="37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12000"/>
              </a:lnSpc>
            </a:pPr>
            <a:r>
              <a:rPr lang="en-US" i="1">
                <a:solidFill>
                  <a:srgbClr val="000080"/>
                </a:solidFill>
                <a:latin typeface="Urw Palladio L" charset="0"/>
              </a:rPr>
              <a:t>e</a:t>
            </a:r>
            <a:r>
              <a:rPr lang="en-US" i="1" baseline="33000">
                <a:solidFill>
                  <a:srgbClr val="000080"/>
                </a:solidFill>
                <a:latin typeface="Urw Palladio L" charset="0"/>
              </a:rPr>
              <a:t>-</a:t>
            </a:r>
          </a:p>
        </p:txBody>
      </p:sp>
      <p:sp>
        <p:nvSpPr>
          <p:cNvPr id="7177" name="Freeform 9"/>
          <p:cNvSpPr>
            <a:spLocks noChangeArrowheads="1"/>
          </p:cNvSpPr>
          <p:nvPr/>
        </p:nvSpPr>
        <p:spPr bwMode="auto">
          <a:xfrm>
            <a:off x="5287680" y="3176974"/>
            <a:ext cx="414720" cy="519895"/>
          </a:xfrm>
          <a:custGeom>
            <a:avLst/>
            <a:gdLst>
              <a:gd name="T0" fmla="*/ 0 w 1269"/>
              <a:gd name="T1" fmla="*/ 1591 h 1592"/>
              <a:gd name="T2" fmla="*/ 910 w 1269"/>
              <a:gd name="T3" fmla="*/ 780 h 1592"/>
              <a:gd name="T4" fmla="*/ 1107 w 1269"/>
              <a:gd name="T5" fmla="*/ 505 h 1592"/>
              <a:gd name="T6" fmla="*/ 1228 w 1269"/>
              <a:gd name="T7" fmla="*/ 252 h 1592"/>
              <a:gd name="T8" fmla="*/ 1268 w 1269"/>
              <a:gd name="T9" fmla="*/ 0 h 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9" h="1592">
                <a:moveTo>
                  <a:pt x="0" y="1591"/>
                </a:moveTo>
                <a:cubicBezTo>
                  <a:pt x="183" y="1266"/>
                  <a:pt x="714" y="1105"/>
                  <a:pt x="910" y="780"/>
                </a:cubicBezTo>
                <a:lnTo>
                  <a:pt x="1107" y="505"/>
                </a:lnTo>
                <a:lnTo>
                  <a:pt x="1228" y="252"/>
                </a:lnTo>
                <a:lnTo>
                  <a:pt x="1268" y="0"/>
                </a:lnTo>
              </a:path>
            </a:pathLst>
          </a:cu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5742720" y="3472206"/>
            <a:ext cx="214560" cy="37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12000"/>
              </a:lnSpc>
            </a:pPr>
            <a:r>
              <a:rPr lang="en-US" i="1">
                <a:solidFill>
                  <a:srgbClr val="000080"/>
                </a:solidFill>
                <a:latin typeface="Urw Palladio L" charset="0"/>
              </a:rPr>
              <a:t>e</a:t>
            </a:r>
            <a:r>
              <a:rPr lang="en-US" i="1" baseline="33000">
                <a:solidFill>
                  <a:srgbClr val="000080"/>
                </a:solidFill>
                <a:latin typeface="Urw Palladio L" charset="0"/>
              </a:rPr>
              <a:t>-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5466240" y="2886063"/>
            <a:ext cx="254880" cy="37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12000"/>
              </a:lnSpc>
            </a:pPr>
            <a:r>
              <a:rPr lang="en-US" i="1">
                <a:solidFill>
                  <a:srgbClr val="000080"/>
                </a:solidFill>
                <a:latin typeface="Urw Palladio L" charset="0"/>
              </a:rPr>
              <a:t>e</a:t>
            </a:r>
            <a:r>
              <a:rPr lang="en-US" i="1" baseline="33000">
                <a:solidFill>
                  <a:srgbClr val="000080"/>
                </a:solidFill>
                <a:latin typeface="Urw Palladio L" charset="0"/>
              </a:rPr>
              <a:t>+</a:t>
            </a:r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 flipH="1" flipV="1">
            <a:off x="6670081" y="2838539"/>
            <a:ext cx="424800" cy="67543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 flipV="1">
            <a:off x="7107840" y="3119368"/>
            <a:ext cx="871200" cy="37876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 flipV="1">
            <a:off x="6667200" y="2481382"/>
            <a:ext cx="888480" cy="35427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 rot="20100000">
            <a:off x="6888960" y="2729087"/>
            <a:ext cx="1169280" cy="32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lnSpc>
                <a:spcPct val="112000"/>
              </a:lnSpc>
            </a:pPr>
            <a:r>
              <a:rPr lang="en-US" sz="1600" i="1">
                <a:solidFill>
                  <a:srgbClr val="FF0000"/>
                </a:solidFill>
                <a:latin typeface="Urw Palladio L" charset="0"/>
              </a:rPr>
              <a:t>Calorimeter</a:t>
            </a: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6052321" y="3195697"/>
            <a:ext cx="250560" cy="37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12000"/>
              </a:lnSpc>
            </a:pPr>
            <a:r>
              <a:rPr lang="en-US" i="1">
                <a:solidFill>
                  <a:srgbClr val="000080"/>
                </a:solidFill>
                <a:latin typeface="Urw Palladio L" charset="0"/>
              </a:rPr>
              <a:t>e</a:t>
            </a:r>
            <a:r>
              <a:rPr lang="en-US" i="1" baseline="33000">
                <a:solidFill>
                  <a:srgbClr val="000080"/>
                </a:solidFill>
                <a:latin typeface="Urw Palladio L" charset="0"/>
              </a:rPr>
              <a:t>-</a:t>
            </a:r>
          </a:p>
        </p:txBody>
      </p:sp>
      <p:sp>
        <p:nvSpPr>
          <p:cNvPr id="7185" name="Freeform 17"/>
          <p:cNvSpPr>
            <a:spLocks noChangeArrowheads="1"/>
          </p:cNvSpPr>
          <p:nvPr/>
        </p:nvSpPr>
        <p:spPr bwMode="auto">
          <a:xfrm>
            <a:off x="5299201" y="3364194"/>
            <a:ext cx="643680" cy="298112"/>
          </a:xfrm>
          <a:custGeom>
            <a:avLst/>
            <a:gdLst>
              <a:gd name="T0" fmla="*/ 0 w 1971"/>
              <a:gd name="T1" fmla="*/ 912 h 913"/>
              <a:gd name="T2" fmla="*/ 911 w 1971"/>
              <a:gd name="T3" fmla="*/ 413 h 913"/>
              <a:gd name="T4" fmla="*/ 1854 w 1971"/>
              <a:gd name="T5" fmla="*/ 30 h 913"/>
              <a:gd name="T6" fmla="*/ 1970 w 1971"/>
              <a:gd name="T7" fmla="*/ 0 h 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71" h="913">
                <a:moveTo>
                  <a:pt x="0" y="912"/>
                </a:moveTo>
                <a:cubicBezTo>
                  <a:pt x="285" y="712"/>
                  <a:pt x="613" y="589"/>
                  <a:pt x="911" y="413"/>
                </a:cubicBezTo>
                <a:cubicBezTo>
                  <a:pt x="1204" y="240"/>
                  <a:pt x="1543" y="170"/>
                  <a:pt x="1854" y="30"/>
                </a:cubicBezTo>
                <a:lnTo>
                  <a:pt x="1970" y="0"/>
                </a:lnTo>
              </a:path>
            </a:pathLst>
          </a:cu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4926241" y="3325309"/>
            <a:ext cx="233280" cy="44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50517" rIns="0" bIns="0"/>
          <a:lstStyle/>
          <a:p>
            <a:pPr>
              <a:lnSpc>
                <a:spcPct val="83000"/>
              </a:lnSpc>
            </a:pPr>
            <a:r>
              <a:rPr lang="en-US" sz="2400">
                <a:solidFill>
                  <a:srgbClr val="FF00FF"/>
                </a:solidFill>
                <a:latin typeface="Symbol" charset="0"/>
                <a:cs typeface="Symbol" charset="0"/>
              </a:rPr>
              <a:t>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25682"/>
            <a:ext cx="3762022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614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6085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Momentum Calibration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663840" y="1648068"/>
            <a:ext cx="8370719" cy="68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 smtClean="0">
                <a:solidFill>
                  <a:srgbClr val="808000"/>
                </a:solidFill>
              </a:rPr>
              <a:t> Achieved precision of 25 parts per million on momentum calibration</a:t>
            </a:r>
            <a:endParaRPr lang="en-US" dirty="0">
              <a:solidFill>
                <a:srgbClr val="808000"/>
              </a:solidFill>
            </a:endParaRP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336960" y="822327"/>
            <a:ext cx="8697600" cy="2492901"/>
          </a:xfrm>
          <a:ln/>
        </p:spPr>
        <p:txBody>
          <a:bodyPr tIns="50517"/>
          <a:lstStyle/>
          <a:p>
            <a:pPr marL="0" indent="0"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cs typeface="Symbol" charset="0"/>
              </a:rPr>
              <a:t>Well-known</a:t>
            </a:r>
            <a:r>
              <a:rPr lang="en-US" sz="2400" dirty="0" smtClean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Symbol" charset="0"/>
                <a:cs typeface="Symbol" charset="0"/>
              </a:rPr>
              <a:t>ϒ</a:t>
            </a:r>
            <a:r>
              <a:rPr lang="en-US" sz="2400" dirty="0" smtClean="0">
                <a:solidFill>
                  <a:srgbClr val="008000"/>
                </a:solidFill>
                <a:latin typeface="Standard Symbols L" charset="0"/>
              </a:rPr>
              <a:t> (</a:t>
            </a:r>
            <a:r>
              <a:rPr lang="en-US" sz="2400" dirty="0" smtClean="0">
                <a:solidFill>
                  <a:srgbClr val="008000"/>
                </a:solidFill>
              </a:rPr>
              <a:t>Upsilon) particle mass is measured and compared to previously known mass value</a:t>
            </a:r>
            <a:endParaRPr lang="en-US" sz="2400" dirty="0">
              <a:solidFill>
                <a:srgbClr val="008000"/>
              </a:solidFill>
            </a:endParaRPr>
          </a:p>
          <a:p>
            <a:pPr marL="522728" lvl="1" indent="0">
              <a:spcBef>
                <a:spcPts val="261"/>
              </a:spcBef>
              <a:spcAft>
                <a:spcPts val="522"/>
              </a:spcAft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GB" sz="2200" dirty="0"/>
          </a:p>
        </p:txBody>
      </p:sp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81" y="2544495"/>
            <a:ext cx="6171840" cy="393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2338520" y="3074723"/>
            <a:ext cx="583200" cy="31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61448" name="Oval 8"/>
          <p:cNvSpPr>
            <a:spLocks noChangeArrowheads="1"/>
          </p:cNvSpPr>
          <p:nvPr/>
        </p:nvSpPr>
        <p:spPr bwMode="auto">
          <a:xfrm>
            <a:off x="2201720" y="3123689"/>
            <a:ext cx="73440" cy="87849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449" name="Line 9"/>
          <p:cNvSpPr>
            <a:spLocks noChangeShapeType="1"/>
          </p:cNvSpPr>
          <p:nvPr/>
        </p:nvSpPr>
        <p:spPr bwMode="auto">
          <a:xfrm>
            <a:off x="2000120" y="3371395"/>
            <a:ext cx="263520" cy="1440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2322681" y="3264823"/>
            <a:ext cx="1362240" cy="48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402667" y="2892778"/>
            <a:ext cx="2779888" cy="31560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39793"/>
            <a:ext cx="3423356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77140"/>
            <a:ext cx="7807680" cy="589021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Momentum Calibration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45600" y="1082994"/>
            <a:ext cx="8680320" cy="2492902"/>
          </a:xfrm>
          <a:ln/>
        </p:spPr>
        <p:txBody>
          <a:bodyPr tIns="20802">
            <a:normAutofit/>
          </a:bodyPr>
          <a:lstStyle/>
          <a:p>
            <a:pPr marL="0" indent="0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en-US" sz="2400" dirty="0">
                <a:solidFill>
                  <a:srgbClr val="008000"/>
                </a:solidFill>
                <a:cs typeface="Symbol" charset="0"/>
              </a:rPr>
              <a:t>Well-</a:t>
            </a:r>
            <a:r>
              <a:rPr lang="en-US" sz="2400" dirty="0" smtClean="0">
                <a:solidFill>
                  <a:srgbClr val="008000"/>
                </a:solidFill>
                <a:cs typeface="Symbol" charset="0"/>
              </a:rPr>
              <a:t>known J</a:t>
            </a:r>
            <a:r>
              <a:rPr lang="en-US" sz="2400" dirty="0" smtClean="0">
                <a:solidFill>
                  <a:srgbClr val="008000"/>
                </a:solidFill>
                <a:latin typeface="Symbol" charset="0"/>
                <a:cs typeface="Symbol" charset="0"/>
              </a:rPr>
              <a:t>/y</a:t>
            </a:r>
            <a:r>
              <a:rPr lang="en-US" sz="2400" dirty="0" smtClean="0">
                <a:solidFill>
                  <a:srgbClr val="008000"/>
                </a:solidFill>
                <a:latin typeface="Standard Symbols L" charset="0"/>
              </a:rPr>
              <a:t> </a:t>
            </a:r>
            <a:r>
              <a:rPr lang="en-US" sz="2400" dirty="0" smtClean="0">
                <a:solidFill>
                  <a:srgbClr val="008000"/>
                </a:solidFill>
              </a:rPr>
              <a:t>particle </a:t>
            </a:r>
            <a:r>
              <a:rPr lang="en-US" sz="2400" dirty="0">
                <a:solidFill>
                  <a:srgbClr val="008000"/>
                </a:solidFill>
              </a:rPr>
              <a:t>mass is measured and compared to previously known mass </a:t>
            </a:r>
            <a:r>
              <a:rPr lang="en-US" sz="2400" dirty="0" smtClean="0">
                <a:solidFill>
                  <a:srgbClr val="008000"/>
                </a:solidFill>
              </a:rPr>
              <a:t>value</a:t>
            </a:r>
            <a:endParaRPr lang="en-US" sz="2400" dirty="0">
              <a:solidFill>
                <a:srgbClr val="008000"/>
              </a:solidFill>
            </a:endParaRP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 smtClean="0"/>
              <a:t>I</a:t>
            </a:r>
            <a:r>
              <a:rPr lang="en-GB" sz="2200" dirty="0" smtClean="0"/>
              <a:t>n bins </a:t>
            </a:r>
            <a:r>
              <a:rPr lang="en-GB" sz="2200" dirty="0"/>
              <a:t>of  1/</a:t>
            </a:r>
            <a:r>
              <a:rPr lang="en-GB" sz="2200" dirty="0" err="1"/>
              <a:t>p</a:t>
            </a:r>
            <a:r>
              <a:rPr lang="en-GB" sz="2200" baseline="-33000" dirty="0" err="1"/>
              <a:t>T</a:t>
            </a:r>
            <a:r>
              <a:rPr lang="en-GB" sz="2200" dirty="0"/>
              <a:t>(</a:t>
            </a:r>
            <a:r>
              <a:rPr lang="en-GB" sz="2200" dirty="0">
                <a:latin typeface="Symbol" charset="0"/>
                <a:cs typeface="Symbol" charset="0"/>
              </a:rPr>
              <a:t>μ</a:t>
            </a:r>
            <a:r>
              <a:rPr lang="en-GB" sz="2200" dirty="0" smtClean="0"/>
              <a:t>)</a:t>
            </a:r>
            <a:r>
              <a:rPr lang="en-GB" sz="2200" dirty="0"/>
              <a:t> </a:t>
            </a:r>
            <a:r>
              <a:rPr lang="en-GB" sz="2200" dirty="0" smtClean="0"/>
              <a:t>to simultaneously measure and correct for ionization </a:t>
            </a:r>
            <a:r>
              <a:rPr lang="en-GB" sz="2200" dirty="0"/>
              <a:t>energy </a:t>
            </a:r>
            <a:r>
              <a:rPr lang="en-GB" sz="2200" dirty="0" smtClean="0"/>
              <a:t>loss</a:t>
            </a:r>
            <a:endParaRPr lang="en-GB" sz="2200" dirty="0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-3493440" y="4114513"/>
            <a:ext cx="571680" cy="319714"/>
          </a:xfrm>
          <a:prstGeom prst="roundRect">
            <a:avLst>
              <a:gd name="adj" fmla="val 44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" y="2943669"/>
            <a:ext cx="4950720" cy="366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360" y="3038719"/>
            <a:ext cx="4677120" cy="356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6027272" y="3103527"/>
            <a:ext cx="348480" cy="1440"/>
          </a:xfrm>
          <a:prstGeom prst="line">
            <a:avLst/>
          </a:prstGeom>
          <a:noFill/>
          <a:ln w="9525" cap="flat">
            <a:solidFill>
              <a:srgbClr val="8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5563872" y="2833080"/>
            <a:ext cx="3575520" cy="44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83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lnSpc>
                <a:spcPct val="94000"/>
              </a:lnSpc>
            </a:pPr>
            <a:r>
              <a:rPr lang="en-GB" dirty="0">
                <a:solidFill>
                  <a:srgbClr val="996633"/>
                </a:solidFill>
                <a:latin typeface="Nimbus Roman" charset="0"/>
              </a:rPr>
              <a:t>J/</a:t>
            </a:r>
            <a:r>
              <a:rPr lang="en-GB" dirty="0" err="1" smtClean="0">
                <a:solidFill>
                  <a:srgbClr val="996633"/>
                </a:solidFill>
                <a:latin typeface="Symbol" charset="0"/>
                <a:cs typeface="Symbol" charset="0"/>
              </a:rPr>
              <a:t>ψ</a:t>
            </a:r>
            <a:r>
              <a:rPr lang="en-GB" dirty="0" smtClean="0">
                <a:solidFill>
                  <a:srgbClr val="996633"/>
                </a:solidFill>
                <a:latin typeface="Standard Symbols L" charset="0"/>
              </a:rPr>
              <a:t>     </a:t>
            </a:r>
            <a:r>
              <a:rPr lang="en-GB" dirty="0" err="1" smtClean="0">
                <a:solidFill>
                  <a:srgbClr val="996633"/>
                </a:solidFill>
                <a:latin typeface="Symbol" charset="0"/>
                <a:cs typeface="Symbol" charset="0"/>
              </a:rPr>
              <a:t>μμ</a:t>
            </a:r>
            <a:r>
              <a:rPr lang="en-US" dirty="0" smtClean="0">
                <a:solidFill>
                  <a:srgbClr val="996633"/>
                </a:solidFill>
                <a:latin typeface="Standard Symbols L" charset="0"/>
              </a:rPr>
              <a:t> </a:t>
            </a:r>
            <a:r>
              <a:rPr lang="en-US" dirty="0">
                <a:solidFill>
                  <a:srgbClr val="996633"/>
                </a:solidFill>
              </a:rPr>
              <a:t>mass fit (bin 8) </a:t>
            </a:r>
          </a:p>
        </p:txBody>
      </p:sp>
      <p:sp>
        <p:nvSpPr>
          <p:cNvPr id="9226" name="AutoShape 10"/>
          <p:cNvSpPr>
            <a:spLocks noChangeArrowheads="1"/>
          </p:cNvSpPr>
          <p:nvPr/>
        </p:nvSpPr>
        <p:spPr bwMode="auto">
          <a:xfrm>
            <a:off x="5247360" y="3297947"/>
            <a:ext cx="541440" cy="273629"/>
          </a:xfrm>
          <a:prstGeom prst="roundRect">
            <a:avLst>
              <a:gd name="adj" fmla="val 52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5338081" y="3528371"/>
            <a:ext cx="463680" cy="29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5325120" y="3735753"/>
            <a:ext cx="1080000" cy="45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9230" name="Oval 14"/>
          <p:cNvSpPr>
            <a:spLocks noChangeArrowheads="1"/>
          </p:cNvSpPr>
          <p:nvPr/>
        </p:nvSpPr>
        <p:spPr bwMode="auto">
          <a:xfrm>
            <a:off x="5230080" y="3639263"/>
            <a:ext cx="57600" cy="82088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>
            <a:off x="5070241" y="3866807"/>
            <a:ext cx="208800" cy="1440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8184961" y="5014607"/>
            <a:ext cx="6667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Fig. S9</a:t>
            </a:r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3744000" y="5766366"/>
            <a:ext cx="538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7E0021"/>
                </a:solidFill>
              </a:rPr>
              <a:t>Fig. 2</a:t>
            </a:r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auto">
          <a:xfrm rot="16140000">
            <a:off x="-523531" y="2728385"/>
            <a:ext cx="1754104" cy="32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44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600">
                <a:solidFill>
                  <a:srgbClr val="280099"/>
                </a:solidFill>
              </a:rPr>
              <a:t>per mille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idx="10"/>
          </p:nvPr>
        </p:nvSpPr>
        <p:spPr>
          <a:xfrm>
            <a:off x="76203" y="6483349"/>
            <a:ext cx="3451578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Momentum Calibration Uncertainties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790286" y="648068"/>
            <a:ext cx="8579492" cy="61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80"/>
                </a:solidFill>
              </a:rPr>
              <a:t>Systematic uncertainties on </a:t>
            </a:r>
            <a:r>
              <a:rPr lang="en-US" dirty="0" smtClean="0">
                <a:solidFill>
                  <a:srgbClr val="008080"/>
                </a:solidFill>
              </a:rPr>
              <a:t>momentum </a:t>
            </a:r>
            <a:r>
              <a:rPr lang="en-US" dirty="0">
                <a:solidFill>
                  <a:srgbClr val="008080"/>
                </a:solidFill>
              </a:rPr>
              <a:t>(parts per million)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41" y="1364923"/>
            <a:ext cx="6943680" cy="455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086879" y="5886998"/>
            <a:ext cx="3480453" cy="42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4663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1175057" indent="-194403">
              <a:lnSpc>
                <a:spcPct val="83000"/>
              </a:lnSpc>
              <a:spcBef>
                <a:spcPts val="261"/>
              </a:spcBef>
              <a:spcAft>
                <a:spcPts val="771"/>
              </a:spcAft>
            </a:pPr>
            <a:r>
              <a:rPr lang="en-GB" dirty="0">
                <a:solidFill>
                  <a:srgbClr val="800000"/>
                </a:solidFill>
                <a:latin typeface="Symbol" charset="0"/>
                <a:cs typeface="Symbol" charset="0"/>
              </a:rPr>
              <a:t>Δ</a:t>
            </a:r>
            <a:r>
              <a:rPr lang="en-GB" dirty="0">
                <a:solidFill>
                  <a:srgbClr val="800000"/>
                </a:solidFill>
                <a:latin typeface="Nimbus Roman" charset="0"/>
              </a:rPr>
              <a:t>M</a:t>
            </a:r>
            <a:r>
              <a:rPr lang="en-GB" baseline="-33000" dirty="0">
                <a:solidFill>
                  <a:srgbClr val="800000"/>
                </a:solidFill>
                <a:latin typeface="Nimbus Roman" charset="0"/>
              </a:rPr>
              <a:t>W,Z </a:t>
            </a:r>
            <a:r>
              <a:rPr lang="en-GB" dirty="0">
                <a:solidFill>
                  <a:srgbClr val="800000"/>
                </a:solidFill>
                <a:latin typeface="Nimbus Roman" charset="0"/>
              </a:rPr>
              <a:t>= 2 MeV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H="1" flipV="1">
            <a:off x="5748481" y="5724261"/>
            <a:ext cx="1208160" cy="321153"/>
          </a:xfrm>
          <a:prstGeom prst="line">
            <a:avLst/>
          </a:prstGeom>
          <a:noFill/>
          <a:ln w="9525" cap="flat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7826401" y="3188155"/>
            <a:ext cx="826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Table S2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idx="10"/>
          </p:nvPr>
        </p:nvSpPr>
        <p:spPr>
          <a:xfrm>
            <a:off x="1" y="6525682"/>
            <a:ext cx="3104443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634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15"/>
            <a:ext cx="7777440" cy="603424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Proof of Momentum Calibration  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2960" y="751759"/>
            <a:ext cx="8916480" cy="2275439"/>
          </a:xfrm>
          <a:ln/>
        </p:spPr>
        <p:txBody>
          <a:bodyPr tIns="19201">
            <a:normAutofit/>
          </a:bodyPr>
          <a:lstStyle/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</a:rPr>
              <a:t>We measure the Z boson mass and it agrees with previous measurement of </a:t>
            </a:r>
            <a:r>
              <a:rPr lang="en-US" sz="2400" dirty="0">
                <a:solidFill>
                  <a:srgbClr val="800080"/>
                </a:solidFill>
              </a:rPr>
              <a:t>91188 </a:t>
            </a:r>
            <a:r>
              <a:rPr lang="en-US" sz="2400" dirty="0" smtClean="0">
                <a:solidFill>
                  <a:srgbClr val="800080"/>
                </a:solidFill>
              </a:rPr>
              <a:t>MeV </a:t>
            </a:r>
            <a:r>
              <a:rPr lang="en-US" sz="2400" dirty="0" smtClean="0">
                <a:solidFill>
                  <a:srgbClr val="008000"/>
                </a:solidFill>
              </a:rPr>
              <a:t>from CERN electron-positron collider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endParaRPr lang="en-US" sz="2400" dirty="0" smtClean="0">
              <a:solidFill>
                <a:srgbClr val="008000"/>
              </a:solidFill>
            </a:endParaRPr>
          </a:p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0080"/>
                </a:solidFill>
              </a:rPr>
              <a:t>We measure M</a:t>
            </a:r>
            <a:r>
              <a:rPr lang="en-US" sz="2400" baseline="-33000" dirty="0" smtClean="0">
                <a:solidFill>
                  <a:srgbClr val="000080"/>
                </a:solidFill>
              </a:rPr>
              <a:t>Z</a:t>
            </a:r>
            <a:r>
              <a:rPr lang="en-US" sz="2400" dirty="0" smtClean="0">
                <a:solidFill>
                  <a:srgbClr val="000080"/>
                </a:solidFill>
              </a:rPr>
              <a:t> </a:t>
            </a:r>
            <a:r>
              <a:rPr lang="en-US" sz="2400" dirty="0">
                <a:solidFill>
                  <a:srgbClr val="000080"/>
                </a:solidFill>
              </a:rPr>
              <a:t>= 91192.0 </a:t>
            </a:r>
            <a:r>
              <a:rPr lang="en-US" sz="24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400" dirty="0">
                <a:solidFill>
                  <a:srgbClr val="000080"/>
                </a:solidFill>
                <a:cs typeface="Lucida Grande" charset="0"/>
              </a:rPr>
              <a:t> </a:t>
            </a:r>
            <a:r>
              <a:rPr lang="en-US" sz="2400" dirty="0" smtClean="0">
                <a:solidFill>
                  <a:srgbClr val="000080"/>
                </a:solidFill>
                <a:cs typeface="Lucida Grande" charset="0"/>
              </a:rPr>
              <a:t>7.5 MeV</a:t>
            </a:r>
            <a:endParaRPr lang="en-US" sz="2400" dirty="0">
              <a:solidFill>
                <a:srgbClr val="000080"/>
              </a:solidFill>
              <a:cs typeface="Lucida Grande" charset="0"/>
            </a:endParaRPr>
          </a:p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GB" sz="2200" dirty="0"/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60" y="2441650"/>
            <a:ext cx="6534720" cy="411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2904480" y="3119368"/>
            <a:ext cx="604800" cy="36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>
            <a:off x="2652480" y="3194256"/>
            <a:ext cx="133920" cy="131054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>
            <a:off x="2282401" y="3562934"/>
            <a:ext cx="486720" cy="1441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2877120" y="3403078"/>
            <a:ext cx="1349280" cy="36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3834720" y="6326585"/>
            <a:ext cx="1883520" cy="43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280099"/>
                </a:solidFill>
              </a:rPr>
              <a:t>M(</a:t>
            </a:r>
            <a:r>
              <a:rPr lang="en-US">
                <a:solidFill>
                  <a:srgbClr val="280099"/>
                </a:solidFill>
                <a:latin typeface="Symbol" charset="0"/>
                <a:cs typeface="Symbol" charset="0"/>
              </a:rPr>
              <a:t>μμ</a:t>
            </a:r>
            <a:r>
              <a:rPr lang="en-US">
                <a:solidFill>
                  <a:srgbClr val="280099"/>
                </a:solidFill>
              </a:rPr>
              <a:t>) (GeV)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0" y="6525682"/>
            <a:ext cx="3612444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737280" y="-18722"/>
            <a:ext cx="7777440" cy="603424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 </a:t>
            </a:r>
            <a:r>
              <a:rPr lang="en-US" sz="2500" dirty="0" smtClean="0">
                <a:solidFill>
                  <a:srgbClr val="DC2300"/>
                </a:solidFill>
              </a:rPr>
              <a:t>Momentum Calibration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9200" y="653829"/>
            <a:ext cx="8916480" cy="1689298"/>
          </a:xfrm>
          <a:ln/>
        </p:spPr>
        <p:txBody>
          <a:bodyPr tIns="19201">
            <a:normAutofit fontScale="92500" lnSpcReduction="20000"/>
          </a:bodyPr>
          <a:lstStyle/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Final calibration using the J/</a:t>
            </a:r>
            <a:r>
              <a:rPr lang="en-US" sz="22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ψ</a:t>
            </a:r>
            <a:r>
              <a:rPr lang="en-US" sz="2200" dirty="0">
                <a:solidFill>
                  <a:srgbClr val="008000"/>
                </a:solidFill>
                <a:latin typeface="Symbol" charset="0"/>
                <a:cs typeface="Symbol" charset="0"/>
              </a:rPr>
              <a:t>,</a:t>
            </a:r>
            <a:r>
              <a:rPr lang="en-US" sz="2200" dirty="0">
                <a:solidFill>
                  <a:srgbClr val="008000"/>
                </a:solidFill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ϒ</a:t>
            </a:r>
            <a:r>
              <a:rPr lang="en-US" sz="2200" dirty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200" dirty="0">
                <a:solidFill>
                  <a:srgbClr val="008000"/>
                </a:solidFill>
                <a:cs typeface="Times New Roman" charset="0"/>
              </a:rPr>
              <a:t>and Z bosons for calibration</a:t>
            </a:r>
          </a:p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sz="2200" dirty="0"/>
              <a:t>Combined momentum </a:t>
            </a:r>
            <a:r>
              <a:rPr lang="en-GB" sz="2200" dirty="0" smtClean="0"/>
              <a:t>calibration </a:t>
            </a:r>
            <a:r>
              <a:rPr lang="en-GB" sz="2200" dirty="0"/>
              <a:t>correction</a:t>
            </a:r>
            <a:r>
              <a:rPr lang="en-GB" sz="2200" dirty="0">
                <a:latin typeface="Nimbus Roman" charset="0"/>
              </a:rPr>
              <a:t>:</a:t>
            </a:r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sz="2400" dirty="0" err="1">
                <a:solidFill>
                  <a:srgbClr val="000080"/>
                </a:solidFill>
                <a:cs typeface="Symbol" charset="0"/>
              </a:rPr>
              <a:t>Δ</a:t>
            </a:r>
            <a:r>
              <a:rPr lang="en-GB" sz="2400" dirty="0" err="1">
                <a:solidFill>
                  <a:srgbClr val="000080"/>
                </a:solidFill>
              </a:rPr>
              <a:t>p</a:t>
            </a:r>
            <a:r>
              <a:rPr lang="en-GB" sz="2400" dirty="0">
                <a:solidFill>
                  <a:srgbClr val="000080"/>
                </a:solidFill>
              </a:rPr>
              <a:t>/p = ( -1389 </a:t>
            </a:r>
            <a:r>
              <a:rPr lang="en-GB" sz="2400" dirty="0">
                <a:solidFill>
                  <a:srgbClr val="000080"/>
                </a:solidFill>
                <a:cs typeface="Times New Roman" charset="0"/>
              </a:rPr>
              <a:t>±</a:t>
            </a:r>
            <a:r>
              <a:rPr lang="en-GB" sz="2400" dirty="0">
                <a:solidFill>
                  <a:srgbClr val="000080"/>
                </a:solidFill>
              </a:rPr>
              <a:t> </a:t>
            </a:r>
            <a:r>
              <a:rPr lang="en-GB" sz="2400" dirty="0" smtClean="0">
                <a:solidFill>
                  <a:srgbClr val="000080"/>
                </a:solidFill>
              </a:rPr>
              <a:t>25) </a:t>
            </a:r>
            <a:r>
              <a:rPr lang="en-GB" sz="2400" dirty="0">
                <a:solidFill>
                  <a:srgbClr val="000080"/>
                </a:solidFill>
              </a:rPr>
              <a:t>parts per million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6315841" y="2945109"/>
            <a:ext cx="2976480" cy="74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4663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1175057" indent="-194403">
              <a:lnSpc>
                <a:spcPct val="83000"/>
              </a:lnSpc>
              <a:spcBef>
                <a:spcPts val="261"/>
              </a:spcBef>
              <a:spcAft>
                <a:spcPts val="771"/>
              </a:spcAft>
            </a:pPr>
            <a:r>
              <a:rPr lang="en-GB">
                <a:solidFill>
                  <a:srgbClr val="800000"/>
                </a:solidFill>
                <a:latin typeface="Symbol" charset="0"/>
                <a:cs typeface="Symbol" charset="0"/>
              </a:rPr>
              <a:t>Δ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M</a:t>
            </a:r>
            <a:r>
              <a:rPr lang="en-GB" baseline="-33000">
                <a:solidFill>
                  <a:srgbClr val="800000"/>
                </a:solidFill>
                <a:latin typeface="Nimbus Roman" charset="0"/>
              </a:rPr>
              <a:t>W 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= 2 MeV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60" y="2249517"/>
            <a:ext cx="6528960" cy="442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703841" y="5635312"/>
            <a:ext cx="538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7E0021"/>
                </a:solidFill>
              </a:rPr>
              <a:t>Fig. 2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 rot="16140000">
            <a:off x="130229" y="2238733"/>
            <a:ext cx="1754104" cy="32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44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600">
                <a:solidFill>
                  <a:srgbClr val="280099"/>
                </a:solidFill>
              </a:rPr>
              <a:t>per mille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81022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W boson Production Event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765920" y="186643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hadronic</a:t>
            </a:r>
          </a:p>
          <a:p>
            <a:r>
              <a:rPr lang="en-US" sz="2000">
                <a:solidFill>
                  <a:srgbClr val="004586"/>
                </a:solidFill>
              </a:rPr>
              <a:t>calorimeter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776001" y="5259432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84D1"/>
                </a:solidFill>
              </a:rPr>
              <a:t>Central</a:t>
            </a:r>
          </a:p>
          <a:p>
            <a:r>
              <a:rPr lang="en-US" sz="2000">
                <a:solidFill>
                  <a:srgbClr val="0084D1"/>
                </a:solidFill>
              </a:rPr>
              <a:t>outer</a:t>
            </a:r>
          </a:p>
          <a:p>
            <a:r>
              <a:rPr lang="en-US" sz="2000">
                <a:solidFill>
                  <a:srgbClr val="0084D1"/>
                </a:solidFill>
              </a:rPr>
              <a:t>tracker</a:t>
            </a:r>
          </a:p>
          <a:p>
            <a:r>
              <a:rPr lang="en-US" sz="2000">
                <a:solidFill>
                  <a:srgbClr val="0084D1"/>
                </a:solidFill>
              </a:rPr>
              <a:t>(COT)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0" y="1072913"/>
            <a:ext cx="6300000" cy="526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 flipH="1">
            <a:off x="6027841" y="1990289"/>
            <a:ext cx="1657440" cy="254907"/>
          </a:xfrm>
          <a:prstGeom prst="line">
            <a:avLst/>
          </a:prstGeom>
          <a:noFill/>
          <a:ln w="36000" cap="flat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16320" y="5818211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electron</a:t>
            </a:r>
          </a:p>
          <a:p>
            <a:r>
              <a:rPr lang="en-US" sz="2000">
                <a:solidFill>
                  <a:srgbClr val="993366"/>
                </a:solidFill>
              </a:rPr>
              <a:t>calorimeter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1097281" y="4837469"/>
            <a:ext cx="119520" cy="951939"/>
          </a:xfrm>
          <a:prstGeom prst="line">
            <a:avLst/>
          </a:prstGeom>
          <a:noFill/>
          <a:ln w="36000" cap="flat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 flipV="1">
            <a:off x="5122080" y="4543677"/>
            <a:ext cx="2574720" cy="851129"/>
          </a:xfrm>
          <a:prstGeom prst="line">
            <a:avLst/>
          </a:prstGeom>
          <a:noFill/>
          <a:ln w="18360" cap="flat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463680" y="1736822"/>
            <a:ext cx="907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993366"/>
                </a:solidFill>
              </a:rPr>
              <a:t>electron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937441" y="2059417"/>
            <a:ext cx="1493280" cy="20709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6511680" y="3410278"/>
            <a:ext cx="18979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C5000B"/>
                </a:solidFill>
              </a:rPr>
              <a:t>inferred neutrino</a:t>
            </a:r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>
            <a:off x="5496480" y="5798049"/>
            <a:ext cx="1146240" cy="751759"/>
          </a:xfrm>
          <a:prstGeom prst="roundRect">
            <a:avLst>
              <a:gd name="adj" fmla="val 19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>
            <a:off x="6202081" y="5265193"/>
            <a:ext cx="439200" cy="663910"/>
          </a:xfrm>
          <a:prstGeom prst="roundRect">
            <a:avLst>
              <a:gd name="adj" fmla="val 32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900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144015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Electron and Photon Calorimeter Calibration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961" y="832407"/>
            <a:ext cx="9144000" cy="1958606"/>
          </a:xfrm>
          <a:ln/>
        </p:spPr>
        <p:txBody>
          <a:bodyPr tIns="19201"/>
          <a:lstStyle/>
          <a:p>
            <a:pPr marL="391686" indent="-293764">
              <a:spcBef>
                <a:spcPts val="1032"/>
              </a:spcBef>
              <a:spcAft>
                <a:spcPts val="154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E/p peak from </a:t>
            </a:r>
            <a:r>
              <a:rPr lang="en-US" sz="2200" i="1" dirty="0">
                <a:solidFill>
                  <a:srgbClr val="008000"/>
                </a:solidFill>
              </a:rPr>
              <a:t>W</a:t>
            </a:r>
            <a:r>
              <a:rPr lang="en-US" sz="2200" dirty="0">
                <a:solidFill>
                  <a:srgbClr val="008000"/>
                </a:solidFill>
                <a:latin typeface="Standard Symbols L" charset="0"/>
              </a:rPr>
              <a:t>      </a:t>
            </a:r>
            <a:r>
              <a:rPr lang="en-US" sz="2200" dirty="0" err="1">
                <a:solidFill>
                  <a:srgbClr val="008000"/>
                </a:solidFill>
              </a:rPr>
              <a:t>e</a:t>
            </a:r>
            <a:r>
              <a:rPr lang="en-US" sz="22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υ</a:t>
            </a:r>
            <a:r>
              <a:rPr lang="en-US" sz="2200" dirty="0">
                <a:solidFill>
                  <a:srgbClr val="008000"/>
                </a:solidFill>
                <a:latin typeface="Standard Symbols L" charset="0"/>
              </a:rPr>
              <a:t> </a:t>
            </a:r>
            <a:r>
              <a:rPr lang="en-US" sz="2200" dirty="0">
                <a:solidFill>
                  <a:srgbClr val="008000"/>
                </a:solidFill>
              </a:rPr>
              <a:t>decays provides </a:t>
            </a:r>
            <a:r>
              <a:rPr lang="en-US" sz="2200" dirty="0" smtClean="0">
                <a:solidFill>
                  <a:srgbClr val="008000"/>
                </a:solidFill>
              </a:rPr>
              <a:t>measurement of calorimeter energy response, with the following uncertainties: </a:t>
            </a:r>
            <a:endParaRPr lang="en-US" sz="2200" dirty="0">
              <a:solidFill>
                <a:srgbClr val="008000"/>
              </a:solidFill>
            </a:endParaRPr>
          </a:p>
          <a:p>
            <a:pPr marL="0" indent="97921">
              <a:lnSpc>
                <a:spcPct val="83000"/>
              </a:lnSpc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>
                <a:solidFill>
                  <a:srgbClr val="2300DC"/>
                </a:solidFill>
                <a:latin typeface="Symbol" charset="0"/>
                <a:cs typeface="Symbol" charset="0"/>
              </a:rPr>
              <a:t>Δ</a:t>
            </a:r>
            <a:r>
              <a:rPr lang="en-US" sz="2200" dirty="0">
                <a:solidFill>
                  <a:srgbClr val="2300DC"/>
                </a:solidFill>
              </a:rPr>
              <a:t>S</a:t>
            </a:r>
            <a:r>
              <a:rPr lang="en-US" sz="2200" baseline="-33000" dirty="0">
                <a:solidFill>
                  <a:srgbClr val="2300DC"/>
                </a:solidFill>
              </a:rPr>
              <a:t>E</a:t>
            </a:r>
            <a:r>
              <a:rPr lang="en-US" sz="2200" dirty="0">
                <a:solidFill>
                  <a:srgbClr val="2300DC"/>
                </a:solidFill>
              </a:rPr>
              <a:t> = (</a:t>
            </a:r>
            <a:r>
              <a:rPr lang="en-US" sz="2200" dirty="0">
                <a:solidFill>
                  <a:srgbClr val="2300DC"/>
                </a:solidFill>
                <a:latin typeface="Nimbus roman" charset="0"/>
              </a:rPr>
              <a:t>43</a:t>
            </a:r>
            <a:r>
              <a:rPr lang="en-GB" sz="2200" baseline="-33000" dirty="0">
                <a:solidFill>
                  <a:srgbClr val="280099"/>
                </a:solidFill>
                <a:latin typeface="Nimbus roman" charset="0"/>
              </a:rPr>
              <a:t>stat</a:t>
            </a:r>
            <a:r>
              <a:rPr lang="en-GB" sz="2200" baseline="-33000" dirty="0">
                <a:solidFill>
                  <a:srgbClr val="280099"/>
                </a:solidFill>
                <a:latin typeface="Nimbus Roman" charset="0"/>
              </a:rPr>
              <a:t> </a:t>
            </a:r>
            <a:r>
              <a:rPr lang="en-GB" sz="2200" dirty="0" smtClean="0">
                <a:solidFill>
                  <a:srgbClr val="280099"/>
                </a:solidFill>
                <a:latin typeface="Nimbus Roman" charset="0"/>
                <a:cs typeface="Nimbus Roman" charset="0"/>
              </a:rPr>
              <a:t>± 30</a:t>
            </a:r>
            <a:r>
              <a:rPr lang="en-GB" sz="2200" baseline="-33000" dirty="0" smtClean="0">
                <a:solidFill>
                  <a:srgbClr val="280099"/>
                </a:solidFill>
                <a:latin typeface="Nimbus Roman" charset="0"/>
                <a:cs typeface="Times New Roman" charset="0"/>
              </a:rPr>
              <a:t>non</a:t>
            </a:r>
            <a:r>
              <a:rPr lang="en-GB" sz="2200" baseline="-33000" dirty="0">
                <a:solidFill>
                  <a:srgbClr val="280099"/>
                </a:solidFill>
                <a:latin typeface="Nimbus Roman" charset="0"/>
                <a:cs typeface="Times New Roman" charset="0"/>
              </a:rPr>
              <a:t>-linearity </a:t>
            </a:r>
            <a:r>
              <a:rPr lang="en-GB" sz="2200" dirty="0" smtClean="0">
                <a:solidFill>
                  <a:srgbClr val="280099"/>
                </a:solidFill>
                <a:latin typeface="Nimbus Roman" charset="0"/>
                <a:cs typeface="Times New Roman" charset="0"/>
              </a:rPr>
              <a:t>± 34</a:t>
            </a:r>
            <a:r>
              <a:rPr lang="en-GB" sz="2200" baseline="-33000" dirty="0" smtClean="0">
                <a:solidFill>
                  <a:srgbClr val="280099"/>
                </a:solidFill>
                <a:latin typeface="Nimbus Roman" charset="0"/>
              </a:rPr>
              <a:t>X0 </a:t>
            </a:r>
            <a:r>
              <a:rPr lang="en-GB" sz="2200" dirty="0" smtClean="0">
                <a:solidFill>
                  <a:srgbClr val="280099"/>
                </a:solidFill>
                <a:latin typeface="Nimbus Roman" charset="0"/>
                <a:cs typeface="Times New Roman" charset="0"/>
              </a:rPr>
              <a:t>± 45</a:t>
            </a:r>
            <a:r>
              <a:rPr lang="en-GB" sz="2200" baseline="-33000" dirty="0" smtClean="0">
                <a:solidFill>
                  <a:srgbClr val="280099"/>
                </a:solidFill>
                <a:latin typeface="Nimbus Roman" charset="0"/>
              </a:rPr>
              <a:t>Tracker</a:t>
            </a:r>
            <a:r>
              <a:rPr lang="en-GB" sz="2200" dirty="0" smtClean="0">
                <a:solidFill>
                  <a:srgbClr val="280099"/>
                </a:solidFill>
                <a:latin typeface="Nimbus Roman" charset="0"/>
              </a:rPr>
              <a:t>) parts </a:t>
            </a:r>
            <a:r>
              <a:rPr lang="en-GB" sz="2200" dirty="0">
                <a:solidFill>
                  <a:srgbClr val="280099"/>
                </a:solidFill>
                <a:latin typeface="Nimbus Roman" charset="0"/>
              </a:rPr>
              <a:t>per </a:t>
            </a:r>
            <a:r>
              <a:rPr lang="en-GB" sz="2200" dirty="0" smtClean="0">
                <a:solidFill>
                  <a:srgbClr val="280099"/>
                </a:solidFill>
                <a:latin typeface="Nimbus Roman" charset="0"/>
              </a:rPr>
              <a:t>million</a:t>
            </a:r>
            <a:endParaRPr lang="en-GB" sz="2200" dirty="0">
              <a:solidFill>
                <a:srgbClr val="280099"/>
              </a:solidFill>
              <a:latin typeface="Nimbus Roman" charset="0"/>
            </a:endParaRPr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2657368" y="1059080"/>
            <a:ext cx="339840" cy="144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6120001" y="2911986"/>
            <a:ext cx="2976480" cy="74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4663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1175057" indent="-194403">
              <a:lnSpc>
                <a:spcPct val="83000"/>
              </a:lnSpc>
              <a:spcBef>
                <a:spcPts val="261"/>
              </a:spcBef>
              <a:spcAft>
                <a:spcPts val="771"/>
              </a:spcAft>
            </a:pPr>
            <a:r>
              <a:rPr lang="en-GB">
                <a:solidFill>
                  <a:srgbClr val="800000"/>
                </a:solidFill>
                <a:latin typeface="Symbol" charset="0"/>
                <a:cs typeface="Symbol" charset="0"/>
              </a:rPr>
              <a:t>Δ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M</a:t>
            </a:r>
            <a:r>
              <a:rPr lang="en-GB" baseline="-33000">
                <a:solidFill>
                  <a:srgbClr val="800000"/>
                </a:solidFill>
                <a:latin typeface="Nimbus Roman" charset="0"/>
              </a:rPr>
              <a:t>W 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= 6 MeV</a:t>
            </a: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95963"/>
            <a:ext cx="6179040" cy="416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817280" y="6402635"/>
            <a:ext cx="1522080" cy="42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280099"/>
                </a:solidFill>
              </a:rPr>
              <a:t>E</a:t>
            </a:r>
            <a:r>
              <a:rPr lang="en-US" baseline="-33000" dirty="0">
                <a:solidFill>
                  <a:srgbClr val="280099"/>
                </a:solidFill>
              </a:rPr>
              <a:t>CAL</a:t>
            </a:r>
            <a:r>
              <a:rPr lang="en-US" dirty="0">
                <a:solidFill>
                  <a:srgbClr val="280099"/>
                </a:solidFill>
              </a:rPr>
              <a:t> / </a:t>
            </a:r>
            <a:r>
              <a:rPr lang="en-US" dirty="0" err="1">
                <a:solidFill>
                  <a:srgbClr val="280099"/>
                </a:solidFill>
              </a:rPr>
              <a:t>p</a:t>
            </a:r>
            <a:r>
              <a:rPr lang="en-US" baseline="-33000" dirty="0" err="1">
                <a:solidFill>
                  <a:srgbClr val="280099"/>
                </a:solidFill>
              </a:rPr>
              <a:t>track</a:t>
            </a:r>
            <a:endParaRPr lang="en-US" baseline="-33000" dirty="0">
              <a:solidFill>
                <a:srgbClr val="280099"/>
              </a:solidFill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6547680" y="3525490"/>
            <a:ext cx="545760" cy="32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13322" name="Oval 10"/>
          <p:cNvSpPr>
            <a:spLocks noChangeArrowheads="1"/>
          </p:cNvSpPr>
          <p:nvPr/>
        </p:nvSpPr>
        <p:spPr bwMode="auto">
          <a:xfrm>
            <a:off x="6318720" y="3591738"/>
            <a:ext cx="120960" cy="118092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6017761" y="3924413"/>
            <a:ext cx="439200" cy="1440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6554880" y="3878328"/>
            <a:ext cx="1216800" cy="32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6477120" y="4477431"/>
            <a:ext cx="2576160" cy="168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4C1900"/>
                </a:solidFill>
              </a:rPr>
              <a:t>Low tail used for tuning calorimeter thickness </a:t>
            </a:r>
          </a:p>
          <a:p>
            <a:endParaRPr lang="en-US" sz="2000">
              <a:solidFill>
                <a:srgbClr val="4C1900"/>
              </a:solidFill>
            </a:endParaRPr>
          </a:p>
          <a:p>
            <a:r>
              <a:rPr lang="en-US" sz="2000">
                <a:solidFill>
                  <a:srgbClr val="4C1900"/>
                </a:solidFill>
              </a:rPr>
              <a:t>High tail of used for tuning model of</a:t>
            </a:r>
          </a:p>
          <a:p>
            <a:r>
              <a:rPr lang="en-US" sz="2000">
                <a:solidFill>
                  <a:srgbClr val="4C1900"/>
                </a:solidFill>
              </a:rPr>
              <a:t>radiative material</a:t>
            </a: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H="1">
            <a:off x="4867200" y="5462494"/>
            <a:ext cx="1568160" cy="578941"/>
          </a:xfrm>
          <a:prstGeom prst="line">
            <a:avLst/>
          </a:prstGeom>
          <a:noFill/>
          <a:ln w="18360" cap="flat">
            <a:solidFill>
              <a:srgbClr val="9966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H="1">
            <a:off x="993601" y="4651689"/>
            <a:ext cx="5441760" cy="1504958"/>
          </a:xfrm>
          <a:prstGeom prst="line">
            <a:avLst/>
          </a:prstGeom>
          <a:noFill/>
          <a:ln w="18360" cap="flat">
            <a:solidFill>
              <a:srgbClr val="9966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5181120" y="5210467"/>
            <a:ext cx="538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7E0021"/>
                </a:solidFill>
              </a:rPr>
              <a:t>Fig. 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18722"/>
            <a:ext cx="8472960" cy="589022"/>
          </a:xfrm>
          <a:ln/>
        </p:spPr>
        <p:txBody>
          <a:bodyPr tIns="22401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Proof of Calorimeter Calibration using Z boson mass Measurement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381000" y="589022"/>
            <a:ext cx="9525000" cy="2850059"/>
          </a:xfrm>
          <a:ln/>
        </p:spPr>
        <p:txBody>
          <a:bodyPr tIns="19201"/>
          <a:lstStyle/>
          <a:p>
            <a:pPr marL="1046895" lvl="1" indent="0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 dirty="0" smtClean="0">
              <a:solidFill>
                <a:srgbClr val="008000"/>
              </a:solidFill>
            </a:endParaRPr>
          </a:p>
          <a:p>
            <a:pPr marL="1046895" lvl="1" indent="0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 smtClean="0">
                <a:solidFill>
                  <a:srgbClr val="008000"/>
                </a:solidFill>
              </a:rPr>
              <a:t>Consistent </a:t>
            </a:r>
            <a:r>
              <a:rPr lang="en-US" sz="2200" dirty="0">
                <a:solidFill>
                  <a:srgbClr val="008000"/>
                </a:solidFill>
              </a:rPr>
              <a:t>with </a:t>
            </a:r>
            <a:r>
              <a:rPr lang="en-US" sz="2200" dirty="0" smtClean="0">
                <a:solidFill>
                  <a:srgbClr val="008000"/>
                </a:solidFill>
              </a:rPr>
              <a:t>previous measurement from CERN </a:t>
            </a:r>
            <a:r>
              <a:rPr lang="en-US" sz="2200" dirty="0">
                <a:solidFill>
                  <a:srgbClr val="008000"/>
                </a:solidFill>
              </a:rPr>
              <a:t>(91188 </a:t>
            </a:r>
            <a:r>
              <a:rPr lang="en-US" sz="2200" dirty="0" smtClean="0">
                <a:solidFill>
                  <a:srgbClr val="008000"/>
                </a:solidFill>
              </a:rPr>
              <a:t>MeV)</a:t>
            </a:r>
          </a:p>
          <a:p>
            <a:pPr marL="1046895" lvl="1" indent="0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 dirty="0" smtClean="0">
              <a:solidFill>
                <a:srgbClr val="000080"/>
              </a:solidFill>
              <a:cs typeface="Times New Roman" charset="0"/>
            </a:endParaRPr>
          </a:p>
          <a:p>
            <a:pPr marL="1046895" lvl="1" indent="0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 dirty="0" smtClean="0">
                <a:solidFill>
                  <a:srgbClr val="000080"/>
                </a:solidFill>
                <a:cs typeface="Times New Roman" charset="0"/>
              </a:rPr>
              <a:t>M</a:t>
            </a:r>
            <a:r>
              <a:rPr lang="en-US" sz="2200" baseline="-33000" dirty="0" smtClean="0">
                <a:solidFill>
                  <a:srgbClr val="000080"/>
                </a:solidFill>
                <a:cs typeface="Times New Roman" charset="0"/>
              </a:rPr>
              <a:t>Z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=91194.3</a:t>
            </a:r>
            <a:r>
              <a:rPr lang="en-US" sz="22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13.8</a:t>
            </a:r>
            <a:r>
              <a:rPr lang="en-US" sz="2200" baseline="-33000" dirty="0">
                <a:solidFill>
                  <a:srgbClr val="000080"/>
                </a:solidFill>
                <a:cs typeface="Times New Roman" charset="0"/>
              </a:rPr>
              <a:t>stat</a:t>
            </a:r>
            <a:r>
              <a:rPr lang="en-US" sz="22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6.5</a:t>
            </a:r>
            <a:r>
              <a:rPr lang="en-US" sz="2200" baseline="-33000" dirty="0">
                <a:solidFill>
                  <a:srgbClr val="000080"/>
                </a:solidFill>
                <a:cs typeface="Times New Roman" charset="0"/>
              </a:rPr>
              <a:t>calorimeter</a:t>
            </a:r>
            <a:r>
              <a:rPr lang="en-US" sz="22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2.3</a:t>
            </a:r>
            <a:r>
              <a:rPr lang="en-US" sz="2200" baseline="-33000" dirty="0">
                <a:solidFill>
                  <a:srgbClr val="000080"/>
                </a:solidFill>
                <a:cs typeface="Times New Roman" charset="0"/>
              </a:rPr>
              <a:t>momentum</a:t>
            </a:r>
            <a:r>
              <a:rPr lang="en-US" sz="22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3.1</a:t>
            </a:r>
            <a:r>
              <a:rPr lang="en-US" sz="2200" baseline="-33000" dirty="0">
                <a:solidFill>
                  <a:srgbClr val="000080"/>
                </a:solidFill>
                <a:cs typeface="Times New Roman" charset="0"/>
              </a:rPr>
              <a:t>QED</a:t>
            </a:r>
            <a:r>
              <a:rPr lang="en-US" sz="22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0.8</a:t>
            </a:r>
            <a:r>
              <a:rPr lang="en-US" sz="2200" baseline="-33000" dirty="0">
                <a:solidFill>
                  <a:srgbClr val="000080"/>
                </a:solidFill>
                <a:cs typeface="Times New Roman" charset="0"/>
              </a:rPr>
              <a:t>alignment</a:t>
            </a:r>
            <a:r>
              <a:rPr lang="en-US" sz="2200" dirty="0">
                <a:solidFill>
                  <a:srgbClr val="000080"/>
                </a:solidFill>
                <a:cs typeface="Times New Roman" charset="0"/>
              </a:rPr>
              <a:t> </a:t>
            </a:r>
            <a:r>
              <a:rPr lang="en-US" sz="2200" dirty="0" smtClean="0">
                <a:solidFill>
                  <a:srgbClr val="000080"/>
                </a:solidFill>
                <a:cs typeface="Times New Roman" charset="0"/>
              </a:rPr>
              <a:t>MeV</a:t>
            </a:r>
            <a:r>
              <a:rPr lang="en-US" sz="2400" dirty="0" smtClean="0">
                <a:solidFill>
                  <a:srgbClr val="4700B8"/>
                </a:solidFill>
              </a:rPr>
              <a:t> </a:t>
            </a:r>
            <a:endParaRPr lang="en-US" sz="2400" dirty="0">
              <a:solidFill>
                <a:srgbClr val="4700B8"/>
              </a:solidFill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872320" y="3071843"/>
            <a:ext cx="3363840" cy="74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4663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marL="1175057" indent="-194403">
              <a:lnSpc>
                <a:spcPct val="83000"/>
              </a:lnSpc>
              <a:spcBef>
                <a:spcPts val="261"/>
              </a:spcBef>
              <a:spcAft>
                <a:spcPts val="771"/>
              </a:spcAft>
            </a:pPr>
            <a:r>
              <a:rPr lang="en-GB">
                <a:solidFill>
                  <a:srgbClr val="800000"/>
                </a:solidFill>
                <a:latin typeface="Symbol" charset="0"/>
                <a:cs typeface="Symbol" charset="0"/>
              </a:rPr>
              <a:t>Δ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M</a:t>
            </a:r>
            <a:r>
              <a:rPr lang="en-GB" baseline="-33000">
                <a:solidFill>
                  <a:srgbClr val="800000"/>
                </a:solidFill>
                <a:latin typeface="Nimbus Roman" charset="0"/>
              </a:rPr>
              <a:t>W</a:t>
            </a:r>
            <a:r>
              <a:rPr lang="en-GB">
                <a:solidFill>
                  <a:srgbClr val="800000"/>
                </a:solidFill>
                <a:latin typeface="Nimbus Roman" charset="0"/>
              </a:rPr>
              <a:t> = 5.8 MeV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" y="2592272"/>
            <a:ext cx="6528960" cy="427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2797920" y="6489321"/>
            <a:ext cx="1883520" cy="433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280099"/>
                </a:solidFill>
              </a:rPr>
              <a:t>M(ee) ( GeV)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1704961" y="3198576"/>
            <a:ext cx="545760" cy="32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14346" name="Oval 10"/>
          <p:cNvSpPr>
            <a:spLocks noChangeArrowheads="1"/>
          </p:cNvSpPr>
          <p:nvPr/>
        </p:nvSpPr>
        <p:spPr bwMode="auto">
          <a:xfrm>
            <a:off x="1477440" y="3266264"/>
            <a:ext cx="120960" cy="118092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1143360" y="3597497"/>
            <a:ext cx="439200" cy="1441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1680481" y="3486607"/>
            <a:ext cx="1216800" cy="32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5408640" y="5701559"/>
            <a:ext cx="538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7E0021"/>
                </a:solidFill>
              </a:rPr>
              <a:t>Fig. 3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pic>
        <p:nvPicPr>
          <p:cNvPr id="3" name="Content Placeholder 2" descr="DIS_cartoon_smal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3" r="-14023"/>
          <a:stretch>
            <a:fillRect/>
          </a:stretch>
        </p:blipFill>
        <p:spPr>
          <a:xfrm>
            <a:off x="457200" y="1219203"/>
            <a:ext cx="8229600" cy="4525963"/>
          </a:xfrm>
        </p:spPr>
      </p:pic>
      <p:sp>
        <p:nvSpPr>
          <p:cNvPr id="4" name="TextBox 3"/>
          <p:cNvSpPr txBox="1"/>
          <p:nvPr/>
        </p:nvSpPr>
        <p:spPr>
          <a:xfrm>
            <a:off x="1834444" y="6152445"/>
            <a:ext cx="52443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DIS = Deep Inelastic Scattering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-155221" y="6568015"/>
            <a:ext cx="3443110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6996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2"/>
          <p:cNvSpPr>
            <a:spLocks noGrp="1"/>
          </p:cNvSpPr>
          <p:nvPr>
            <p:ph type="ftr" idx="4294967295"/>
          </p:nvPr>
        </p:nvSpPr>
        <p:spPr>
          <a:xfrm>
            <a:off x="9813" y="6613465"/>
            <a:ext cx="3176538" cy="230424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2"/>
            <a:ext cx="7807680" cy="843929"/>
          </a:xfrm>
          <a:ln/>
        </p:spPr>
        <p:txBody>
          <a:bodyPr tIns="256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>
                <a:solidFill>
                  <a:srgbClr val="DC2300"/>
                </a:solidFill>
              </a:rPr>
              <a:t>W Boson Production </a:t>
            </a:r>
            <a:r>
              <a:rPr lang="en-US" sz="2900" dirty="0" smtClean="0">
                <a:solidFill>
                  <a:srgbClr val="DC2300"/>
                </a:solidFill>
              </a:rPr>
              <a:t>in Proton-Antiproton Collisions</a:t>
            </a:r>
            <a:endParaRPr lang="en-US" sz="2900" dirty="0">
              <a:solidFill>
                <a:srgbClr val="DC2300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20" y="731597"/>
            <a:ext cx="4235040" cy="426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668160" y="1225569"/>
            <a:ext cx="132192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1988641" y="1239971"/>
            <a:ext cx="1440" cy="109019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668160" y="2335925"/>
            <a:ext cx="132192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1988640" y="1212607"/>
            <a:ext cx="1008000" cy="1441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1988641" y="2343127"/>
            <a:ext cx="953280" cy="1440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V="1">
            <a:off x="2941921" y="1837633"/>
            <a:ext cx="843840" cy="50693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2956320" y="2343127"/>
            <a:ext cx="708480" cy="69415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 rot="2640000">
            <a:off x="2738213" y="2488799"/>
            <a:ext cx="1551027" cy="79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" tIns="35529" rIns="16328" bIns="16328" anchor="ctr" anchorCtr="1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dirty="0"/>
          </a:p>
          <a:p>
            <a:r>
              <a:rPr lang="en-US" dirty="0"/>
              <a:t>Neutrino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3840481" y="1716660"/>
            <a:ext cx="7848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Lepton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2247841" y="1827553"/>
            <a:ext cx="531360" cy="55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2002" rIns="0" bIns="0"/>
          <a:lstStyle/>
          <a:p>
            <a:r>
              <a:rPr lang="en-US" sz="3600" i="1">
                <a:solidFill>
                  <a:srgbClr val="FF3366"/>
                </a:solidFill>
              </a:rPr>
              <a:t>W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3064321" y="1035469"/>
            <a:ext cx="799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Gluons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544320" y="847971"/>
            <a:ext cx="69264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550081" y="1955738"/>
            <a:ext cx="1121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Antiquark</a:t>
            </a: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344160" y="3513969"/>
            <a:ext cx="321840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Quark-antiquark annihilation</a:t>
            </a:r>
          </a:p>
          <a:p>
            <a:r>
              <a:rPr lang="en-US" dirty="0"/>
              <a:t>p</a:t>
            </a:r>
            <a:r>
              <a:rPr lang="en-US" dirty="0" smtClean="0"/>
              <a:t>roduces W boson</a:t>
            </a:r>
          </a:p>
          <a:p>
            <a:endParaRPr lang="en-US" dirty="0"/>
          </a:p>
          <a:p>
            <a:r>
              <a:rPr lang="en-US" dirty="0" smtClean="0"/>
              <a:t>W boson decays to neutrino, </a:t>
            </a:r>
          </a:p>
          <a:p>
            <a:r>
              <a:rPr lang="en-US" dirty="0"/>
              <a:t>a</a:t>
            </a:r>
            <a:r>
              <a:rPr lang="en-US" dirty="0" smtClean="0"/>
              <a:t>ccompanied by electron or </a:t>
            </a:r>
            <a:r>
              <a:rPr lang="en-US" dirty="0" err="1" smtClean="0"/>
              <a:t>muon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277921" y="5462066"/>
            <a:ext cx="8480160" cy="95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Lepton </a:t>
            </a:r>
            <a:r>
              <a:rPr lang="en-US" dirty="0" smtClean="0">
                <a:solidFill>
                  <a:srgbClr val="008000"/>
                </a:solidFill>
              </a:rPr>
              <a:t>(electron or </a:t>
            </a:r>
            <a:r>
              <a:rPr lang="en-US" dirty="0" err="1" smtClean="0">
                <a:solidFill>
                  <a:srgbClr val="008000"/>
                </a:solidFill>
              </a:rPr>
              <a:t>muon</a:t>
            </a:r>
            <a:r>
              <a:rPr lang="en-US" dirty="0" smtClean="0">
                <a:solidFill>
                  <a:srgbClr val="008000"/>
                </a:solidFill>
              </a:rPr>
              <a:t>) momentum carries </a:t>
            </a:r>
            <a:r>
              <a:rPr lang="en-US" dirty="0">
                <a:solidFill>
                  <a:srgbClr val="008000"/>
                </a:solidFill>
              </a:rPr>
              <a:t>most of </a:t>
            </a:r>
            <a:r>
              <a:rPr lang="en-US" i="1" dirty="0">
                <a:solidFill>
                  <a:srgbClr val="008000"/>
                </a:solidFill>
              </a:rPr>
              <a:t>W</a:t>
            </a:r>
            <a:r>
              <a:rPr lang="en-US" dirty="0">
                <a:solidFill>
                  <a:srgbClr val="008000"/>
                </a:solidFill>
              </a:rPr>
              <a:t> mass </a:t>
            </a:r>
          </a:p>
          <a:p>
            <a:r>
              <a:rPr lang="en-US" dirty="0">
                <a:solidFill>
                  <a:srgbClr val="008000"/>
                </a:solidFill>
              </a:rPr>
              <a:t>information, can be measured precisely </a:t>
            </a:r>
            <a:r>
              <a:rPr lang="en-US" dirty="0">
                <a:solidFill>
                  <a:srgbClr val="800000"/>
                </a:solidFill>
              </a:rPr>
              <a:t>(achieved 0.004%)</a:t>
            </a:r>
          </a:p>
          <a:p>
            <a:endParaRPr lang="en-US" dirty="0">
              <a:solidFill>
                <a:srgbClr val="008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2691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idx="10"/>
          </p:nvPr>
        </p:nvSpPr>
        <p:spPr>
          <a:xfrm>
            <a:off x="21600" y="6525682"/>
            <a:ext cx="3308622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481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6085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Matching Calculated and Observed Distributions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1111"/>
            <a:ext cx="8864640" cy="6220013"/>
          </a:xfrm>
          <a:ln/>
        </p:spPr>
        <p:txBody>
          <a:bodyPr tIns="20802"/>
          <a:lstStyle/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We perform a very accurate calculation of the momentum of the electron or </a:t>
            </a:r>
            <a:r>
              <a:rPr lang="en-US" sz="24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muon</a:t>
            </a: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emanating from the W boson decay</a:t>
            </a:r>
          </a:p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660066"/>
                </a:solidFill>
                <a:latin typeface="Times New Roman"/>
                <a:cs typeface="Times New Roman"/>
              </a:rPr>
              <a:t>We perform a very accurate comparison of this momentum distribution between the observed data and the calculation</a:t>
            </a:r>
            <a:r>
              <a:rPr lang="en-US" sz="2000" dirty="0" smtClean="0">
                <a:solidFill>
                  <a:srgbClr val="660066"/>
                </a:solidFill>
                <a:latin typeface="Times New Roman"/>
                <a:cs typeface="Times New Roman"/>
              </a:rPr>
              <a:t>  </a:t>
            </a:r>
            <a:endParaRPr lang="en-US" sz="2000" dirty="0">
              <a:solidFill>
                <a:srgbClr val="660066"/>
              </a:solidFill>
              <a:latin typeface="Times New Roman"/>
              <a:cs typeface="Times New Roman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1600" y="5831198"/>
            <a:ext cx="8864640" cy="440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800000"/>
                </a:solidFill>
              </a:rPr>
              <a:t>We </a:t>
            </a:r>
            <a:r>
              <a:rPr lang="en-US" dirty="0" smtClean="0">
                <a:solidFill>
                  <a:srgbClr val="800000"/>
                </a:solidFill>
              </a:rPr>
              <a:t>used advanced statistical methods to quantify this comparison and infer the W boson mass 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01" y="2424393"/>
            <a:ext cx="5300640" cy="325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846880" y="4766079"/>
            <a:ext cx="1457280" cy="36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M</a:t>
            </a:r>
            <a:r>
              <a:rPr lang="en-US" sz="2000" baseline="-33000"/>
              <a:t>W</a:t>
            </a:r>
            <a:r>
              <a:rPr lang="en-US" sz="2000"/>
              <a:t> = 80 GeV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6700321" y="3557792"/>
            <a:ext cx="2232000" cy="66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/>
              <a:t>M</a:t>
            </a:r>
            <a:r>
              <a:rPr lang="en-US" sz="2000" baseline="-33000" dirty="0"/>
              <a:t>W</a:t>
            </a:r>
            <a:r>
              <a:rPr lang="en-US" sz="2000" dirty="0"/>
              <a:t> = 81 </a:t>
            </a:r>
            <a:r>
              <a:rPr lang="en-US" sz="2000" dirty="0" err="1"/>
              <a:t>GeV</a:t>
            </a:r>
            <a:endParaRPr lang="en-US" sz="2000" dirty="0"/>
          </a:p>
          <a:p>
            <a:r>
              <a:rPr lang="en-US" sz="2000" dirty="0"/>
              <a:t>c</a:t>
            </a:r>
            <a:r>
              <a:rPr lang="en-US" sz="2000" dirty="0" smtClean="0"/>
              <a:t>alculation</a:t>
            </a:r>
            <a:endParaRPr lang="en-US" sz="2000" dirty="0"/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 flipV="1">
            <a:off x="4278240" y="4456447"/>
            <a:ext cx="846720" cy="42052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 flipH="1">
            <a:off x="5094721" y="3746452"/>
            <a:ext cx="1582560" cy="28803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idx="10"/>
          </p:nvPr>
        </p:nvSpPr>
        <p:spPr>
          <a:xfrm>
            <a:off x="0" y="6553904"/>
            <a:ext cx="3499556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93185" name="Text Box 1"/>
          <p:cNvSpPr txBox="1">
            <a:spLocks noChangeArrowheads="1"/>
          </p:cNvSpPr>
          <p:nvPr/>
        </p:nvSpPr>
        <p:spPr bwMode="auto">
          <a:xfrm>
            <a:off x="0" y="-131054"/>
            <a:ext cx="9143999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6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800" dirty="0">
                <a:solidFill>
                  <a:srgbClr val="DC2300"/>
                </a:solidFill>
              </a:rPr>
              <a:t>  </a:t>
            </a:r>
            <a:r>
              <a:rPr lang="en-US" sz="2800" dirty="0" smtClean="0">
                <a:solidFill>
                  <a:srgbClr val="DC2300"/>
                </a:solidFill>
              </a:rPr>
              <a:t>Fit to Electron Momentum Distribution from </a:t>
            </a:r>
            <a:r>
              <a:rPr lang="en-US" sz="2800" i="1" dirty="0" smtClean="0">
                <a:solidFill>
                  <a:srgbClr val="DC2300"/>
                </a:solidFill>
              </a:rPr>
              <a:t>W</a:t>
            </a:r>
            <a:r>
              <a:rPr lang="en-US" sz="2800" dirty="0" smtClean="0">
                <a:solidFill>
                  <a:srgbClr val="DC2300"/>
                </a:solidFill>
              </a:rPr>
              <a:t> boson decay</a:t>
            </a:r>
            <a:endParaRPr lang="en-US" sz="2800" dirty="0">
              <a:solidFill>
                <a:srgbClr val="DC2300"/>
              </a:solidFill>
            </a:endParaRPr>
          </a:p>
        </p:txBody>
      </p:sp>
      <p:sp>
        <p:nvSpPr>
          <p:cNvPr id="93186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2" name="Picture 1" descr="electronM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780342"/>
            <a:ext cx="8610600" cy="5905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700" y="986504"/>
            <a:ext cx="405781" cy="5798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672481" y="-131054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6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900" dirty="0">
                <a:solidFill>
                  <a:srgbClr val="DC2300"/>
                </a:solidFill>
              </a:rPr>
              <a:t>  </a:t>
            </a:r>
            <a:r>
              <a:rPr lang="en-US" sz="2900" i="1" dirty="0">
                <a:solidFill>
                  <a:srgbClr val="DC2300"/>
                </a:solidFill>
              </a:rPr>
              <a:t>W</a:t>
            </a:r>
            <a:r>
              <a:rPr lang="en-US" sz="2900" dirty="0">
                <a:solidFill>
                  <a:srgbClr val="DC2300"/>
                </a:solidFill>
              </a:rPr>
              <a:t> </a:t>
            </a:r>
            <a:r>
              <a:rPr lang="en-US" sz="2900" dirty="0" smtClean="0">
                <a:solidFill>
                  <a:srgbClr val="DC2300"/>
                </a:solidFill>
              </a:rPr>
              <a:t>Boson </a:t>
            </a:r>
            <a:r>
              <a:rPr lang="en-US" sz="2900" dirty="0">
                <a:solidFill>
                  <a:srgbClr val="DC2300"/>
                </a:solidFill>
              </a:rPr>
              <a:t>Mass Fits</a:t>
            </a:r>
          </a:p>
        </p:txBody>
      </p:sp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2535841" y="4511994"/>
            <a:ext cx="156240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63" name="AutoShape 3"/>
          <p:cNvSpPr>
            <a:spLocks noChangeArrowheads="1"/>
          </p:cNvSpPr>
          <p:nvPr/>
        </p:nvSpPr>
        <p:spPr bwMode="auto">
          <a:xfrm>
            <a:off x="1267200" y="2648439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65" name="AutoShape 5"/>
          <p:cNvSpPr>
            <a:spLocks noChangeArrowheads="1"/>
          </p:cNvSpPr>
          <p:nvPr/>
        </p:nvSpPr>
        <p:spPr bwMode="auto">
          <a:xfrm>
            <a:off x="7175520" y="4556639"/>
            <a:ext cx="1514880" cy="246266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60" y="653829"/>
            <a:ext cx="9142560" cy="315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6102721" y="2622516"/>
            <a:ext cx="109872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0802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00AE00"/>
                </a:solidFill>
              </a:rPr>
              <a:t>electrons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1556640" y="2621076"/>
            <a:ext cx="92592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0802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00AE00"/>
                </a:solidFill>
              </a:rPr>
              <a:t>muons</a:t>
            </a:r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4555"/>
            <a:ext cx="9142560" cy="308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4429441" y="2664280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 dirty="0">
                <a:solidFill>
                  <a:srgbClr val="7E0021"/>
                </a:solidFill>
              </a:rPr>
              <a:t>Fig. 4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4429441" y="5995350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Fig. 36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>
            <a:spLocks noGrp="1"/>
          </p:cNvSpPr>
          <p:nvPr>
            <p:ph type="ftr" idx="10"/>
          </p:nvPr>
        </p:nvSpPr>
        <p:spPr>
          <a:xfrm>
            <a:off x="104424" y="6483349"/>
            <a:ext cx="3592689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672481" y="0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6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900" dirty="0">
                <a:solidFill>
                  <a:srgbClr val="DC2300"/>
                </a:solidFill>
              </a:rPr>
              <a:t>  Summary of </a:t>
            </a:r>
            <a:r>
              <a:rPr lang="en-US" sz="2900" i="1" dirty="0">
                <a:solidFill>
                  <a:srgbClr val="DC2300"/>
                </a:solidFill>
              </a:rPr>
              <a:t>W</a:t>
            </a:r>
            <a:r>
              <a:rPr lang="en-US" sz="2900" dirty="0">
                <a:solidFill>
                  <a:srgbClr val="DC2300"/>
                </a:solidFill>
              </a:rPr>
              <a:t> </a:t>
            </a:r>
            <a:r>
              <a:rPr lang="en-US" sz="2900" dirty="0" smtClean="0">
                <a:solidFill>
                  <a:srgbClr val="DC2300"/>
                </a:solidFill>
              </a:rPr>
              <a:t>boson Mass </a:t>
            </a:r>
            <a:r>
              <a:rPr lang="en-US" sz="2900" dirty="0">
                <a:solidFill>
                  <a:srgbClr val="DC2300"/>
                </a:solidFill>
              </a:rPr>
              <a:t>Fits</a:t>
            </a:r>
          </a:p>
        </p:txBody>
      </p:sp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60" y="1254372"/>
            <a:ext cx="7557120" cy="384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100161" y="5688597"/>
            <a:ext cx="65361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6600"/>
                </a:solidFill>
              </a:rPr>
              <a:t>Consistency between two channels and three kinematic fits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4298400" y="5047731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Table 1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"/>
          <p:cNvSpPr>
            <a:spLocks noGrp="1"/>
          </p:cNvSpPr>
          <p:nvPr>
            <p:ph type="ftr" idx="10"/>
          </p:nvPr>
        </p:nvSpPr>
        <p:spPr>
          <a:xfrm>
            <a:off x="90313" y="6497460"/>
            <a:ext cx="3268133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629281" y="-131054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24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500">
                <a:solidFill>
                  <a:srgbClr val="DC2300"/>
                </a:solidFill>
              </a:rPr>
              <a:t>Combinations of Fit Results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" y="609184"/>
            <a:ext cx="9142560" cy="323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44000" y="4180759"/>
            <a:ext cx="9000000" cy="217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Bef>
                <a:spcPts val="4445"/>
              </a:spcBef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008000"/>
                </a:solidFill>
                <a:cs typeface="Times New Roman" charset="0"/>
              </a:rPr>
              <a:t>Combined electrons (3 fits): </a:t>
            </a:r>
            <a:r>
              <a:rPr lang="en-US" dirty="0">
                <a:solidFill>
                  <a:srgbClr val="800080"/>
                </a:solidFill>
                <a:cs typeface="Times New Roman" charset="0"/>
              </a:rPr>
              <a:t>M</a:t>
            </a:r>
            <a:r>
              <a:rPr lang="en-US" baseline="-33000" dirty="0">
                <a:solidFill>
                  <a:srgbClr val="800080"/>
                </a:solidFill>
                <a:cs typeface="Times New Roman" charset="0"/>
              </a:rPr>
              <a:t>W</a:t>
            </a:r>
            <a:r>
              <a:rPr lang="en-US" dirty="0">
                <a:solidFill>
                  <a:srgbClr val="800080"/>
                </a:solidFill>
                <a:cs typeface="Times New Roman" charset="0"/>
              </a:rPr>
              <a:t> = 80424.6 ± 13.2 MeV, 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P(</a:t>
            </a:r>
            <a:r>
              <a:rPr lang="en-US" dirty="0">
                <a:solidFill>
                  <a:srgbClr val="0000FF"/>
                </a:solidFill>
                <a:latin typeface="Symbol" charset="0"/>
                <a:cs typeface="Symbol" charset="0"/>
              </a:rPr>
              <a:t>χ</a:t>
            </a:r>
            <a:r>
              <a:rPr lang="en-US" baseline="33000" dirty="0">
                <a:solidFill>
                  <a:srgbClr val="0000FF"/>
                </a:solidFill>
                <a:cs typeface="Times New Roman" charset="0"/>
              </a:rPr>
              <a:t>2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) = 19</a:t>
            </a:r>
            <a:r>
              <a:rPr lang="en-US" dirty="0" smtClean="0">
                <a:solidFill>
                  <a:srgbClr val="0000FF"/>
                </a:solidFill>
                <a:cs typeface="Times New Roman" charset="0"/>
              </a:rPr>
              <a:t>%</a:t>
            </a:r>
          </a:p>
          <a:p>
            <a:pPr>
              <a:spcBef>
                <a:spcPts val="4445"/>
              </a:spcBef>
              <a:buSzPct val="45000"/>
              <a:buFont typeface="Wingdings" charset="0"/>
              <a:buChar char=""/>
            </a:pPr>
            <a:r>
              <a:rPr lang="en-US" dirty="0" smtClean="0">
                <a:solidFill>
                  <a:srgbClr val="008000"/>
                </a:solidFill>
                <a:cs typeface="Times New Roman" charset="0"/>
              </a:rPr>
              <a:t>Combined </a:t>
            </a:r>
            <a:r>
              <a:rPr lang="en-US" dirty="0" err="1">
                <a:solidFill>
                  <a:srgbClr val="008000"/>
                </a:solidFill>
                <a:cs typeface="Times New Roman" charset="0"/>
              </a:rPr>
              <a:t>muons</a:t>
            </a:r>
            <a:r>
              <a:rPr lang="en-US" dirty="0">
                <a:solidFill>
                  <a:srgbClr val="008000"/>
                </a:solidFill>
                <a:cs typeface="Times New Roman" charset="0"/>
              </a:rPr>
              <a:t> (3 fits): </a:t>
            </a:r>
            <a:r>
              <a:rPr lang="en-US" dirty="0">
                <a:solidFill>
                  <a:srgbClr val="800080"/>
                </a:solidFill>
                <a:cs typeface="Times New Roman" charset="0"/>
              </a:rPr>
              <a:t>M</a:t>
            </a:r>
            <a:r>
              <a:rPr lang="en-US" baseline="-33000" dirty="0">
                <a:solidFill>
                  <a:srgbClr val="800080"/>
                </a:solidFill>
                <a:cs typeface="Times New Roman" charset="0"/>
              </a:rPr>
              <a:t>W</a:t>
            </a:r>
            <a:r>
              <a:rPr lang="en-US" dirty="0">
                <a:solidFill>
                  <a:srgbClr val="800080"/>
                </a:solidFill>
                <a:cs typeface="Times New Roman" charset="0"/>
              </a:rPr>
              <a:t> = 80437.9 ± 11.0 MeV, 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P(</a:t>
            </a:r>
            <a:r>
              <a:rPr lang="en-US" dirty="0">
                <a:solidFill>
                  <a:srgbClr val="0000FF"/>
                </a:solidFill>
                <a:latin typeface="Symbol" charset="0"/>
                <a:cs typeface="Symbol" charset="0"/>
              </a:rPr>
              <a:t>χ</a:t>
            </a:r>
            <a:r>
              <a:rPr lang="en-US" baseline="33000" dirty="0">
                <a:solidFill>
                  <a:srgbClr val="0000FF"/>
                </a:solidFill>
                <a:cs typeface="Times New Roman" charset="0"/>
              </a:rPr>
              <a:t>2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) = 17%</a:t>
            </a:r>
          </a:p>
          <a:p>
            <a:pPr>
              <a:spcBef>
                <a:spcPts val="4445"/>
              </a:spcBef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008000"/>
                </a:solidFill>
                <a:cs typeface="Times New Roman" charset="0"/>
              </a:rPr>
              <a:t>All combined (6 fits): </a:t>
            </a:r>
            <a:r>
              <a:rPr lang="en-US" sz="2900" dirty="0">
                <a:solidFill>
                  <a:srgbClr val="FF6633"/>
                </a:solidFill>
                <a:cs typeface="Times New Roman" charset="0"/>
              </a:rPr>
              <a:t>M</a:t>
            </a:r>
            <a:r>
              <a:rPr lang="en-US" sz="2900" baseline="-33000" dirty="0">
                <a:solidFill>
                  <a:srgbClr val="FF6633"/>
                </a:solidFill>
                <a:cs typeface="Times New Roman" charset="0"/>
              </a:rPr>
              <a:t>W</a:t>
            </a:r>
            <a:r>
              <a:rPr lang="en-US" sz="2900" dirty="0">
                <a:solidFill>
                  <a:srgbClr val="FF6633"/>
                </a:solidFill>
                <a:cs typeface="Times New Roman" charset="0"/>
              </a:rPr>
              <a:t> = 80433.5 ± 9.4 MeV</a:t>
            </a:r>
            <a:r>
              <a:rPr lang="en-US" dirty="0">
                <a:solidFill>
                  <a:srgbClr val="800080"/>
                </a:solidFill>
                <a:cs typeface="Times New Roman" charset="0"/>
              </a:rPr>
              <a:t>, 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P(</a:t>
            </a:r>
            <a:r>
              <a:rPr lang="en-US" dirty="0">
                <a:solidFill>
                  <a:srgbClr val="0000FF"/>
                </a:solidFill>
                <a:latin typeface="Symbol" charset="0"/>
                <a:cs typeface="Symbol" charset="0"/>
              </a:rPr>
              <a:t>χ</a:t>
            </a:r>
            <a:r>
              <a:rPr lang="en-US" baseline="33000" dirty="0">
                <a:solidFill>
                  <a:srgbClr val="0000FF"/>
                </a:solidFill>
                <a:cs typeface="Times New Roman" charset="0"/>
              </a:rPr>
              <a:t>2</a:t>
            </a:r>
            <a:r>
              <a:rPr lang="en-US" dirty="0">
                <a:solidFill>
                  <a:srgbClr val="0000FF"/>
                </a:solidFill>
                <a:cs typeface="Times New Roman" charset="0"/>
              </a:rPr>
              <a:t>) = 20%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4037760" y="3839444"/>
            <a:ext cx="826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Table S9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/>
          <p:cNvSpPr>
            <a:spLocks noGrp="1"/>
          </p:cNvSpPr>
          <p:nvPr>
            <p:ph type="ftr" idx="10"/>
          </p:nvPr>
        </p:nvSpPr>
        <p:spPr>
          <a:xfrm>
            <a:off x="0" y="6497460"/>
            <a:ext cx="3175000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672481" y="-64807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24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500" dirty="0">
                <a:solidFill>
                  <a:srgbClr val="C5000B"/>
                </a:solidFill>
              </a:rPr>
              <a:t>New CDF Result </a:t>
            </a:r>
            <a:r>
              <a:rPr lang="en-US" sz="2500" dirty="0" smtClean="0">
                <a:solidFill>
                  <a:srgbClr val="C5000B"/>
                </a:solidFill>
              </a:rPr>
              <a:t>Uncertainties</a:t>
            </a:r>
            <a:endParaRPr lang="en-US" sz="2500" dirty="0">
              <a:solidFill>
                <a:srgbClr val="C5000B"/>
              </a:solidFill>
            </a:endParaRPr>
          </a:p>
        </p:txBody>
      </p:sp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8435" name="AutoShape 3"/>
          <p:cNvSpPr>
            <a:spLocks noChangeArrowheads="1"/>
          </p:cNvSpPr>
          <p:nvPr/>
        </p:nvSpPr>
        <p:spPr bwMode="auto">
          <a:xfrm>
            <a:off x="7175520" y="4556639"/>
            <a:ext cx="1514880" cy="246266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5800320" y="2648439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80" y="874172"/>
            <a:ext cx="5824800" cy="556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7401601" y="4884993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Table 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1" y="6519332"/>
            <a:ext cx="3217333" cy="338667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FF420E"/>
                </a:solidFill>
              </a:rPr>
              <a:t>2022 </a:t>
            </a:r>
            <a:r>
              <a:rPr lang="en-US" sz="2900" dirty="0">
                <a:solidFill>
                  <a:srgbClr val="FF420E"/>
                </a:solidFill>
              </a:rPr>
              <a:t>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37441" y="3008477"/>
            <a:ext cx="358560" cy="387400"/>
          </a:xfrm>
          <a:prstGeom prst="ellipse">
            <a:avLst/>
          </a:prstGeom>
          <a:solidFill>
            <a:srgbClr val="FF6600"/>
          </a:solidFill>
          <a:ln w="9525" cap="flat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i="1" dirty="0" smtClean="0">
                <a:solidFill>
                  <a:srgbClr val="7E0021"/>
                </a:solidFill>
              </a:rPr>
              <a:t>Science </a:t>
            </a:r>
            <a:r>
              <a:rPr lang="en-US" sz="2400" b="1" dirty="0" smtClean="0">
                <a:solidFill>
                  <a:srgbClr val="7E0021"/>
                </a:solidFill>
              </a:rPr>
              <a:t>376</a:t>
            </a:r>
            <a:r>
              <a:rPr lang="en-US" sz="2400" dirty="0" smtClean="0">
                <a:solidFill>
                  <a:srgbClr val="7E0021"/>
                </a:solidFill>
              </a:rPr>
              <a:t>, 170 </a:t>
            </a:r>
            <a:r>
              <a:rPr lang="en-US" sz="2000" dirty="0" smtClean="0">
                <a:solidFill>
                  <a:srgbClr val="7E0021"/>
                </a:solidFill>
              </a:rPr>
              <a:t>(April 7, 2022)</a:t>
            </a:r>
            <a:r>
              <a:rPr lang="en-US" sz="2400" dirty="0" smtClean="0">
                <a:solidFill>
                  <a:srgbClr val="7E0021"/>
                </a:solidFill>
              </a:rPr>
              <a:t>; </a:t>
            </a:r>
            <a:r>
              <a:rPr lang="en-US" sz="2000" dirty="0" smtClean="0">
                <a:solidFill>
                  <a:srgbClr val="004586"/>
                </a:solidFill>
              </a:rPr>
              <a:t>DOI</a:t>
            </a:r>
            <a:r>
              <a:rPr lang="en-US" sz="2200" dirty="0" smtClean="0"/>
              <a:t>: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r>
              <a:rPr lang="en-US" sz="2200" dirty="0" smtClean="0">
                <a:solidFill>
                  <a:srgbClr val="7E0021"/>
                </a:solidFill>
              </a:rPr>
              <a:t>10.1126/science.abk1781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endParaRPr lang="en-US" sz="2400" dirty="0">
              <a:solidFill>
                <a:srgbClr val="7E002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598333" y="3395877"/>
            <a:ext cx="939108" cy="27699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3081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25682"/>
            <a:ext cx="3903132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1024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651681" y="14401"/>
            <a:ext cx="5947200" cy="669671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900">
                <a:solidFill>
                  <a:srgbClr val="333333"/>
                </a:solidFill>
              </a:rPr>
              <a:t>Epilogue</a:t>
            </a:r>
          </a:p>
        </p:txBody>
      </p:sp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7377121" y="4683372"/>
            <a:ext cx="4176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" y="1441592"/>
            <a:ext cx="9142560" cy="514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The Heavyweight W boson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&amp;</a:t>
            </a:r>
            <a:br>
              <a:rPr lang="en-US" dirty="0" smtClean="0"/>
            </a:br>
            <a:r>
              <a:rPr lang="en-US" dirty="0" smtClean="0"/>
              <a:t>      The Mystery of the Missing </a:t>
            </a:r>
            <a:br>
              <a:rPr lang="en-US" dirty="0" smtClean="0"/>
            </a:br>
            <a:r>
              <a:rPr lang="en-US" dirty="0" err="1" smtClean="0"/>
              <a:t>AntiMatter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7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7"/>
            <a:ext cx="9144000" cy="69902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20</a:t>
            </a:r>
            <a:r>
              <a:rPr lang="en-US" baseline="30000" dirty="0" smtClean="0">
                <a:latin typeface="+mn-lt"/>
              </a:rPr>
              <a:t>th</a:t>
            </a:r>
            <a:r>
              <a:rPr lang="en-US" dirty="0" smtClean="0">
                <a:latin typeface="+mn-lt"/>
              </a:rPr>
              <a:t> Century Built on Quantum Mechanics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1622772"/>
            <a:ext cx="9129889" cy="594077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The scientific advances of the 20</a:t>
            </a:r>
            <a:r>
              <a:rPr lang="en-US" baseline="30000" dirty="0" smtClean="0">
                <a:solidFill>
                  <a:srgbClr val="008000"/>
                </a:solidFill>
              </a:rPr>
              <a:t>th</a:t>
            </a:r>
            <a:r>
              <a:rPr lang="en-US" dirty="0" smtClean="0">
                <a:solidFill>
                  <a:srgbClr val="008000"/>
                </a:solidFill>
              </a:rPr>
              <a:t> century have transformed our lifestyle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Impact of Quantum Mechanics</a:t>
            </a:r>
          </a:p>
          <a:p>
            <a:pPr lvl="1"/>
            <a:r>
              <a:rPr lang="en-US" dirty="0" smtClean="0"/>
              <a:t>All electronics devices, computers and communication</a:t>
            </a:r>
          </a:p>
          <a:p>
            <a:pPr lvl="1"/>
            <a:r>
              <a:rPr lang="en-US" dirty="0" smtClean="0"/>
              <a:t>Nuclear power</a:t>
            </a:r>
          </a:p>
          <a:p>
            <a:pPr lvl="1"/>
            <a:r>
              <a:rPr lang="en-US" dirty="0" smtClean="0"/>
              <a:t>Atomic and molecular manipulation of materials for chemical and biological applications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635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Matter-</a:t>
            </a:r>
            <a:r>
              <a:rPr lang="en-US" dirty="0" err="1" smtClean="0"/>
              <a:t>AntiMatter</a:t>
            </a:r>
            <a:r>
              <a:rPr lang="en-US" dirty="0" smtClean="0"/>
              <a:t> Symmetry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889" y="1163640"/>
            <a:ext cx="8692444" cy="5595582"/>
          </a:xfrm>
        </p:spPr>
        <p:txBody>
          <a:bodyPr>
            <a:normAutofit/>
          </a:bodyPr>
          <a:lstStyle/>
          <a:p>
            <a:r>
              <a:rPr lang="en-US" dirty="0" smtClean="0"/>
              <a:t>Laws of nature have been proven to be (almost) exactly identical for matter and antimatter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There should be equal amounts of matter and antimatter in the Universe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accent2"/>
                </a:solidFill>
              </a:rPr>
              <a:t>Where is the </a:t>
            </a:r>
            <a:r>
              <a:rPr lang="en-US" i="1" dirty="0" smtClean="0">
                <a:solidFill>
                  <a:schemeClr val="accent2"/>
                </a:solidFill>
              </a:rPr>
              <a:t>MISSING</a:t>
            </a:r>
            <a:r>
              <a:rPr lang="en-US" dirty="0" smtClean="0">
                <a:solidFill>
                  <a:schemeClr val="accent2"/>
                </a:solidFill>
              </a:rPr>
              <a:t> antimatter?</a:t>
            </a: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i="1" dirty="0" smtClean="0"/>
              <a:t>WE</a:t>
            </a:r>
            <a:r>
              <a:rPr lang="en-US" dirty="0" smtClean="0"/>
              <a:t> need an excess of matter over antimatter in order for galaxies, stars, planets and </a:t>
            </a:r>
            <a:r>
              <a:rPr lang="en-US" i="1" dirty="0" smtClean="0"/>
              <a:t>us</a:t>
            </a:r>
            <a:r>
              <a:rPr lang="en-US" dirty="0" smtClean="0"/>
              <a:t> to exist…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7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Sakharov Conditions for Matter Excess </a:t>
            </a:r>
            <a:endParaRPr lang="en-US" dirty="0"/>
          </a:p>
        </p:txBody>
      </p:sp>
      <p:pic>
        <p:nvPicPr>
          <p:cNvPr id="4" name="Content Placeholder 3" descr="Sakharov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560"/>
          <a:stretch/>
        </p:blipFill>
        <p:spPr>
          <a:xfrm>
            <a:off x="273757" y="16002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01384" y="1495781"/>
            <a:ext cx="494628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Andrei Sakharov calculated three conditions that must exist in early Universe for creation of matter excess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chemeClr val="accent2"/>
                </a:solidFill>
              </a:rPr>
              <a:t>The Standard Model of Particle Physics satisfies only </a:t>
            </a:r>
            <a:r>
              <a:rPr lang="en-US" sz="3600" dirty="0" smtClean="0">
                <a:solidFill>
                  <a:schemeClr val="accent2"/>
                </a:solidFill>
              </a:rPr>
              <a:t>one </a:t>
            </a:r>
            <a:r>
              <a:rPr lang="en-US" sz="2800" dirty="0" smtClean="0">
                <a:solidFill>
                  <a:schemeClr val="accent2"/>
                </a:solidFill>
              </a:rPr>
              <a:t>of these conditions</a:t>
            </a:r>
          </a:p>
          <a:p>
            <a:endParaRPr lang="en-US" sz="2000" dirty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61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Sakharov Conditions for Matter Excess </a:t>
            </a:r>
            <a:endParaRPr lang="en-US" dirty="0"/>
          </a:p>
        </p:txBody>
      </p:sp>
      <p:pic>
        <p:nvPicPr>
          <p:cNvPr id="4" name="Content Placeholder 3" descr="Sakharov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560"/>
          <a:stretch/>
        </p:blipFill>
        <p:spPr>
          <a:xfrm>
            <a:off x="273757" y="16002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01384" y="1495781"/>
            <a:ext cx="505917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0066"/>
                </a:solidFill>
              </a:rPr>
              <a:t>If the Higgs boson had a partner </a:t>
            </a:r>
          </a:p>
          <a:p>
            <a:endParaRPr lang="en-US" sz="2800" dirty="0">
              <a:solidFill>
                <a:srgbClr val="660066"/>
              </a:solidFill>
            </a:endParaRPr>
          </a:p>
          <a:p>
            <a:r>
              <a:rPr lang="en-US" sz="2800" dirty="0" smtClean="0">
                <a:solidFill>
                  <a:srgbClr val="660066"/>
                </a:solidFill>
              </a:rPr>
              <a:t>i.e. a second Higgs-like particle existed</a:t>
            </a:r>
            <a:r>
              <a:rPr lang="mr-IN" sz="2800" dirty="0" smtClean="0">
                <a:solidFill>
                  <a:srgbClr val="660066"/>
                </a:solidFill>
              </a:rPr>
              <a:t>…</a:t>
            </a:r>
            <a:endParaRPr lang="en-US" sz="2800" dirty="0" smtClean="0">
              <a:solidFill>
                <a:srgbClr val="660066"/>
              </a:solidFill>
            </a:endParaRPr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8000"/>
                </a:solidFill>
              </a:rPr>
              <a:t>The second Sakharov condition can be satisfied  ! 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2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9658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Higgs Condensation after Big Bang 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FF6600"/>
                </a:solidFill>
              </a:rPr>
              <a:t>aided by Higgs-like Partner</a:t>
            </a:r>
            <a:endParaRPr lang="en-US" sz="3600" dirty="0">
              <a:solidFill>
                <a:srgbClr val="FF6600"/>
              </a:solidFill>
            </a:endParaRPr>
          </a:p>
        </p:txBody>
      </p:sp>
      <p:pic>
        <p:nvPicPr>
          <p:cNvPr id="4" name="Content Placeholder 3" descr="higgsBubbl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22" r="-9122"/>
          <a:stretch>
            <a:fillRect/>
          </a:stretch>
        </p:blipFill>
        <p:spPr>
          <a:xfrm>
            <a:off x="457200" y="1487312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352780" y="1128890"/>
            <a:ext cx="75015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Higgs droplets form and expand, filling the whole Universe</a:t>
            </a:r>
          </a:p>
          <a:p>
            <a:endParaRPr lang="en-US" sz="2400" dirty="0" smtClean="0">
              <a:solidFill>
                <a:srgbClr val="660066"/>
              </a:solidFill>
            </a:endParaRPr>
          </a:p>
          <a:p>
            <a:r>
              <a:rPr lang="en-US" sz="2400" dirty="0" smtClean="0">
                <a:solidFill>
                  <a:srgbClr val="660066"/>
                </a:solidFill>
              </a:rPr>
              <a:t>Satisfies second Sakharov Condition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444" y="5813776"/>
            <a:ext cx="8960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Higgs-like partner’s existence increases the W boson mass by the observed 0.1%  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ETH &amp; UZH, 5 October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8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52800" cy="365125"/>
          </a:xfrm>
        </p:spPr>
        <p:txBody>
          <a:bodyPr/>
          <a:lstStyle/>
          <a:p>
            <a:r>
              <a:rPr lang="en-US" smtClean="0"/>
              <a:t>A. V. Kotwal, ETH &amp; UZH, 5 October 22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5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96369"/>
            <a:ext cx="9144000" cy="534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008000"/>
                </a:solidFill>
              </a:rPr>
              <a:t>The </a:t>
            </a:r>
            <a:r>
              <a:rPr lang="en-US" sz="2400" i="1" dirty="0">
                <a:solidFill>
                  <a:srgbClr val="008000"/>
                </a:solidFill>
              </a:rPr>
              <a:t>W</a:t>
            </a:r>
            <a:r>
              <a:rPr lang="en-US" sz="2400" dirty="0">
                <a:solidFill>
                  <a:srgbClr val="008000"/>
                </a:solidFill>
              </a:rPr>
              <a:t> boson mass is sensitive to new laws of nature through quantum </a:t>
            </a:r>
            <a:r>
              <a:rPr lang="en-US" sz="2400" dirty="0" smtClean="0">
                <a:solidFill>
                  <a:srgbClr val="008000"/>
                </a:solidFill>
              </a:rPr>
              <a:t>fluctuations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008000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FF0000"/>
                </a:solidFill>
              </a:rPr>
              <a:t>New measurement is twice as precise as previous </a:t>
            </a:r>
            <a:r>
              <a:rPr lang="en-US" sz="2400" dirty="0" smtClean="0">
                <a:solidFill>
                  <a:srgbClr val="FF0000"/>
                </a:solidFill>
              </a:rPr>
              <a:t>measurements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FF0000"/>
              </a:solidFill>
            </a:endParaRPr>
          </a:p>
          <a:p>
            <a:pPr marL="800100" lvl="2" indent="-342900">
              <a:buFont typeface="Wingdings" charset="2"/>
              <a:buChar char="§"/>
            </a:pPr>
            <a:r>
              <a:rPr lang="en-US" sz="2400" dirty="0">
                <a:solidFill>
                  <a:srgbClr val="94006B"/>
                </a:solidFill>
              </a:rPr>
              <a:t>M</a:t>
            </a:r>
            <a:r>
              <a:rPr lang="en-US" sz="2400" baseline="-33000" dirty="0">
                <a:solidFill>
                  <a:srgbClr val="94006B"/>
                </a:solidFill>
              </a:rPr>
              <a:t>W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 = </a:t>
            </a:r>
            <a:r>
              <a:rPr lang="en-US" sz="2400" dirty="0">
                <a:solidFill>
                  <a:srgbClr val="94006B"/>
                </a:solidFill>
              </a:rPr>
              <a:t>80433.5 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± 9.4 MeV</a:t>
            </a:r>
            <a:r>
              <a:rPr lang="en-US" sz="2400" dirty="0">
                <a:solidFill>
                  <a:srgbClr val="94006B"/>
                </a:solidFill>
              </a:rPr>
              <a:t> </a:t>
            </a:r>
            <a:endParaRPr lang="en-US" sz="2400" dirty="0" smtClean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/>
              <a:t>Significant difference from Standard Model calculation </a:t>
            </a:r>
            <a:r>
              <a:rPr lang="en-US" sz="2400" dirty="0" smtClean="0"/>
              <a:t>of	        	 </a:t>
            </a:r>
            <a:r>
              <a:rPr lang="en-US" sz="2400" dirty="0"/>
              <a:t>M</a:t>
            </a:r>
            <a:r>
              <a:rPr lang="en-US" sz="2400" baseline="-33000" dirty="0"/>
              <a:t>W</a:t>
            </a:r>
            <a:r>
              <a:rPr lang="en-US" sz="2400" dirty="0"/>
              <a:t> = 80,357 ± 6 MeV</a:t>
            </a:r>
          </a:p>
          <a:p>
            <a:pPr marL="0" lvl="1"/>
            <a:endParaRPr lang="en-US" sz="2400" dirty="0" smtClean="0">
              <a:solidFill>
                <a:srgbClr val="94006B"/>
              </a:solidFill>
            </a:endParaRPr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significance of </a:t>
            </a:r>
            <a:r>
              <a:rPr lang="en-US" sz="2400" dirty="0" smtClean="0"/>
              <a:t>7.0σ  (&gt;5σ is considered scientific discovery)  </a:t>
            </a:r>
          </a:p>
          <a:p>
            <a:pPr marL="1046895" lvl="1">
              <a:lnSpc>
                <a:spcPct val="70000"/>
              </a:lnSpc>
              <a:buSzPct val="7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FF6600"/>
                </a:solidFill>
              </a:rPr>
              <a:t>The Higgs boson is not the end of the story</a:t>
            </a:r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391686" indent="-293764" algn="ctr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006600"/>
                </a:solidFill>
              </a:rPr>
              <a:t>Thank you for your attention ! </a:t>
            </a:r>
          </a:p>
        </p:txBody>
      </p:sp>
    </p:spTree>
    <p:extLst>
      <p:ext uri="{BB962C8B-B14F-4D97-AF65-F5344CB8AC3E}">
        <p14:creationId xmlns:p14="http://schemas.microsoft.com/office/powerpoint/2010/main" val="35501958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0" y="6568015"/>
            <a:ext cx="2590800" cy="365125"/>
          </a:xfrm>
        </p:spPr>
        <p:txBody>
          <a:bodyPr/>
          <a:lstStyle/>
          <a:p>
            <a:r>
              <a:rPr lang="en-US" dirty="0"/>
              <a:t>A. V. Kotwal, ETH &amp; UZH, 5 October 22</a:t>
            </a:r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31054"/>
            <a:ext cx="7807680" cy="83816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DC2300"/>
                </a:solidFill>
              </a:rPr>
              <a:t>W Boson Mass Measurements from Different Experiments</a:t>
            </a:r>
          </a:p>
        </p:txBody>
      </p:sp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3461761" y="4212443"/>
            <a:ext cx="816480" cy="326914"/>
          </a:xfrm>
          <a:prstGeom prst="roundRect">
            <a:avLst>
              <a:gd name="adj" fmla="val 44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4681440" y="4666090"/>
            <a:ext cx="781920" cy="335556"/>
          </a:xfrm>
          <a:prstGeom prst="roundRect">
            <a:avLst>
              <a:gd name="adj" fmla="val 4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1121" y="5687183"/>
            <a:ext cx="7693920" cy="78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800080"/>
                </a:solidFill>
              </a:rPr>
              <a:t>SM expectation: M</a:t>
            </a:r>
            <a:r>
              <a:rPr lang="en-US" baseline="-33000" dirty="0">
                <a:solidFill>
                  <a:srgbClr val="800080"/>
                </a:solidFill>
              </a:rPr>
              <a:t>W</a:t>
            </a:r>
            <a:r>
              <a:rPr lang="en-US" dirty="0">
                <a:solidFill>
                  <a:srgbClr val="800080"/>
                </a:solidFill>
              </a:rPr>
              <a:t> = 80,357 </a:t>
            </a:r>
            <a:r>
              <a:rPr lang="en-US" sz="3300" dirty="0">
                <a:solidFill>
                  <a:srgbClr val="800080"/>
                </a:solidFill>
                <a:latin typeface="Gabriola" charset="0"/>
                <a:cs typeface="Gabriola" charset="0"/>
              </a:rPr>
              <a:t>±</a:t>
            </a:r>
            <a:r>
              <a:rPr lang="en-US" dirty="0">
                <a:solidFill>
                  <a:srgbClr val="800080"/>
                </a:solidFill>
              </a:rPr>
              <a:t> 4</a:t>
            </a:r>
            <a:r>
              <a:rPr lang="en-US" baseline="-33000" dirty="0">
                <a:solidFill>
                  <a:srgbClr val="800080"/>
                </a:solidFill>
              </a:rPr>
              <a:t>inputs</a:t>
            </a:r>
            <a:r>
              <a:rPr lang="en-US" dirty="0">
                <a:solidFill>
                  <a:srgbClr val="800080"/>
                </a:solidFill>
              </a:rPr>
              <a:t> </a:t>
            </a:r>
            <a:r>
              <a:rPr lang="en-US" sz="3300" dirty="0">
                <a:solidFill>
                  <a:srgbClr val="800080"/>
                </a:solidFill>
                <a:latin typeface="Gabriola" charset="0"/>
                <a:cs typeface="Gabriola" charset="0"/>
              </a:rPr>
              <a:t>±</a:t>
            </a:r>
            <a:r>
              <a:rPr lang="en-US" dirty="0">
                <a:solidFill>
                  <a:srgbClr val="800080"/>
                </a:solidFill>
              </a:rPr>
              <a:t> 4</a:t>
            </a:r>
            <a:r>
              <a:rPr lang="en-US" baseline="-33000" dirty="0">
                <a:solidFill>
                  <a:srgbClr val="800080"/>
                </a:solidFill>
              </a:rPr>
              <a:t>theory</a:t>
            </a:r>
            <a:r>
              <a:rPr lang="en-US" dirty="0">
                <a:solidFill>
                  <a:srgbClr val="800080"/>
                </a:solidFill>
              </a:rPr>
              <a:t> (PDG 2020)</a:t>
            </a:r>
          </a:p>
          <a:p>
            <a:r>
              <a:rPr lang="en-US" sz="1800" dirty="0" err="1"/>
              <a:t>LHCb</a:t>
            </a:r>
            <a:r>
              <a:rPr lang="en-US" sz="1800" dirty="0"/>
              <a:t> measurement : M</a:t>
            </a:r>
            <a:r>
              <a:rPr lang="en-US" sz="1800" baseline="-33000" dirty="0"/>
              <a:t>W</a:t>
            </a:r>
            <a:r>
              <a:rPr lang="en-US" sz="1800" dirty="0"/>
              <a:t> = 80,354 </a:t>
            </a:r>
            <a:r>
              <a:rPr lang="en-US" sz="2500" dirty="0">
                <a:latin typeface="Gabriola" charset="0"/>
                <a:cs typeface="Gabriola" charset="0"/>
              </a:rPr>
              <a:t>±</a:t>
            </a:r>
            <a:r>
              <a:rPr lang="en-US" sz="1800" dirty="0"/>
              <a:t> 23</a:t>
            </a:r>
            <a:r>
              <a:rPr lang="en-US" sz="1800" baseline="-33000" dirty="0"/>
              <a:t>stat</a:t>
            </a:r>
            <a:r>
              <a:rPr lang="en-US" sz="1800" dirty="0"/>
              <a:t> </a:t>
            </a:r>
            <a:r>
              <a:rPr lang="en-US" sz="2500" dirty="0">
                <a:latin typeface="Gabriola" charset="0"/>
                <a:cs typeface="Gabriola" charset="0"/>
              </a:rPr>
              <a:t>±</a:t>
            </a:r>
            <a:r>
              <a:rPr lang="en-US" sz="1800" dirty="0"/>
              <a:t> 10</a:t>
            </a:r>
            <a:r>
              <a:rPr lang="en-US" sz="1800" baseline="-33000" dirty="0"/>
              <a:t>exp</a:t>
            </a:r>
            <a:r>
              <a:rPr lang="en-US" sz="1800" dirty="0"/>
              <a:t> </a:t>
            </a:r>
            <a:r>
              <a:rPr lang="en-US" sz="2500" dirty="0">
                <a:latin typeface="Gabriola" charset="0"/>
                <a:cs typeface="Gabriola" charset="0"/>
              </a:rPr>
              <a:t>±</a:t>
            </a:r>
            <a:r>
              <a:rPr lang="en-US" sz="1800" dirty="0"/>
              <a:t> 17</a:t>
            </a:r>
            <a:r>
              <a:rPr lang="en-US" sz="1800" baseline="-33000" dirty="0"/>
              <a:t>theory</a:t>
            </a:r>
            <a:r>
              <a:rPr lang="en-US" sz="1800" dirty="0"/>
              <a:t> </a:t>
            </a:r>
            <a:r>
              <a:rPr lang="en-US" sz="2500" dirty="0">
                <a:latin typeface="Gabriola" charset="0"/>
                <a:cs typeface="Gabriola" charset="0"/>
              </a:rPr>
              <a:t>±</a:t>
            </a:r>
            <a:r>
              <a:rPr lang="en-US" sz="1800" dirty="0"/>
              <a:t> 9</a:t>
            </a:r>
            <a:r>
              <a:rPr lang="en-US" sz="1800" baseline="-33000" dirty="0"/>
              <a:t>PDF  </a:t>
            </a:r>
            <a:r>
              <a:rPr lang="en-US" sz="1200" i="1" dirty="0">
                <a:latin typeface="HelveticaNeue" charset="0"/>
                <a:cs typeface="HelveticaNeue" charset="0"/>
              </a:rPr>
              <a:t>[JHEP</a:t>
            </a:r>
            <a:r>
              <a:rPr lang="en-US" sz="1200" dirty="0">
                <a:latin typeface="HelveticaNeue" charset="0"/>
                <a:cs typeface="HelveticaNeue" charset="0"/>
              </a:rPr>
              <a:t> </a:t>
            </a:r>
            <a:r>
              <a:rPr lang="en-US" sz="1200" b="1" dirty="0">
                <a:latin typeface="HelveticaNeue-Bold" charset="0"/>
                <a:cs typeface="HelveticaNeue-Bold" charset="0"/>
              </a:rPr>
              <a:t>2022, </a:t>
            </a:r>
            <a:r>
              <a:rPr lang="en-US" sz="1200" dirty="0">
                <a:latin typeface="HelveticaNeue" charset="0"/>
                <a:cs typeface="HelveticaNeue" charset="0"/>
              </a:rPr>
              <a:t>36 (2022)]</a:t>
            </a:r>
            <a:r>
              <a:rPr lang="en-US" sz="1800" dirty="0"/>
              <a:t> 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80" y="612065"/>
            <a:ext cx="6528960" cy="5170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7826400" y="4558079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Fig. 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0" y="6525682"/>
            <a:ext cx="2590800" cy="365125"/>
          </a:xfrm>
        </p:spPr>
        <p:txBody>
          <a:bodyPr/>
          <a:lstStyle/>
          <a:p>
            <a:r>
              <a:rPr lang="en-US" dirty="0"/>
              <a:t>A. V. Kotwal, ETH &amp; UZH, 5 October 22</a:t>
            </a:r>
          </a:p>
        </p:txBody>
      </p:sp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7377121" y="4683372"/>
            <a:ext cx="4176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81" y="185781"/>
            <a:ext cx="6444000" cy="644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0" y="6525682"/>
            <a:ext cx="2590800" cy="365125"/>
          </a:xfrm>
        </p:spPr>
        <p:txBody>
          <a:bodyPr/>
          <a:lstStyle/>
          <a:p>
            <a:r>
              <a:rPr lang="en-US" dirty="0"/>
              <a:t>A. V. Kotwal, ETH &amp; UZH, 5 October 22</a:t>
            </a:r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7377121" y="4683372"/>
            <a:ext cx="4176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160" y="-1529441"/>
            <a:ext cx="6713280" cy="810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12446</TotalTime>
  <Words>4318</Words>
  <Application>Microsoft Macintosh PowerPoint</Application>
  <PresentationFormat>On-screen Show (4:3)</PresentationFormat>
  <Paragraphs>632</Paragraphs>
  <Slides>97</Slides>
  <Notes>49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98" baseType="lpstr">
      <vt:lpstr>Office Theme</vt:lpstr>
      <vt:lpstr>The Heavyweight W boson –  Upset to the Standard Model of Particle Physics</vt:lpstr>
      <vt:lpstr>The Heavyweight W boson –  Upset to the Standard Model of Particle Physics</vt:lpstr>
      <vt:lpstr>Origin of Particle Physics </vt:lpstr>
      <vt:lpstr>Origin of Particle Physics  </vt:lpstr>
      <vt:lpstr>Origin of Particle Physics </vt:lpstr>
      <vt:lpstr>From Atoms to Quarks </vt:lpstr>
      <vt:lpstr>Pauli, Heisenberg and Fermi</vt:lpstr>
      <vt:lpstr>From Atoms to Quarks </vt:lpstr>
      <vt:lpstr>20th Century Built on Quantum Mechanics</vt:lpstr>
      <vt:lpstr>PowerPoint Presentation</vt:lpstr>
      <vt:lpstr>Foundations of 20th Century Physics</vt:lpstr>
      <vt:lpstr>Founders of 20th Century Physics</vt:lpstr>
      <vt:lpstr>Foundations of 20th Century Physics</vt:lpstr>
      <vt:lpstr>Fundamental Properties of Electrons</vt:lpstr>
      <vt:lpstr>Effect of Complete Rotation</vt:lpstr>
      <vt:lpstr>Identical Particles are Indistinguishable</vt:lpstr>
      <vt:lpstr>Towards a Fundamental Theory of Matter</vt:lpstr>
      <vt:lpstr>Why Matter Occupies Volume</vt:lpstr>
      <vt:lpstr>How to Predict Fundamental Forces</vt:lpstr>
      <vt:lpstr>Manifestation of Coriolis Force</vt:lpstr>
      <vt:lpstr>Quantum Mechanics force  particle exchange</vt:lpstr>
      <vt:lpstr>Feynman Diagram: Force by Particle Exchange</vt:lpstr>
      <vt:lpstr>Feynman Diagram: Force by Particle Exchange</vt:lpstr>
      <vt:lpstr>Weak Nuclear Decay</vt:lpstr>
      <vt:lpstr>Nuclear Fusion in Sun’s Core</vt:lpstr>
      <vt:lpstr>What Keeps the Earth’s Core Molten? </vt:lpstr>
      <vt:lpstr>Success and Problem of Force Theory </vt:lpstr>
      <vt:lpstr>How does the W boson Acquire Mass? </vt:lpstr>
      <vt:lpstr>Light versus Heavy Particles –  like moving through water</vt:lpstr>
      <vt:lpstr>How did we confirm the existence of the Higgs? </vt:lpstr>
      <vt:lpstr>A Century of Particle Physics</vt:lpstr>
      <vt:lpstr>A Century of Particle Physics</vt:lpstr>
      <vt:lpstr>The Vacuum is a Quantum Foam</vt:lpstr>
      <vt:lpstr>Implication of Heisenberg Uncertainty Principle </vt:lpstr>
      <vt:lpstr>PowerPoint Presentation</vt:lpstr>
      <vt:lpstr>Detecting New Physics through Precision Measurements</vt:lpstr>
      <vt:lpstr>From Atoms to Quarks </vt:lpstr>
      <vt:lpstr>Test of Quantum Fluctuations at High Energy</vt:lpstr>
      <vt:lpstr>  Dark Matter, Galaxy Formation and the Quantum Foam</vt:lpstr>
      <vt:lpstr>Halo of Invisible Dark Matter around Galaxies</vt:lpstr>
      <vt:lpstr>PowerPoint Presentation</vt:lpstr>
      <vt:lpstr>Newly Discovered Dark Matter Galaxies</vt:lpstr>
      <vt:lpstr>3D Distribution of Galaxies</vt:lpstr>
      <vt:lpstr>Cosmic Microwave Background</vt:lpstr>
      <vt:lpstr>Cosmic Microwave Background Fluctuations</vt:lpstr>
      <vt:lpstr>Cosmic Microwave Background Fluctuations</vt:lpstr>
      <vt:lpstr>Cosmic Microwave Background Fluctuations</vt:lpstr>
      <vt:lpstr>Origin of Galaxies Requires Dark Matter</vt:lpstr>
      <vt:lpstr>The Vacuum Quantum Foam and the W boson Mass</vt:lpstr>
      <vt:lpstr>Motivation for Precision Measurement of W boson Mass</vt:lpstr>
      <vt:lpstr>Motivation for Precision Measurement of W boson Mass</vt:lpstr>
      <vt:lpstr>Quantum Fluctuations from Supersymmetric Particles</vt:lpstr>
      <vt:lpstr>2022 Status of  MW vs Mtop</vt:lpstr>
      <vt:lpstr>How to Measure the W boson Mass to 0.01% accuracy</vt:lpstr>
      <vt:lpstr>W Boson Production in Proton-Antiproton Collisions</vt:lpstr>
      <vt:lpstr>Particle Detector Design</vt:lpstr>
      <vt:lpstr>PowerPoint Presentation</vt:lpstr>
      <vt:lpstr>PowerPoint Presentation</vt:lpstr>
      <vt:lpstr>PowerPoint Presentation</vt:lpstr>
      <vt:lpstr>CDF Particle Detector – Drift Chamber</vt:lpstr>
      <vt:lpstr>Drift Chamber Operation</vt:lpstr>
      <vt:lpstr>PowerPoint Presentation</vt:lpstr>
      <vt:lpstr>PowerPoint Presentation</vt:lpstr>
      <vt:lpstr>Measurement of Drift Chamber Wire Positions </vt:lpstr>
      <vt:lpstr>Accuracy of Position Measurements</vt:lpstr>
      <vt:lpstr>Consistency of alignment procedure</vt:lpstr>
      <vt:lpstr>Consistency of alignment procedure</vt:lpstr>
      <vt:lpstr>Consistency check of alignment procedure</vt:lpstr>
      <vt:lpstr>PowerPoint Presentation</vt:lpstr>
      <vt:lpstr> Custom Monte Carlo Detector Simulation</vt:lpstr>
      <vt:lpstr>Custom Monte Carlo Detector Simulation</vt:lpstr>
      <vt:lpstr>Momentum Calibration</vt:lpstr>
      <vt:lpstr>Momentum Calibration</vt:lpstr>
      <vt:lpstr>Momentum Calibration Uncertainties</vt:lpstr>
      <vt:lpstr>Proof of Momentum Calibration  </vt:lpstr>
      <vt:lpstr> Momentum Calibration</vt:lpstr>
      <vt:lpstr>PowerPoint Presentation</vt:lpstr>
      <vt:lpstr>Electron and Photon Calorimeter Calibration</vt:lpstr>
      <vt:lpstr>Proof of Calorimeter Calibration using Z boson mass Measurement</vt:lpstr>
      <vt:lpstr>W Boson Production in Proton-Antiproton Collisions</vt:lpstr>
      <vt:lpstr>Matching Calculated and Observed Distributions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2022 Status of  MW vs Mtop</vt:lpstr>
      <vt:lpstr>Epilogue</vt:lpstr>
      <vt:lpstr>The Heavyweight W boson  &amp;       The Mystery of the Missing  AntiMatter</vt:lpstr>
      <vt:lpstr>Matter-AntiMatter Symmetry </vt:lpstr>
      <vt:lpstr>Sakharov Conditions for Matter Excess </vt:lpstr>
      <vt:lpstr>Sakharov Conditions for Matter Excess </vt:lpstr>
      <vt:lpstr>Higgs Condensation after Big Bang  aided by Higgs-like Partner</vt:lpstr>
      <vt:lpstr>Summary</vt:lpstr>
      <vt:lpstr>W Boson Mass Measurements from Different Experiments</vt:lpstr>
      <vt:lpstr>PowerPoint Presentation</vt:lpstr>
      <vt:lpstr>PowerPoint Presentation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Ashutosh Kotwal</dc:creator>
  <cp:lastModifiedBy>Ashutosh Kotwal</cp:lastModifiedBy>
  <cp:revision>235</cp:revision>
  <cp:lastPrinted>2016-02-12T17:34:37Z</cp:lastPrinted>
  <dcterms:created xsi:type="dcterms:W3CDTF">2013-04-01T13:45:51Z</dcterms:created>
  <dcterms:modified xsi:type="dcterms:W3CDTF">2022-10-05T09:27:19Z</dcterms:modified>
</cp:coreProperties>
</file>