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9"/>
  </p:notesMasterIdLst>
  <p:handoutMasterIdLst>
    <p:handoutMasterId r:id="rId110"/>
  </p:handoutMasterIdLst>
  <p:sldIdLst>
    <p:sldId id="480" r:id="rId2"/>
    <p:sldId id="497" r:id="rId3"/>
    <p:sldId id="648" r:id="rId4"/>
    <p:sldId id="649" r:id="rId5"/>
    <p:sldId id="498" r:id="rId6"/>
    <p:sldId id="442" r:id="rId7"/>
    <p:sldId id="650" r:id="rId8"/>
    <p:sldId id="342" r:id="rId9"/>
    <p:sldId id="350" r:id="rId10"/>
    <p:sldId id="351" r:id="rId11"/>
    <p:sldId id="479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82" r:id="rId20"/>
    <p:sldId id="445" r:id="rId21"/>
    <p:sldId id="259" r:id="rId22"/>
    <p:sldId id="268" r:id="rId23"/>
    <p:sldId id="269" r:id="rId24"/>
    <p:sldId id="353" r:id="rId25"/>
    <p:sldId id="679" r:id="rId26"/>
    <p:sldId id="267" r:id="rId27"/>
    <p:sldId id="651" r:id="rId28"/>
    <p:sldId id="652" r:id="rId29"/>
    <p:sldId id="680" r:id="rId30"/>
    <p:sldId id="271" r:id="rId31"/>
    <p:sldId id="272" r:id="rId32"/>
    <p:sldId id="352" r:id="rId33"/>
    <p:sldId id="275" r:id="rId34"/>
    <p:sldId id="538" r:id="rId35"/>
    <p:sldId id="539" r:id="rId36"/>
    <p:sldId id="278" r:id="rId37"/>
    <p:sldId id="654" r:id="rId38"/>
    <p:sldId id="495" r:id="rId39"/>
    <p:sldId id="630" r:id="rId40"/>
    <p:sldId id="655" r:id="rId41"/>
    <p:sldId id="647" r:id="rId42"/>
    <p:sldId id="653" r:id="rId43"/>
    <p:sldId id="284" r:id="rId44"/>
    <p:sldId id="309" r:id="rId45"/>
    <p:sldId id="287" r:id="rId46"/>
    <p:sldId id="471" r:id="rId47"/>
    <p:sldId id="472" r:id="rId48"/>
    <p:sldId id="473" r:id="rId49"/>
    <p:sldId id="474" r:id="rId50"/>
    <p:sldId id="475" r:id="rId51"/>
    <p:sldId id="476" r:id="rId52"/>
    <p:sldId id="489" r:id="rId53"/>
    <p:sldId id="656" r:id="rId54"/>
    <p:sldId id="554" r:id="rId55"/>
    <p:sldId id="555" r:id="rId56"/>
    <p:sldId id="559" r:id="rId57"/>
    <p:sldId id="560" r:id="rId58"/>
    <p:sldId id="561" r:id="rId59"/>
    <p:sldId id="657" r:id="rId60"/>
    <p:sldId id="658" r:id="rId61"/>
    <p:sldId id="562" r:id="rId62"/>
    <p:sldId id="413" r:id="rId63"/>
    <p:sldId id="564" r:id="rId64"/>
    <p:sldId id="535" r:id="rId65"/>
    <p:sldId id="563" r:id="rId66"/>
    <p:sldId id="646" r:id="rId67"/>
    <p:sldId id="659" r:id="rId68"/>
    <p:sldId id="660" r:id="rId69"/>
    <p:sldId id="565" r:id="rId70"/>
    <p:sldId id="572" r:id="rId71"/>
    <p:sldId id="573" r:id="rId72"/>
    <p:sldId id="591" r:id="rId73"/>
    <p:sldId id="593" r:id="rId74"/>
    <p:sldId id="578" r:id="rId75"/>
    <p:sldId id="622" r:id="rId76"/>
    <p:sldId id="661" r:id="rId77"/>
    <p:sldId id="631" r:id="rId78"/>
    <p:sldId id="669" r:id="rId79"/>
    <p:sldId id="670" r:id="rId80"/>
    <p:sldId id="673" r:id="rId81"/>
    <p:sldId id="674" r:id="rId82"/>
    <p:sldId id="671" r:id="rId83"/>
    <p:sldId id="675" r:id="rId84"/>
    <p:sldId id="662" r:id="rId85"/>
    <p:sldId id="676" r:id="rId86"/>
    <p:sldId id="677" r:id="rId87"/>
    <p:sldId id="678" r:id="rId88"/>
    <p:sldId id="645" r:id="rId89"/>
    <p:sldId id="427" r:id="rId90"/>
    <p:sldId id="428" r:id="rId91"/>
    <p:sldId id="429" r:id="rId92"/>
    <p:sldId id="430" r:id="rId93"/>
    <p:sldId id="431" r:id="rId94"/>
    <p:sldId id="545" r:id="rId95"/>
    <p:sldId id="546" r:id="rId96"/>
    <p:sldId id="547" r:id="rId97"/>
    <p:sldId id="549" r:id="rId98"/>
    <p:sldId id="550" r:id="rId99"/>
    <p:sldId id="551" r:id="rId100"/>
    <p:sldId id="558" r:id="rId101"/>
    <p:sldId id="628" r:id="rId102"/>
    <p:sldId id="557" r:id="rId103"/>
    <p:sldId id="629" r:id="rId104"/>
    <p:sldId id="394" r:id="rId105"/>
    <p:sldId id="395" r:id="rId106"/>
    <p:sldId id="260" r:id="rId107"/>
    <p:sldId id="273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7/2/22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7/2/22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7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447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2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33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4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7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8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5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7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4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8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32C5-08FC-0146-AACF-BA81449C8E67}" type="datetime1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0165-08D6-AB49-90F7-4FEAF282D011}" type="datetime1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DA18-4E2A-8542-8F5B-56A85C0558B0}" type="datetime1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94DA3-0B9E-F24B-A947-0AB595194309}" type="datetime1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CD5C-1B31-1E49-A938-FF6731C1DA8C}" type="datetime1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6BDB-FC8A-B94F-9271-DBE71015F6CA}" type="datetime1">
              <a:rPr lang="en-US" smtClean="0"/>
              <a:t>7/2/22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59C4-6A54-9F43-95F3-658E5B596067}" type="datetime1">
              <a:rPr lang="en-US" smtClean="0"/>
              <a:t>7/2/22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F2CB-3F59-5C4F-999E-4E055CAFC405}" type="datetime1">
              <a:rPr lang="en-US" smtClean="0"/>
              <a:t>7/2/22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5CEB9-0086-4948-8536-ADDDBF335702}" type="datetime1">
              <a:rPr lang="en-US" smtClean="0"/>
              <a:t>7/2/22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EAF3-A5DF-5E40-BD82-3A5752F9BE05}" type="datetime1">
              <a:rPr lang="en-US" smtClean="0"/>
              <a:t>7/2/22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AA087-C614-7446-9C31-F02494D604E4}" type="datetime1">
              <a:rPr lang="en-US" smtClean="0"/>
              <a:t>7/2/22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D0D8F-E2BC-B948-93D6-56126A366E47}" type="datetime1">
              <a:rPr lang="en-US" smtClean="0"/>
              <a:t>7/2/22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96331" y="6568015"/>
            <a:ext cx="304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0066"/>
                </a:solidFill>
              </a:rPr>
              <a:t>T</a:t>
            </a:r>
            <a:r>
              <a:rPr lang="en-US" sz="3600" dirty="0" smtClean="0">
                <a:solidFill>
                  <a:srgbClr val="660066"/>
                </a:solidFill>
              </a:rPr>
              <a:t>he Higgs is Not Enough </a:t>
            </a:r>
            <a:r>
              <a:rPr lang="en-US" sz="3600" dirty="0">
                <a:solidFill>
                  <a:schemeClr val="accent6"/>
                </a:solidFill>
              </a:rPr>
              <a:t/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Verdict from the Heavyweight W boson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</a:t>
            </a:r>
            <a:r>
              <a:rPr lang="en-US" sz="2400" dirty="0" smtClean="0">
                <a:solidFill>
                  <a:schemeClr val="tx1"/>
                </a:solidFill>
              </a:rPr>
              <a:t>V. Kotwal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37707" y="6050844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err="1" smtClean="0">
                <a:solidFill>
                  <a:srgbClr val="008000"/>
                </a:solidFill>
              </a:rPr>
              <a:t>Bhabha</a:t>
            </a:r>
            <a:r>
              <a:rPr lang="en-US" sz="2800" dirty="0" smtClean="0">
                <a:solidFill>
                  <a:srgbClr val="008000"/>
                </a:solidFill>
              </a:rPr>
              <a:t> Atomic Research Centre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Mumbai</a:t>
            </a:r>
            <a:endParaRPr lang="en-US" sz="2800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19758" y="6582126"/>
            <a:ext cx="332457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1317601" y="4414064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442880" y="226105"/>
            <a:ext cx="6030720" cy="62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>
                <a:solidFill>
                  <a:srgbClr val="FF420E"/>
                </a:solidFill>
              </a:rPr>
              <a:t>1</a:t>
            </a:r>
            <a:r>
              <a:rPr lang="en-US" baseline="33000">
                <a:solidFill>
                  <a:srgbClr val="FF420E"/>
                </a:solidFill>
              </a:rPr>
              <a:t>st</a:t>
            </a:r>
            <a:r>
              <a:rPr lang="en-US">
                <a:solidFill>
                  <a:srgbClr val="FF420E"/>
                </a:solidFill>
              </a:rPr>
              <a:t> Order Electroweak Phase Transition Induced by </a:t>
            </a:r>
          </a:p>
          <a:p>
            <a:pPr algn="ctr"/>
            <a:r>
              <a:rPr lang="en-US">
                <a:solidFill>
                  <a:srgbClr val="FF420E"/>
                </a:solidFill>
              </a:rPr>
              <a:t>Additional Higgs-like Particle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3120" y="5878710"/>
            <a:ext cx="46771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Satisfies crucial Sakharov condition</a:t>
            </a:r>
          </a:p>
          <a:p>
            <a:r>
              <a:rPr lang="en-US" dirty="0">
                <a:solidFill>
                  <a:srgbClr val="009900"/>
                </a:solidFill>
              </a:rPr>
              <a:t>for creating excess matter in the Universe</a:t>
            </a:r>
            <a:r>
              <a:rPr lang="en-US" dirty="0"/>
              <a:t>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" y="1175164"/>
            <a:ext cx="9142560" cy="441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3240001" y="1052751"/>
            <a:ext cx="488160" cy="682632"/>
          </a:xfrm>
          <a:prstGeom prst="line">
            <a:avLst/>
          </a:prstGeom>
          <a:noFill/>
          <a:ln w="54720" cap="flat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1850401" y="5282475"/>
            <a:ext cx="14400" cy="694153"/>
          </a:xfrm>
          <a:prstGeom prst="line">
            <a:avLst/>
          </a:prstGeom>
          <a:noFill/>
          <a:ln w="36720" cap="flat">
            <a:solidFill>
              <a:srgbClr val="66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0" y="1131959"/>
            <a:ext cx="308160" cy="1901000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993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62737"/>
            <a:ext cx="7807680" cy="11449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CDF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  <p:sp>
        <p:nvSpPr>
          <p:cNvPr id="99330" name="AutoShape 2"/>
          <p:cNvSpPr>
            <a:spLocks noChangeArrowheads="1"/>
          </p:cNvSpPr>
          <p:nvPr/>
        </p:nvSpPr>
        <p:spPr bwMode="auto">
          <a:xfrm>
            <a:off x="902881" y="5845574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0" y="727277"/>
            <a:ext cx="6023520" cy="56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9040" y="6270419"/>
            <a:ext cx="8657280" cy="2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Understanding Tevatron-LHC correlations and combination with ATLAS in progress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531201" y="494980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17279" y="6497460"/>
            <a:ext cx="3552831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Single Scalar Extension of Higgs Sector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143360" y="4090029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21280" y="6041435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500">
                <a:solidFill>
                  <a:srgbClr val="434343"/>
                </a:solidFill>
                <a:latin typeface="ProximaNova-Regular" charset="0"/>
                <a:cs typeface="ProximaNova-Regular" charset="0"/>
              </a:rPr>
              <a:t>D. López-Val and T. Robens, Phys. Rev. D 90, 114018 (2014)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0" y="1890920"/>
            <a:ext cx="4638240" cy="42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" y="1938443"/>
            <a:ext cx="4656960" cy="41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22721" y="1142041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Inclusion of an additional scalar particle with no SM charges, which mixes with the Higgs boson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2" y="6483349"/>
            <a:ext cx="3245557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1003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100354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47010" y="5884737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474"/>
            <a:ext cx="7772400" cy="1143000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smtClean="0"/>
              <a:t>Einstein</a:t>
            </a:r>
            <a:endParaRPr lang="en-US" dirty="0"/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96326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95797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844525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is active: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curves</a:t>
            </a:r>
            <a:r>
              <a:rPr lang="en-US" sz="2800" dirty="0">
                <a:solidFill>
                  <a:srgbClr val="3333FF"/>
                </a:solidFill>
              </a:rPr>
              <a:t>, expands, shrinks, </a:t>
            </a:r>
            <a:r>
              <a:rPr lang="en-US" sz="2800" dirty="0" smtClean="0">
                <a:solidFill>
                  <a:srgbClr val="3333FF"/>
                </a:solidFill>
              </a:rPr>
              <a:t>…</a:t>
            </a:r>
          </a:p>
          <a:p>
            <a:endParaRPr lang="en-US" sz="2800" dirty="0" smtClean="0">
              <a:solidFill>
                <a:srgbClr val="3333FF"/>
              </a:solidFill>
            </a:endParaRPr>
          </a:p>
          <a:p>
            <a:r>
              <a:rPr lang="en-US" sz="2800" dirty="0" smtClean="0"/>
              <a:t>3-space directions and time direction are combined into a single 4-dimensional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68015"/>
            <a:ext cx="304802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Matter and Energy Curves Space</a:t>
            </a:r>
            <a:endParaRPr lang="en-US" sz="4000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48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660066"/>
                </a:solidFill>
              </a:rPr>
              <a:t>Light bends in curved space</a:t>
            </a:r>
            <a:endParaRPr lang="en-US" sz="36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205243"/>
            <a:ext cx="7404100" cy="5257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Dirac’s Theory of Matter Particles (Fermions)</a:t>
            </a:r>
            <a:endParaRPr lang="en-US" sz="3600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Homi</a:t>
            </a:r>
            <a:r>
              <a:rPr lang="en-US" sz="3600" dirty="0" smtClean="0"/>
              <a:t> </a:t>
            </a:r>
            <a:r>
              <a:rPr lang="en-US" sz="3600" dirty="0" err="1" smtClean="0"/>
              <a:t>Bhabha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electron-positron scattering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97134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5222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 C. George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Sudarshan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59" y="5827893"/>
            <a:ext cx="86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contributions of the pre-eminent Indian theoretical physicist, </a:t>
            </a:r>
          </a:p>
          <a:p>
            <a:r>
              <a:rPr lang="en-US" sz="2400" dirty="0">
                <a:solidFill>
                  <a:srgbClr val="660066"/>
                </a:solidFill>
              </a:rPr>
              <a:t>i</a:t>
            </a:r>
            <a:r>
              <a:rPr lang="en-US" sz="2400" dirty="0" smtClean="0">
                <a:solidFill>
                  <a:srgbClr val="660066"/>
                </a:solidFill>
              </a:rPr>
              <a:t>ncluding the prediction of a vital aspect of the weak nuclear force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pic>
        <p:nvPicPr>
          <p:cNvPr id="8" name="Content Placeholder 7" descr="SudarshanWea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" r="-1426"/>
          <a:stretch>
            <a:fillRect/>
          </a:stretch>
        </p:blipFill>
        <p:spPr>
          <a:xfrm>
            <a:off x="151842" y="903110"/>
            <a:ext cx="8831289" cy="4856869"/>
          </a:xfrm>
        </p:spPr>
      </p:pic>
    </p:spTree>
    <p:extLst>
      <p:ext uri="{BB962C8B-B14F-4D97-AF65-F5344CB8AC3E}">
        <p14:creationId xmlns:p14="http://schemas.microsoft.com/office/powerpoint/2010/main" val="107743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04802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048000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048025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 and Quantum Foam at Big Bang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0" y="6539793"/>
            <a:ext cx="3485444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90288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1998 Status of 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1998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solidFill>
                <a:srgbClr val="7E002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0720" y="6652059"/>
            <a:ext cx="2897280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64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and Energy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</a:t>
            </a:r>
            <a:r>
              <a:rPr lang="en-US" sz="2400" baseline="-33000" dirty="0" smtClean="0">
                <a:solidFill>
                  <a:srgbClr val="000080"/>
                </a:solidFill>
                <a:cs typeface="Lucida Grande" charset="0"/>
              </a:rPr>
              <a:t>stat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2977444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97280" y="705675"/>
            <a:ext cx="703728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Citations in 7 weeks since publication (April 8, 2022): </a:t>
            </a:r>
            <a:r>
              <a:rPr lang="en-US" dirty="0" smtClean="0">
                <a:solidFill>
                  <a:srgbClr val="993366"/>
                </a:solidFill>
              </a:rPr>
              <a:t>131</a:t>
            </a:r>
            <a:endParaRPr lang="en-US" dirty="0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43001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04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 smtClean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19497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96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3778" y="2779889"/>
            <a:ext cx="677334" cy="663222"/>
          </a:xfrm>
          <a:prstGeom prst="rect">
            <a:avLst/>
          </a:prstGeom>
          <a:solidFill>
            <a:srgbClr val="D289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901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C5000B"/>
                </a:solidFill>
              </a:rPr>
              <a:t>New CDF Result (8.8 fb</a:t>
            </a:r>
            <a:r>
              <a:rPr lang="en-US" sz="2900" baseline="33000">
                <a:solidFill>
                  <a:srgbClr val="C5000B"/>
                </a:solidFill>
              </a:rPr>
              <a:t>-1</a:t>
            </a:r>
            <a:r>
              <a:rPr lang="en-US" sz="2500">
                <a:solidFill>
                  <a:srgbClr val="C5000B"/>
                </a:solidFill>
              </a:rPr>
              <a:t>)   </a:t>
            </a:r>
            <a:br>
              <a:rPr lang="en-US" sz="2500">
                <a:solidFill>
                  <a:srgbClr val="C5000B"/>
                </a:solidFill>
              </a:rPr>
            </a:br>
            <a:r>
              <a:rPr lang="en-US" sz="2500">
                <a:solidFill>
                  <a:srgbClr val="C5000B"/>
                </a:solidFill>
              </a:rPr>
              <a:t>Combined Fit Systematic Uncertainties</a:t>
            </a:r>
          </a:p>
        </p:txBody>
      </p:sp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Fine-tuning Problem of Higgs Boson Mass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0195"/>
            <a:ext cx="6210720" cy="5727481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The large quantum corrections must be regulated by some very high-energy physics such as energy associated with quantum gravity, M</a:t>
            </a:r>
            <a:r>
              <a:rPr lang="en-US" sz="2200" baseline="-33000"/>
              <a:t>planck</a:t>
            </a:r>
            <a:r>
              <a:rPr lang="en-US" sz="2200"/>
              <a:t> ~ 10</a:t>
            </a:r>
            <a:r>
              <a:rPr lang="en-US" sz="2200" baseline="33000"/>
              <a:t>19</a:t>
            </a:r>
            <a:r>
              <a:rPr lang="en-US" sz="2200"/>
              <a:t> GeV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Loop calculation gives Higgs boson mass correction ~ M</a:t>
            </a:r>
            <a:r>
              <a:rPr lang="en-US" sz="2200" baseline="33000"/>
              <a:t>2</a:t>
            </a:r>
            <a:r>
              <a:rPr lang="en-US" sz="2200" baseline="-33000"/>
              <a:t>planck</a:t>
            </a:r>
            <a:r>
              <a:rPr lang="en-US" sz="2200"/>
              <a:t>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008000"/>
                </a:solidFill>
              </a:rPr>
              <a:t>physical Higgs boson mass  ~ 125 GeV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800000"/>
                </a:solidFill>
              </a:rPr>
              <a:t>Therefore need extreme “fine-tuning” of  theoretical parameters at high energy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660066"/>
                </a:solidFill>
              </a:rPr>
              <a:t>Conceptual weakness of Higgs theory as a quantum theory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81" y="2129985"/>
            <a:ext cx="3165120" cy="24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35201" y="1820351"/>
            <a:ext cx="17064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Top quark loop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986880" y="4284450"/>
            <a:ext cx="16142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SUSY top loop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104161" y="3290746"/>
            <a:ext cx="2921760" cy="1437271"/>
          </a:xfrm>
          <a:prstGeom prst="roundRect">
            <a:avLst>
              <a:gd name="adj" fmla="val 97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8241" y="4235486"/>
            <a:ext cx="946080" cy="21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Quantum Corrections to Higgs Self-Coupling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41" y="897214"/>
            <a:ext cx="9040320" cy="4320454"/>
          </a:xfrm>
          <a:ln/>
        </p:spPr>
        <p:txBody>
          <a:bodyPr tIns="176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cs typeface="Lucida Grande" charset="0"/>
              </a:rPr>
              <a:t>             receives quantum corrections from Higgs and top-quark loops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>
              <a:cs typeface="Lucida Grande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1" y="816566"/>
            <a:ext cx="9129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7614720" y="635107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7511040" y="1195326"/>
            <a:ext cx="492480" cy="51701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8003520" y="957701"/>
            <a:ext cx="578880" cy="495412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8579520" y="1201086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8579520" y="707115"/>
            <a:ext cx="492480" cy="5170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2102621"/>
            <a:ext cx="7047360" cy="47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187040" y="4388142"/>
            <a:ext cx="1912320" cy="9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/>
              <a:t>(from Paul Steinhardt)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Stability of  Vacuum Ground State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21" y="1009547"/>
            <a:ext cx="5784480" cy="54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4564"/>
            <a:ext cx="8228160" cy="646628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>
                <a:solidFill>
                  <a:srgbClr val="C5000B"/>
                </a:solidFill>
              </a:rPr>
              <a:t>Dark Matter Particles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9" r="-17799"/>
          <a:stretch>
            <a:fillRect/>
          </a:stretch>
        </p:blipFill>
        <p:spPr bwMode="auto">
          <a:xfrm>
            <a:off x="-424800" y="734477"/>
            <a:ext cx="5938561" cy="31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7799" r="-17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61" y="681192"/>
            <a:ext cx="2939040" cy="3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7" r="-15697"/>
          <a:stretch>
            <a:fillRect/>
          </a:stretch>
        </p:blipFill>
        <p:spPr bwMode="auto">
          <a:xfrm>
            <a:off x="138240" y="3993540"/>
            <a:ext cx="4792320" cy="28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5697" r="-15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19040" y="5077065"/>
            <a:ext cx="3705120" cy="12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FF3333"/>
                </a:solidFill>
              </a:rPr>
              <a:t>A consistent hypothesis is the </a:t>
            </a:r>
          </a:p>
          <a:p>
            <a:r>
              <a:rPr lang="en-US" dirty="0">
                <a:solidFill>
                  <a:srgbClr val="FF3333"/>
                </a:solidFill>
              </a:rPr>
              <a:t>existence of </a:t>
            </a:r>
            <a:r>
              <a:rPr lang="en-US" dirty="0" smtClean="0">
                <a:solidFill>
                  <a:srgbClr val="FF3333"/>
                </a:solidFill>
              </a:rPr>
              <a:t>new </a:t>
            </a:r>
            <a:r>
              <a:rPr lang="en-US" dirty="0">
                <a:solidFill>
                  <a:srgbClr val="FF3333"/>
                </a:solidFill>
              </a:rPr>
              <a:t>particles beyond the Standard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BARC Mumbai, 4 July 22</a:t>
            </a:r>
            <a:endParaRPr lang="en-US"/>
          </a:p>
        </p:txBody>
      </p:sp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32856"/>
            <a:ext cx="9142560" cy="57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866881" y="553019"/>
            <a:ext cx="7296480" cy="527095"/>
          </a:xfrm>
          <a:prstGeom prst="roundRect">
            <a:avLst>
              <a:gd name="adj" fmla="val 27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102251"/>
            <a:ext cx="7807680" cy="917377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Origin of Matter-Antimatter Asymmetry</a:t>
            </a: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7410241" y="4848990"/>
            <a:ext cx="1104480" cy="1093074"/>
          </a:xfrm>
          <a:prstGeom prst="roundRect">
            <a:avLst>
              <a:gd name="adj" fmla="val 13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465689" cy="365125"/>
          </a:xfrm>
        </p:spPr>
        <p:txBody>
          <a:bodyPr/>
          <a:lstStyle/>
          <a:p>
            <a:r>
              <a:rPr lang="en-US" smtClean="0"/>
              <a:t>A. V. Kotwal, BARC Mumbai, 4 July 22</a:t>
            </a:r>
            <a:endParaRPr lang="en-US" dirty="0"/>
          </a:p>
        </p:txBody>
      </p:sp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" y="1553924"/>
            <a:ext cx="9142560" cy="404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-131041" y="1425750"/>
            <a:ext cx="308161" cy="1009546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2880" y="226104"/>
            <a:ext cx="60307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FF420E"/>
                </a:solidFill>
              </a:rPr>
              <a:t>Baryon Asymmetry and Higgs Phase Transition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40005" y="5579184"/>
            <a:ext cx="84715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6600"/>
                </a:solidFill>
              </a:rPr>
              <a:t>Beyond Standard Model </a:t>
            </a:r>
            <a:r>
              <a:rPr lang="en-US" dirty="0" smtClean="0">
                <a:solidFill>
                  <a:srgbClr val="006600"/>
                </a:solidFill>
              </a:rPr>
              <a:t>physics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C5000B"/>
                </a:solidFill>
              </a:rPr>
              <a:t>Standard </a:t>
            </a:r>
            <a:r>
              <a:rPr lang="en-US" dirty="0">
                <a:solidFill>
                  <a:srgbClr val="C5000B"/>
                </a:solidFill>
              </a:rPr>
              <a:t>Model</a:t>
            </a:r>
          </a:p>
          <a:p>
            <a:r>
              <a:rPr lang="en-US" dirty="0">
                <a:solidFill>
                  <a:srgbClr val="006600"/>
                </a:solidFill>
              </a:rPr>
              <a:t>needed to create matter excess</a:t>
            </a:r>
            <a:r>
              <a:rPr lang="en-US" dirty="0">
                <a:solidFill>
                  <a:srgbClr val="C5000B"/>
                </a:solidFill>
              </a:rPr>
              <a:t>                        </a:t>
            </a:r>
            <a:r>
              <a:rPr lang="en-US" dirty="0" smtClean="0">
                <a:solidFill>
                  <a:srgbClr val="C5000B"/>
                </a:solidFill>
              </a:rPr>
              <a:t>cannot </a:t>
            </a:r>
            <a:r>
              <a:rPr lang="en-US" dirty="0">
                <a:solidFill>
                  <a:srgbClr val="C5000B"/>
                </a:solidFill>
              </a:rPr>
              <a:t>create matter excess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11569</TotalTime>
  <Words>4003</Words>
  <Application>Microsoft Macintosh PowerPoint</Application>
  <PresentationFormat>On-screen Show (4:3)</PresentationFormat>
  <Paragraphs>566</Paragraphs>
  <Slides>107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The Higgs is Not Enough  Verdict from the Heavyweight W boson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Nuclear Fusion in Sun’s Core</vt:lpstr>
      <vt:lpstr>What Keeps the Earth’s Core Molten? </vt:lpstr>
      <vt:lpstr>E. C. George Sudarshan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Origin of Galaxies Requires Dark Matter and Quantum Foam at Big Bang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1998 Status of  MW vs Mtop</vt:lpstr>
      <vt:lpstr>1998 Status of  MW vs Mtop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Momentum Calibration</vt:lpstr>
      <vt:lpstr>Proof of Momentum and Energy Calibration  </vt:lpstr>
      <vt:lpstr>Matching Calculated and Observed Distributions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Higgs Condensation after Big Bang  aided by Higgs-like Partner</vt:lpstr>
      <vt:lpstr>Summary</vt:lpstr>
      <vt:lpstr>Summary</vt:lpstr>
      <vt:lpstr>Thank You! </vt:lpstr>
      <vt:lpstr>Thank You!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Fine-tuning Problem of Higgs Boson Mass</vt:lpstr>
      <vt:lpstr>Quantum Corrections to Higgs Self-Coupling</vt:lpstr>
      <vt:lpstr>Stability of  Vacuum Ground State</vt:lpstr>
      <vt:lpstr>Dark Matter Particles</vt:lpstr>
      <vt:lpstr>Origin of Matter-Antimatter Asymmetry</vt:lpstr>
      <vt:lpstr>PowerPoint Presentation</vt:lpstr>
      <vt:lpstr>PowerPoint Presentation</vt:lpstr>
      <vt:lpstr>CDF MW vs mtop</vt:lpstr>
      <vt:lpstr>Single Scalar Extension of Higgs Sector</vt:lpstr>
      <vt:lpstr>W Boson Mass Measurements from Different Experiments</vt:lpstr>
      <vt:lpstr>Albert Einstein</vt:lpstr>
      <vt:lpstr>Matter and Energy Curves Space</vt:lpstr>
      <vt:lpstr>The “Sticky” Higgs Field</vt:lpstr>
      <vt:lpstr>Implications of Higgs Discovery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201</cp:revision>
  <cp:lastPrinted>2016-02-12T17:34:37Z</cp:lastPrinted>
  <dcterms:created xsi:type="dcterms:W3CDTF">2013-04-01T13:45:51Z</dcterms:created>
  <dcterms:modified xsi:type="dcterms:W3CDTF">2022-07-02T08:16:36Z</dcterms:modified>
</cp:coreProperties>
</file>