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41"/>
  </p:notesMasterIdLst>
  <p:sldIdLst>
    <p:sldId id="682" r:id="rId2"/>
    <p:sldId id="466" r:id="rId3"/>
    <p:sldId id="765" r:id="rId4"/>
    <p:sldId id="766" r:id="rId5"/>
    <p:sldId id="767" r:id="rId6"/>
    <p:sldId id="768" r:id="rId7"/>
    <p:sldId id="769" r:id="rId8"/>
    <p:sldId id="764" r:id="rId9"/>
    <p:sldId id="750" r:id="rId10"/>
    <p:sldId id="679" r:id="rId11"/>
    <p:sldId id="348" r:id="rId12"/>
    <p:sldId id="751" r:id="rId13"/>
    <p:sldId id="651" r:id="rId14"/>
    <p:sldId id="652" r:id="rId15"/>
    <p:sldId id="728" r:id="rId16"/>
    <p:sldId id="770" r:id="rId17"/>
    <p:sldId id="752" r:id="rId18"/>
    <p:sldId id="256" r:id="rId19"/>
    <p:sldId id="727" r:id="rId20"/>
    <p:sldId id="771" r:id="rId21"/>
    <p:sldId id="704" r:id="rId22"/>
    <p:sldId id="280" r:id="rId23"/>
    <p:sldId id="284" r:id="rId24"/>
    <p:sldId id="419" r:id="rId25"/>
    <p:sldId id="469" r:id="rId26"/>
    <p:sldId id="405" r:id="rId27"/>
    <p:sldId id="407" r:id="rId28"/>
    <p:sldId id="409" r:id="rId29"/>
    <p:sldId id="470" r:id="rId30"/>
    <p:sldId id="325" r:id="rId31"/>
    <p:sldId id="698" r:id="rId32"/>
    <p:sldId id="258" r:id="rId33"/>
    <p:sldId id="262" r:id="rId34"/>
    <p:sldId id="418" r:id="rId35"/>
    <p:sldId id="760" r:id="rId36"/>
    <p:sldId id="451" r:id="rId37"/>
    <p:sldId id="420" r:id="rId38"/>
    <p:sldId id="761" r:id="rId39"/>
    <p:sldId id="76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5" autoAdjust="0"/>
    <p:restoredTop sz="94673"/>
  </p:normalViewPr>
  <p:slideViewPr>
    <p:cSldViewPr snapToGrid="0" snapToObjects="1">
      <p:cViewPr varScale="1">
        <p:scale>
          <a:sx n="107" d="100"/>
          <a:sy n="107" d="100"/>
        </p:scale>
        <p:origin x="18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0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429B9-1E13-EF4E-BB31-1D313AF9B24A}" type="datetimeFigureOut">
              <a:rPr lang="en-US" smtClean="0"/>
              <a:t>6/9/25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8C4C1-58CD-8347-B05F-C5A529D15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D32028-288E-48EF-A575-D3612239E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>
            <a:extLst>
              <a:ext uri="{FF2B5EF4-FFF2-40B4-BE49-F238E27FC236}">
                <a16:creationId xmlns:a16="http://schemas.microsoft.com/office/drawing/2014/main" id="{6B8FE2A5-3007-147A-71C9-F7AD28178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9D8D0BE2-56DE-EF55-180A-8D83872C145B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65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0CED81-1B51-0318-56BE-F63198E7A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>
            <a:extLst>
              <a:ext uri="{FF2B5EF4-FFF2-40B4-BE49-F238E27FC236}">
                <a16:creationId xmlns:a16="http://schemas.microsoft.com/office/drawing/2014/main" id="{7A2BFB9B-AC8B-96AE-549F-A8026CDE5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9E24115F-B17F-AFB8-EEAD-0BD52E250314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668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46DCC5-633F-4E7E-E5B5-0539CDD3A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>
            <a:extLst>
              <a:ext uri="{FF2B5EF4-FFF2-40B4-BE49-F238E27FC236}">
                <a16:creationId xmlns:a16="http://schemas.microsoft.com/office/drawing/2014/main" id="{ED895836-93C4-B681-6370-15458DE7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48A24B2E-98A6-649F-DD78-01B16F8CD7EF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197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D5983C-986E-BF15-C780-CCC846CB3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>
            <a:extLst>
              <a:ext uri="{FF2B5EF4-FFF2-40B4-BE49-F238E27FC236}">
                <a16:creationId xmlns:a16="http://schemas.microsoft.com/office/drawing/2014/main" id="{F60B499F-B86B-E03F-E022-7603456F2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AF6A0DF4-FC6E-CC70-E741-9AD8F7559F8B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987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85A5B5-697D-20FB-0743-95720116D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>
            <a:extLst>
              <a:ext uri="{FF2B5EF4-FFF2-40B4-BE49-F238E27FC236}">
                <a16:creationId xmlns:a16="http://schemas.microsoft.com/office/drawing/2014/main" id="{D0FA8043-804F-1E49-5266-5A4EBAC31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27BDFDDF-22EF-3F37-D1BD-20EF76411CC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62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C66E83A3-E0AA-11F5-434F-511C5B5889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279B2D2C-1E30-73AB-9466-9673E554F0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060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e4937a6de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e4937a6de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16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1C41A-E657-A82C-305A-C4A290043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F0009-A65D-8E58-D1E2-101967F0895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-539683" y="6652059"/>
            <a:ext cx="2897280" cy="230424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1079668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4711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50" y="1697233"/>
            <a:ext cx="7717500" cy="4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cxnSp>
        <p:nvCxnSpPr>
          <p:cNvPr id="28" name="Google Shape;28;p4"/>
          <p:cNvCxnSpPr/>
          <p:nvPr/>
        </p:nvCxnSpPr>
        <p:spPr>
          <a:xfrm>
            <a:off x="-72550" y="365467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9;p4"/>
          <p:cNvCxnSpPr/>
          <p:nvPr/>
        </p:nvCxnSpPr>
        <p:spPr>
          <a:xfrm>
            <a:off x="-72550" y="6503267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4"/>
          <p:cNvCxnSpPr/>
          <p:nvPr/>
        </p:nvCxnSpPr>
        <p:spPr>
          <a:xfrm>
            <a:off x="6884900" y="-151467"/>
            <a:ext cx="2565600" cy="1741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112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444184" y="6579370"/>
            <a:ext cx="2895600" cy="365125"/>
          </a:xfrm>
        </p:spPr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V. Kotwal, NCPA, 10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34568"/>
            <a:ext cx="9143999" cy="1001890"/>
          </a:xfrm>
        </p:spPr>
        <p:txBody>
          <a:bodyPr>
            <a:noAutofit/>
          </a:bodyPr>
          <a:lstStyle/>
          <a:p>
            <a:r>
              <a:rPr lang="en-US" sz="2800" i="0" u="none" strike="noStrike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Research in Particle Physics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77460" y="955380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70C0"/>
                </a:solidFill>
              </a:rPr>
              <a:t>Ashutosh Kotwal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</a:rPr>
              <a:t>Duke University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5F87F-2FFA-1D8D-F3BC-D3DE1BCC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12" y="1821746"/>
            <a:ext cx="4901372" cy="402685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6D7FC75-FCDB-1FD5-7B17-8DD5220EF733}"/>
              </a:ext>
            </a:extLst>
          </p:cNvPr>
          <p:cNvSpPr txBox="1">
            <a:spLocks/>
          </p:cNvSpPr>
          <p:nvPr/>
        </p:nvSpPr>
        <p:spPr>
          <a:xfrm>
            <a:off x="1629860" y="6142906"/>
            <a:ext cx="6206095" cy="709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B050"/>
                </a:solidFill>
              </a:rPr>
              <a:t>National Center for Performing Arts, Mumbai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B050"/>
                </a:solidFill>
              </a:rPr>
              <a:t>June 10, 2025</a:t>
            </a:r>
          </a:p>
        </p:txBody>
      </p:sp>
    </p:spTree>
    <p:extLst>
      <p:ext uri="{BB962C8B-B14F-4D97-AF65-F5344CB8AC3E}">
        <p14:creationId xmlns:p14="http://schemas.microsoft.com/office/powerpoint/2010/main" val="77502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err="1"/>
              <a:t>Homi</a:t>
            </a:r>
            <a:r>
              <a:rPr lang="en-US" sz="3600" dirty="0"/>
              <a:t> Bhabha</a:t>
            </a:r>
            <a:br>
              <a:rPr lang="en-US" sz="3200" dirty="0"/>
            </a:br>
            <a:r>
              <a:rPr lang="en-US" sz="3200" dirty="0"/>
              <a:t>electron-positron (anti-electron) scattering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pic>
        <p:nvPicPr>
          <p:cNvPr id="7" name="Content Placeholder 6" descr="BhabhaScatt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6" r="-23826"/>
          <a:stretch>
            <a:fillRect/>
          </a:stretch>
        </p:blipFill>
        <p:spPr>
          <a:xfrm>
            <a:off x="-249634" y="1394627"/>
            <a:ext cx="9398801" cy="5168978"/>
          </a:xfrm>
        </p:spPr>
      </p:pic>
    </p:spTree>
    <p:extLst>
      <p:ext uri="{BB962C8B-B14F-4D97-AF65-F5344CB8AC3E}">
        <p14:creationId xmlns:p14="http://schemas.microsoft.com/office/powerpoint/2010/main" val="1967425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7C6A8-DCA7-EB89-ED5A-F9CEB7A21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D1F9D-4AA1-0954-EA70-ACF31D7BF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</a:rPr>
              <a:t>The Higgs boson and Dark Matter are both intimately connected with properties of empty space…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(or what we thought was “empty space”)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…Making these phenomena unlike any other we have observed in the past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58FECA-E861-E358-55AD-549764E5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1387419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E9E25-6398-2A76-212E-B13596796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7526A-510C-10DB-1998-F721CB072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89376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New Mysteries to Solve…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F44A1-B5AE-F09C-3698-CCB91D0E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" y="1053934"/>
            <a:ext cx="9048997" cy="552543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Higgs is a completely new kind of ‘stuff’ in Nature  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It is not matter and it is not a force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How and why does it exist? 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Is it made up of something else?</a:t>
            </a:r>
          </a:p>
          <a:p>
            <a:pPr marL="457200" lvl="1" indent="0">
              <a:lnSpc>
                <a:spcPct val="130000"/>
              </a:lnSpc>
              <a:buNone/>
            </a:pPr>
            <a:endParaRPr lang="en-US" dirty="0"/>
          </a:p>
          <a:p>
            <a:r>
              <a:rPr lang="en-US" sz="2800" dirty="0">
                <a:solidFill>
                  <a:srgbClr val="00B050"/>
                </a:solidFill>
              </a:rPr>
              <a:t>What is Dark Matter? We have no clue !!  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Is it some mysterious particles made in the Big Bang? </a:t>
            </a:r>
          </a:p>
          <a:p>
            <a:pPr lvl="1">
              <a:lnSpc>
                <a:spcPct val="130000"/>
              </a:lnSpc>
            </a:pPr>
            <a:endParaRPr lang="en-US" dirty="0"/>
          </a:p>
          <a:p>
            <a:r>
              <a:rPr lang="en-US" sz="2800" dirty="0">
                <a:solidFill>
                  <a:srgbClr val="00B050"/>
                </a:solidFill>
              </a:rPr>
              <a:t>Why is there more matter than antimatter in the Universe? 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Should have been created in equally in the Big Bang</a:t>
            </a:r>
          </a:p>
          <a:p>
            <a:pPr lvl="1">
              <a:lnSpc>
                <a:spcPct val="130000"/>
              </a:lnSpc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A34F2-67CD-C25C-9FFB-32FA5D753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4189108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FDF18-CA35-E8F1-D141-A87B1B847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E4D5F-2A31-861C-F112-060D4493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 boson drives Nuclear Fusion in Sun’s Core</a:t>
            </a:r>
          </a:p>
        </p:txBody>
      </p:sp>
      <p:pic>
        <p:nvPicPr>
          <p:cNvPr id="5" name="Content Placeholder 4" descr="pp_chain.gif">
            <a:extLst>
              <a:ext uri="{FF2B5EF4-FFF2-40B4-BE49-F238E27FC236}">
                <a16:creationId xmlns:a16="http://schemas.microsoft.com/office/drawing/2014/main" id="{BA999F7E-8B53-A270-F70E-DDBFDA59E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4788AD-CA03-511B-6A4B-1811EFE3F04C}"/>
              </a:ext>
            </a:extLst>
          </p:cNvPr>
          <p:cNvSpPr txBox="1"/>
          <p:nvPr/>
        </p:nvSpPr>
        <p:spPr>
          <a:xfrm>
            <a:off x="395115" y="6110114"/>
            <a:ext cx="8416787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Crucial role of W boson in hydrogen -&gt; helium fusion in Sun’s core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84D5D-5FD0-6C3D-7B6C-41E81C1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158085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8DA7-D01F-D96C-3A68-A48128062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4BC42-551F-983E-7AD5-3DABEF4D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 boson Helps Keep the Earth’s Core Molten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2F152-FF0F-CFD3-E81C-CA558F285787}"/>
              </a:ext>
            </a:extLst>
          </p:cNvPr>
          <p:cNvSpPr txBox="1"/>
          <p:nvPr/>
        </p:nvSpPr>
        <p:spPr>
          <a:xfrm>
            <a:off x="395115" y="5827893"/>
            <a:ext cx="8525291" cy="83099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protective magnetic shield against harmful solar radiation</a:t>
            </a:r>
          </a:p>
        </p:txBody>
      </p:sp>
      <p:pic>
        <p:nvPicPr>
          <p:cNvPr id="4" name="Content Placeholder 3" descr="EarthCore.gif">
            <a:extLst>
              <a:ext uri="{FF2B5EF4-FFF2-40B4-BE49-F238E27FC236}">
                <a16:creationId xmlns:a16="http://schemas.microsoft.com/office/drawing/2014/main" id="{8903006B-38A7-9AF0-9C7F-8A536AA38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6"/>
            <a:ext cx="9039562" cy="4525963"/>
          </a:xfrm>
        </p:spPr>
      </p:pic>
      <p:pic>
        <p:nvPicPr>
          <p:cNvPr id="7" name="Picture 6" descr="decay-chain-uranium-internachi.jpeg">
            <a:extLst>
              <a:ext uri="{FF2B5EF4-FFF2-40B4-BE49-F238E27FC236}">
                <a16:creationId xmlns:a16="http://schemas.microsoft.com/office/drawing/2014/main" id="{B75D7ACF-702B-2A85-96D3-4CD93180A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6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36FCE-9C7F-BCA0-F53B-0C626CAFE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302649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5431-7F14-A62B-4C24-751CED9C2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3B2C210-F073-5FD9-792A-5FC916CEABB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29691" y="6522606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marL="0" algn="l" defTabSz="45715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6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A. V. Kotwal, NCPA, 10 June 25</a:t>
            </a:r>
          </a:p>
        </p:txBody>
      </p:sp>
      <p:sp>
        <p:nvSpPr>
          <p:cNvPr id="14337" name="AutoShape 1">
            <a:extLst>
              <a:ext uri="{FF2B5EF4-FFF2-40B4-BE49-F238E27FC236}">
                <a16:creationId xmlns:a16="http://schemas.microsoft.com/office/drawing/2014/main" id="{BE6C45FF-B8F9-EBF5-B825-98F788B64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761" y="4212361"/>
            <a:ext cx="816480" cy="326880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0573D7D6-F284-F0F6-44DF-EDAC6A3AE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66" y="1768741"/>
            <a:ext cx="3706088" cy="169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24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r>
              <a:rPr lang="en-US" altLang="en-US" sz="2540" dirty="0">
                <a:solidFill>
                  <a:srgbClr val="7E0021"/>
                </a:solidFill>
              </a:rPr>
              <a:t>My measurement of </a:t>
            </a:r>
          </a:p>
          <a:p>
            <a:r>
              <a:rPr lang="en-US" altLang="en-US" sz="2540" dirty="0">
                <a:solidFill>
                  <a:srgbClr val="7E0021"/>
                </a:solidFill>
              </a:rPr>
              <a:t>W boson mass is much </a:t>
            </a:r>
          </a:p>
          <a:p>
            <a:r>
              <a:rPr lang="en-US" altLang="en-US" sz="2540" dirty="0">
                <a:solidFill>
                  <a:srgbClr val="7E0021"/>
                </a:solidFill>
              </a:rPr>
              <a:t>higher than Standard Model</a:t>
            </a:r>
          </a:p>
          <a:p>
            <a:r>
              <a:rPr lang="en-US" altLang="en-US" sz="2540" dirty="0">
                <a:solidFill>
                  <a:srgbClr val="7E0021"/>
                </a:solidFill>
              </a:rPr>
              <a:t>theory prediction (80357)  </a:t>
            </a:r>
          </a:p>
          <a:p>
            <a:endParaRPr lang="en-US" altLang="en-US" sz="2540" dirty="0">
              <a:solidFill>
                <a:srgbClr val="7E0021"/>
              </a:solidFill>
            </a:endParaRPr>
          </a:p>
          <a:p>
            <a:endParaRPr lang="en-US" altLang="en-US" sz="2177" dirty="0">
              <a:solidFill>
                <a:srgbClr val="7E0021"/>
              </a:solidFill>
            </a:endParaRPr>
          </a:p>
          <a:p>
            <a:endParaRPr lang="en-US" altLang="en-US" sz="2177" dirty="0">
              <a:solidFill>
                <a:srgbClr val="007826"/>
              </a:solidFill>
            </a:endParaRPr>
          </a:p>
        </p:txBody>
      </p:sp>
      <p:pic>
        <p:nvPicPr>
          <p:cNvPr id="5" name="Picture 4" descr="A white paper with red and black text&#10;&#10;Description automatically generated">
            <a:extLst>
              <a:ext uri="{FF2B5EF4-FFF2-40B4-BE49-F238E27FC236}">
                <a16:creationId xmlns:a16="http://schemas.microsoft.com/office/drawing/2014/main" id="{6C60F4A3-785B-D269-CC9E-9A959EE3D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49" y="355576"/>
            <a:ext cx="5500594" cy="65024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26CD1C-D1E6-354C-6FFE-B927BBBB8578}"/>
              </a:ext>
            </a:extLst>
          </p:cNvPr>
          <p:cNvSpPr/>
          <p:nvPr/>
        </p:nvSpPr>
        <p:spPr>
          <a:xfrm>
            <a:off x="4085112" y="4073236"/>
            <a:ext cx="4275117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62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D36C2-64E2-EE2D-B59F-F79787D5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D3313DD-F519-24F0-2A00-56E6949240B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29691" y="6522606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marL="0" algn="l" defTabSz="45715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6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A. V. Kotwal, NCPA, 10 June 25</a:t>
            </a:r>
          </a:p>
        </p:txBody>
      </p:sp>
      <p:sp>
        <p:nvSpPr>
          <p:cNvPr id="14337" name="AutoShape 1">
            <a:extLst>
              <a:ext uri="{FF2B5EF4-FFF2-40B4-BE49-F238E27FC236}">
                <a16:creationId xmlns:a16="http://schemas.microsoft.com/office/drawing/2014/main" id="{12B8A83F-5D14-4B51-FD47-EB9C57A9E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761" y="4212361"/>
            <a:ext cx="816480" cy="326880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9E969461-57F7-B2EC-1319-8C5610736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66" y="1768741"/>
            <a:ext cx="3706088" cy="169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24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r>
              <a:rPr lang="en-US" altLang="en-US" sz="2540" dirty="0">
                <a:solidFill>
                  <a:srgbClr val="7E0021"/>
                </a:solidFill>
              </a:rPr>
              <a:t>My measurement of </a:t>
            </a:r>
          </a:p>
          <a:p>
            <a:r>
              <a:rPr lang="en-US" altLang="en-US" sz="2540" dirty="0">
                <a:solidFill>
                  <a:srgbClr val="7E0021"/>
                </a:solidFill>
              </a:rPr>
              <a:t>W boson mass is much </a:t>
            </a:r>
          </a:p>
          <a:p>
            <a:r>
              <a:rPr lang="en-US" altLang="en-US" sz="2540" dirty="0">
                <a:solidFill>
                  <a:srgbClr val="7E0021"/>
                </a:solidFill>
              </a:rPr>
              <a:t>higher than Standard Model</a:t>
            </a:r>
          </a:p>
          <a:p>
            <a:r>
              <a:rPr lang="en-US" altLang="en-US" sz="2540" dirty="0">
                <a:solidFill>
                  <a:srgbClr val="7E0021"/>
                </a:solidFill>
              </a:rPr>
              <a:t>theory prediction (80357)  </a:t>
            </a:r>
          </a:p>
          <a:p>
            <a:endParaRPr lang="en-US" altLang="en-US" sz="2540" dirty="0">
              <a:solidFill>
                <a:srgbClr val="7E0021"/>
              </a:solidFill>
            </a:endParaRPr>
          </a:p>
          <a:p>
            <a:endParaRPr lang="en-US" altLang="en-US" sz="2177" dirty="0">
              <a:solidFill>
                <a:srgbClr val="7E0021"/>
              </a:solidFill>
            </a:endParaRPr>
          </a:p>
          <a:p>
            <a:r>
              <a:rPr lang="en-US" altLang="en-US" sz="2540" dirty="0">
                <a:solidFill>
                  <a:srgbClr val="007826"/>
                </a:solidFill>
              </a:rPr>
              <a:t>Implies existence of new</a:t>
            </a:r>
          </a:p>
          <a:p>
            <a:r>
              <a:rPr lang="en-US" altLang="en-US" sz="2540" dirty="0">
                <a:solidFill>
                  <a:srgbClr val="007826"/>
                </a:solidFill>
              </a:rPr>
              <a:t>physics law of Nature </a:t>
            </a:r>
            <a:endParaRPr lang="en-US" altLang="en-US" sz="2177" dirty="0">
              <a:solidFill>
                <a:srgbClr val="007826"/>
              </a:solidFill>
            </a:endParaRPr>
          </a:p>
          <a:p>
            <a:endParaRPr lang="en-US" altLang="en-US" sz="2177" dirty="0">
              <a:solidFill>
                <a:srgbClr val="007826"/>
              </a:solidFill>
            </a:endParaRPr>
          </a:p>
        </p:txBody>
      </p:sp>
      <p:pic>
        <p:nvPicPr>
          <p:cNvPr id="5" name="Picture 4" descr="A white paper with red and black text&#10;&#10;Description automatically generated">
            <a:extLst>
              <a:ext uri="{FF2B5EF4-FFF2-40B4-BE49-F238E27FC236}">
                <a16:creationId xmlns:a16="http://schemas.microsoft.com/office/drawing/2014/main" id="{F2A477B8-7F3C-3A9C-495A-FF94F06A6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49" y="355576"/>
            <a:ext cx="5500594" cy="65024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977162-FFA7-A4DD-938D-1EBE725D2D79}"/>
              </a:ext>
            </a:extLst>
          </p:cNvPr>
          <p:cNvSpPr/>
          <p:nvPr/>
        </p:nvSpPr>
        <p:spPr>
          <a:xfrm>
            <a:off x="4085112" y="4073236"/>
            <a:ext cx="4275117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1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40AEE-3107-7D16-205D-04ABA48D9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DCFA768-172D-15E9-1001-0B4111D3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-141445"/>
            <a:ext cx="9143999" cy="139175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The Heavyweight W boson </a:t>
            </a:r>
            <a:r>
              <a:rPr lang="mr-IN" sz="3200" dirty="0">
                <a:solidFill>
                  <a:schemeClr val="accent6"/>
                </a:solidFill>
              </a:rPr>
              <a:t>–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br>
              <a:rPr lang="en-US" sz="3200" dirty="0">
                <a:solidFill>
                  <a:schemeClr val="accent6"/>
                </a:solidFill>
              </a:rPr>
            </a:br>
            <a:r>
              <a:rPr lang="en-US" sz="3200" dirty="0">
                <a:solidFill>
                  <a:schemeClr val="accent6"/>
                </a:solidFill>
              </a:rPr>
              <a:t>Upset to the Standard Model of Particle Physics</a:t>
            </a:r>
          </a:p>
        </p:txBody>
      </p:sp>
      <p:pic>
        <p:nvPicPr>
          <p:cNvPr id="2" name="Picture 1" descr="science_0408_cover.png">
            <a:extLst>
              <a:ext uri="{FF2B5EF4-FFF2-40B4-BE49-F238E27FC236}">
                <a16:creationId xmlns:a16="http://schemas.microsoft.com/office/drawing/2014/main" id="{6F1CB3FF-5342-E26D-EB25-95C1561E1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51" y="1136029"/>
            <a:ext cx="4485488" cy="5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73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144DC-CC49-D8F7-3D4C-5011006F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91A3EFA-3ED6-9CF5-E3A8-821A31AAEF8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-5938" y="6510730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marL="0" algn="l" defTabSz="45715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6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A. V. Kotwal, NCPA, 10 June 25</a:t>
            </a:r>
          </a:p>
        </p:txBody>
      </p:sp>
      <p:sp>
        <p:nvSpPr>
          <p:cNvPr id="3073" name="Rectangle 1">
            <a:extLst>
              <a:ext uri="{FF2B5EF4-FFF2-40B4-BE49-F238E27FC236}">
                <a16:creationId xmlns:a16="http://schemas.microsoft.com/office/drawing/2014/main" id="{2EB800AB-7C4E-D538-6893-6FF32E88D9E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31041" y="1308534"/>
            <a:ext cx="8956800" cy="5136480"/>
          </a:xfrm>
          <a:ln/>
        </p:spPr>
        <p:txBody>
          <a:bodyPr vert="horz" lIns="91430" tIns="20801" rIns="91430" bIns="45715" rtlCol="0" anchor="t">
            <a:normAutofit/>
          </a:bodyPr>
          <a:lstStyle/>
          <a:p>
            <a:pPr marL="391686" indent="-293764" algn="l">
              <a:spcBef>
                <a:spcPts val="522"/>
              </a:spcBef>
              <a:spcAft>
                <a:spcPts val="1803"/>
              </a:spcAft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2800" dirty="0">
                <a:solidFill>
                  <a:srgbClr val="008000"/>
                </a:solidFill>
              </a:rPr>
              <a:t>Modifications of the Higgs Theory</a:t>
            </a:r>
          </a:p>
          <a:p>
            <a:pPr marL="1566743" lvl="1" indent="-519848" algn="l">
              <a:spcAft>
                <a:spcPts val="1032"/>
              </a:spcAft>
              <a:buSzPct val="75000"/>
              <a:buFont typeface="Symbol" pitchFamily="2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2358" dirty="0"/>
              <a:t>Supersymmetry</a:t>
            </a:r>
          </a:p>
          <a:p>
            <a:pPr marL="1566743" lvl="1" indent="-519848" algn="l">
              <a:spcAft>
                <a:spcPts val="1032"/>
              </a:spcAft>
              <a:buSzPct val="75000"/>
              <a:buFont typeface="Symbol" pitchFamily="2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2358" dirty="0"/>
              <a:t>Constituents of the Higgs boson</a:t>
            </a:r>
          </a:p>
          <a:p>
            <a:pPr marL="1566743" lvl="1" indent="-519848" algn="l">
              <a:spcAft>
                <a:spcPts val="1032"/>
              </a:spcAft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altLang="en-US" sz="2358" dirty="0"/>
          </a:p>
          <a:p>
            <a:pPr marL="391686" indent="-293764" algn="l">
              <a:spcAft>
                <a:spcPts val="1293"/>
              </a:spcAft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2800" dirty="0">
                <a:solidFill>
                  <a:srgbClr val="008000"/>
                </a:solidFill>
              </a:rPr>
              <a:t>Dark Matter particles</a:t>
            </a:r>
          </a:p>
          <a:p>
            <a:pPr marL="391686" indent="-293764" algn="l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altLang="en-US" sz="2358" dirty="0">
              <a:solidFill>
                <a:srgbClr val="008000"/>
              </a:solidFill>
            </a:endParaRPr>
          </a:p>
          <a:p>
            <a:pPr marL="391686" indent="-293764" algn="l">
              <a:spcBef>
                <a:spcPts val="522"/>
              </a:spcBef>
              <a:spcAft>
                <a:spcPts val="1803"/>
              </a:spcAft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2800" dirty="0">
                <a:solidFill>
                  <a:srgbClr val="008000"/>
                </a:solidFill>
              </a:rPr>
              <a:t>New fundamental forces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7635C2F2-F7C3-2D0C-1B83-8A4092B4554F}"/>
              </a:ext>
            </a:extLst>
          </p:cNvPr>
          <p:cNvSpPr>
            <a:spLocks noGrp="1" noChangeArrowheads="1"/>
          </p:cNvSpPr>
          <p:nvPr>
            <p:ph type="title" idx="1"/>
          </p:nvPr>
        </p:nvSpPr>
        <p:spPr>
          <a:xfrm>
            <a:off x="671041" y="47881"/>
            <a:ext cx="7807680" cy="843840"/>
          </a:xfrm>
          <a:ln/>
        </p:spPr>
        <p:txBody>
          <a:bodyPr vert="horz" lIns="91430" tIns="22401" rIns="91430" bIns="45715" rtlCol="0" anchor="ctr">
            <a:normAutofit/>
          </a:bodyPr>
          <a:lstStyle/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540" dirty="0">
                <a:solidFill>
                  <a:srgbClr val="DC2300"/>
                </a:solidFill>
              </a:rPr>
              <a:t>New Physics Implications of Heavyweight W boson </a:t>
            </a:r>
          </a:p>
        </p:txBody>
      </p:sp>
    </p:spTree>
    <p:extLst>
      <p:ext uri="{BB962C8B-B14F-4D97-AF65-F5344CB8AC3E}">
        <p14:creationId xmlns:p14="http://schemas.microsoft.com/office/powerpoint/2010/main" val="2988781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F5F9C-B311-CEC2-6027-083621FFE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E272A2C-7EA4-E498-6D67-B0EBC32A3A0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-5934" y="6534480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marL="0" algn="l" defTabSz="45715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6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A. V. Kotwal, NCPA, 10 June 25</a:t>
            </a: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42785CAE-C6E8-8C39-88F0-FF1EFE7A87B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51361" y="83881"/>
            <a:ext cx="8366400" cy="6516000"/>
          </a:xfrm>
          <a:ln/>
        </p:spPr>
        <p:txBody>
          <a:bodyPr vert="horz" lIns="91430" tIns="19201" rIns="91430" bIns="45715" rtlCol="0" anchor="t">
            <a:normAutofit/>
          </a:bodyPr>
          <a:lstStyle/>
          <a:p>
            <a:pPr marL="391686" indent="-293764" algn="l">
              <a:spcBef>
                <a:spcPts val="1542"/>
              </a:spcBef>
              <a:spcAft>
                <a:spcPts val="2835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>
                <a:solidFill>
                  <a:srgbClr val="990000"/>
                </a:solidFill>
                <a:ea typeface="Gabriola" pitchFamily="82" charset="0"/>
                <a:cs typeface="Gabriola" pitchFamily="82" charset="0"/>
              </a:rPr>
              <a:t> 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77870C4-4A9B-81AD-FFBE-7B644F03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" y="121826"/>
            <a:ext cx="4315680" cy="58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400DFA96-F619-C909-DC9E-4EDD717CE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80" y="114363"/>
            <a:ext cx="4740480" cy="592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368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Why particle physics?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BB2C7-4B9D-004B-6591-3A272F3F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25790" y="6579370"/>
            <a:ext cx="2895600" cy="365125"/>
          </a:xfrm>
        </p:spPr>
        <p:txBody>
          <a:bodyPr/>
          <a:lstStyle/>
          <a:p>
            <a:r>
              <a:rPr lang="en-US" dirty="0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3501302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05FCA-19B0-BDFB-1BFA-0C4ABFA9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A55D0FD-F901-6E16-039B-1DF3F902544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-5934" y="6534480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marL="0" algn="l" defTabSz="45715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3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5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68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0" algn="l" defTabSz="4571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A. V. Kotwal, NCPA, 10 June 25</a:t>
            </a: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182BA40A-1A15-48F4-BA61-EC2301271AB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51361" y="83881"/>
            <a:ext cx="8366400" cy="6516000"/>
          </a:xfrm>
          <a:ln/>
        </p:spPr>
        <p:txBody>
          <a:bodyPr vert="horz" lIns="91430" tIns="19201" rIns="91430" bIns="45715" rtlCol="0" anchor="t">
            <a:normAutofit/>
          </a:bodyPr>
          <a:lstStyle/>
          <a:p>
            <a:pPr marL="391686" indent="-293764" algn="l">
              <a:spcBef>
                <a:spcPts val="1542"/>
              </a:spcBef>
              <a:spcAft>
                <a:spcPts val="2835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>
                <a:solidFill>
                  <a:srgbClr val="990000"/>
                </a:solidFill>
                <a:ea typeface="Gabriola" pitchFamily="82" charset="0"/>
                <a:cs typeface="Gabriola" pitchFamily="82" charset="0"/>
              </a:rPr>
              <a:t> 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F331615-619C-8996-D0AA-A5BAEA468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" y="121826"/>
            <a:ext cx="4315680" cy="58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256CFBAF-1139-7CAA-8B1A-328EEA7F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80" y="114363"/>
            <a:ext cx="4740480" cy="592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279F0C-846B-FF0C-9B3F-5B6780930A87}"/>
              </a:ext>
            </a:extLst>
          </p:cNvPr>
          <p:cNvSpPr txBox="1"/>
          <p:nvPr/>
        </p:nvSpPr>
        <p:spPr>
          <a:xfrm>
            <a:off x="-332512" y="6184203"/>
            <a:ext cx="8787741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6787" lvl="1">
              <a:lnSpc>
                <a:spcPct val="70000"/>
              </a:lnSpc>
              <a:buSzPct val="7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3200" dirty="0">
                <a:solidFill>
                  <a:srgbClr val="FF6600"/>
                </a:solidFill>
              </a:rPr>
              <a:t>The Higgs boson is not the end of the story</a:t>
            </a:r>
          </a:p>
        </p:txBody>
      </p:sp>
    </p:spTree>
    <p:extLst>
      <p:ext uri="{BB962C8B-B14F-4D97-AF65-F5344CB8AC3E}">
        <p14:creationId xmlns:p14="http://schemas.microsoft.com/office/powerpoint/2010/main" val="1819847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Mystery of Dark Matter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3942311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83"/>
            <a:ext cx="8229600" cy="1143000"/>
          </a:xfrm>
        </p:spPr>
        <p:txBody>
          <a:bodyPr/>
          <a:lstStyle/>
          <a:p>
            <a:r>
              <a:rPr lang="en-US" dirty="0"/>
              <a:t>Stars Orbiting a Galaxy</a:t>
            </a:r>
          </a:p>
        </p:txBody>
      </p:sp>
      <p:pic>
        <p:nvPicPr>
          <p:cNvPr id="4" name="Content Placeholder 3" descr="m33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384" r="-20384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6CFF8-180C-C567-30E3-558E067B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/>
              <a:t>Halo of Invisible Dark Matter around Galaxies</a:t>
            </a:r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173244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5724933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Four times as much dark matter as visible matter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CC417-D0E3-B66E-9406-827710AF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74"/>
            <a:ext cx="9144000" cy="67848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8AEF79-7D08-BF8B-6F63-D34199B8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227341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4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1999" y="1622778"/>
            <a:ext cx="7676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But Dark Matter cannot radiate energy so remains a huge cloud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41792-3F0D-EDD8-EBC5-ED91455C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3473002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3508"/>
            <a:ext cx="8229600" cy="1143000"/>
          </a:xfrm>
        </p:spPr>
        <p:txBody>
          <a:bodyPr/>
          <a:lstStyle/>
          <a:p>
            <a:r>
              <a:rPr lang="en-US" dirty="0"/>
              <a:t>Making Dark Matter at the LHC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0C501-26EB-B823-A393-89AE9CB3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1145678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81"/>
            <a:ext cx="8229600" cy="699029"/>
          </a:xfrm>
        </p:spPr>
        <p:txBody>
          <a:bodyPr>
            <a:noAutofit/>
          </a:bodyPr>
          <a:lstStyle/>
          <a:p>
            <a:r>
              <a:rPr lang="en-US" sz="2800" dirty="0"/>
              <a:t>Large Hadron Collider below Geneva, Switzerland</a:t>
            </a:r>
          </a:p>
        </p:txBody>
      </p:sp>
      <p:pic>
        <p:nvPicPr>
          <p:cNvPr id="4" name="Content Placeholder 3" descr="lhcLayou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414" r="-23414"/>
          <a:stretch>
            <a:fillRect/>
          </a:stretch>
        </p:blipFill>
        <p:spPr>
          <a:xfrm>
            <a:off x="-644277" y="973667"/>
            <a:ext cx="10515990" cy="578338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08B60-FC4E-52BE-0185-87DE3FE2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507330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/>
              <a:t>LHC Accelerator in Tunnel</a:t>
            </a:r>
          </a:p>
        </p:txBody>
      </p:sp>
      <p:pic>
        <p:nvPicPr>
          <p:cNvPr id="8" name="Content Placeholder 7" descr="lhc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63" r="-12263"/>
          <a:stretch>
            <a:fillRect/>
          </a:stretch>
        </p:blipFill>
        <p:spPr>
          <a:xfrm>
            <a:off x="-300610" y="1234196"/>
            <a:ext cx="9697588" cy="53333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3819F3-130E-3415-A711-81F53FBE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2055139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37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Theory of Production of Dark Matter Particles </a:t>
            </a:r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E7CF8-D5D6-17A2-5B42-7D6066C5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2690093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23741-87BA-D19C-DF41-381F4E70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7208-F767-F52B-BD53-031095468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Why particle physics?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7BCEC-5404-FBDC-F306-55C3EBD7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25790" y="6579370"/>
            <a:ext cx="2895600" cy="365125"/>
          </a:xfrm>
        </p:spPr>
        <p:txBody>
          <a:bodyPr/>
          <a:lstStyle/>
          <a:p>
            <a:r>
              <a:rPr lang="en-US" dirty="0"/>
              <a:t>A. V. Kotwal, NCPA, 10 June 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2401C8-84F3-A686-E932-DBF48CFB6CC2}"/>
              </a:ext>
            </a:extLst>
          </p:cNvPr>
          <p:cNvCxnSpPr/>
          <p:nvPr/>
        </p:nvCxnSpPr>
        <p:spPr>
          <a:xfrm>
            <a:off x="2054433" y="3645725"/>
            <a:ext cx="49401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66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6959600" y="1833035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5469468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3C1E6-AC39-7B2C-64A8-BCA1212E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7684E1-A925-AA14-BA36-980BA59F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369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Theory of Production of Dark Matter Particles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LHC Collisions with very intense beams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5553C-CE1D-3DC3-D4F5-19D2026C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33" y="1426852"/>
            <a:ext cx="8514729" cy="47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62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836AB23-D2D7-335B-BEAB-559C68B72E5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NCPA, 10 June 25</a:t>
            </a: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40375C53-E795-B712-B7B4-194515164DD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099569" y="4222911"/>
            <a:ext cx="6008806" cy="610349"/>
          </a:xfrm>
          <a:ln/>
        </p:spPr>
        <p:txBody>
          <a:bodyPr vert="horz" lIns="81638" tIns="40819" rIns="81638" bIns="40819" rtlCol="0">
            <a:normAutofit/>
          </a:bodyPr>
          <a:lstStyle/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altLang="en-US" dirty="0">
                <a:solidFill>
                  <a:srgbClr val="7E0021"/>
                </a:solidFill>
                <a:latin typeface="Calibri" panose="020F0502020204030204" pitchFamily="34" charset="0"/>
              </a:rPr>
              <a:t>“disappearing particle” </a:t>
            </a:r>
          </a:p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altLang="en-US" dirty="0">
              <a:solidFill>
                <a:srgbClr val="7E0021"/>
              </a:solidFill>
              <a:latin typeface="Calibri" panose="020F0502020204030204" pitchFamily="34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A2D7A35-DA3F-4F3E-CEC1-7EDA583599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2080" y="170281"/>
            <a:ext cx="7862400" cy="1333440"/>
          </a:xfrm>
          <a:ln/>
        </p:spPr>
        <p:txBody>
          <a:bodyPr vert="horz" lIns="81638" tIns="40819" rIns="81638" bIns="40819" rtlCol="0" anchor="t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3266" dirty="0">
                <a:solidFill>
                  <a:srgbClr val="006633"/>
                </a:solidFill>
                <a:latin typeface="Calibri" panose="020F0502020204030204" pitchFamily="34" charset="0"/>
              </a:rPr>
              <a:t>Particle Identification using Silicon Sensors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152BE716-B254-0E01-E278-5484D146E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0" y="1100353"/>
            <a:ext cx="8125395" cy="28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52C8BF-CA35-EF9B-A756-F48B547BD126}"/>
              </a:ext>
            </a:extLst>
          </p:cNvPr>
          <p:cNvCxnSpPr>
            <a:cxnSpLocks/>
          </p:cNvCxnSpPr>
          <p:nvPr/>
        </p:nvCxnSpPr>
        <p:spPr>
          <a:xfrm flipV="1">
            <a:off x="6103972" y="2707574"/>
            <a:ext cx="391831" cy="1539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ectangle 1">
            <a:extLst>
              <a:ext uri="{FF2B5EF4-FFF2-40B4-BE49-F238E27FC236}">
                <a16:creationId xmlns:a16="http://schemas.microsoft.com/office/drawing/2014/main" id="{A4D4844D-1C1D-5040-E8D0-C7BE21068E37}"/>
              </a:ext>
            </a:extLst>
          </p:cNvPr>
          <p:cNvSpPr txBox="1">
            <a:spLocks noChangeArrowheads="1"/>
          </p:cNvSpPr>
          <p:nvPr/>
        </p:nvSpPr>
        <p:spPr>
          <a:xfrm>
            <a:off x="-239378" y="4399059"/>
            <a:ext cx="4075103" cy="731082"/>
          </a:xfrm>
          <a:prstGeom prst="rect">
            <a:avLst/>
          </a:prstGeom>
          <a:ln/>
        </p:spPr>
        <p:txBody>
          <a:bodyPr vert="horz" lIns="81638" tIns="40819" rIns="81638" bIns="40819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altLang="en-US" dirty="0">
                <a:latin typeface="Calibri" panose="020F0502020204030204" pitchFamily="34" charset="0"/>
              </a:rPr>
              <a:t>Dark Matter particle </a:t>
            </a:r>
          </a:p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altLang="en-US" sz="3991" dirty="0">
              <a:latin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7F27A6-2B36-D919-C536-E287ADE211EF}"/>
              </a:ext>
            </a:extLst>
          </p:cNvPr>
          <p:cNvCxnSpPr>
            <a:cxnSpLocks/>
          </p:cNvCxnSpPr>
          <p:nvPr/>
        </p:nvCxnSpPr>
        <p:spPr>
          <a:xfrm flipV="1">
            <a:off x="1840675" y="3420094"/>
            <a:ext cx="1116281" cy="11044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D1A158-3D88-6AD8-0179-6255CAEA26B3}"/>
              </a:ext>
            </a:extLst>
          </p:cNvPr>
          <p:cNvSpPr txBox="1"/>
          <p:nvPr/>
        </p:nvSpPr>
        <p:spPr>
          <a:xfrm>
            <a:off x="83128" y="5446306"/>
            <a:ext cx="902524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“disappearing particle” signature cannot be recognized at the collision rate of 40 million / second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06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788" y="1610556"/>
            <a:ext cx="3207182" cy="20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0"/>
          <p:cNvSpPr txBox="1">
            <a:spLocks noGrp="1"/>
          </p:cNvSpPr>
          <p:nvPr>
            <p:ph type="title"/>
          </p:nvPr>
        </p:nvSpPr>
        <p:spPr>
          <a:xfrm>
            <a:off x="713224" y="385857"/>
            <a:ext cx="7778475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600" dirty="0">
                <a:solidFill>
                  <a:srgbClr val="FF0000"/>
                </a:solidFill>
              </a:rPr>
              <a:t>Invention of Super-fast silicon chip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589" name="Google Shape;589;p60"/>
          <p:cNvSpPr txBox="1">
            <a:spLocks noGrp="1"/>
          </p:cNvSpPr>
          <p:nvPr>
            <p:ph type="body" idx="1"/>
          </p:nvPr>
        </p:nvSpPr>
        <p:spPr>
          <a:xfrm>
            <a:off x="0" y="1316899"/>
            <a:ext cx="6258290" cy="39815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36550">
              <a:lnSpc>
                <a:spcPct val="115000"/>
              </a:lnSpc>
              <a:buSzPts val="1700"/>
            </a:pPr>
            <a:r>
              <a:rPr lang="en" sz="2400" dirty="0">
                <a:solidFill>
                  <a:schemeClr val="dk1"/>
                </a:solidFill>
              </a:rPr>
              <a:t>Rapid identification of disappearing particles, @ 40 million / second</a:t>
            </a:r>
          </a:p>
          <a:p>
            <a:pPr marL="120650" indent="0">
              <a:lnSpc>
                <a:spcPct val="115000"/>
              </a:lnSpc>
              <a:buSzPts val="1700"/>
              <a:buNone/>
            </a:pPr>
            <a:endParaRPr lang="en" sz="2400" dirty="0">
              <a:solidFill>
                <a:schemeClr val="dk1"/>
              </a:solidFill>
            </a:endParaRPr>
          </a:p>
          <a:p>
            <a:pPr marL="120650" indent="0">
              <a:lnSpc>
                <a:spcPct val="115000"/>
              </a:lnSpc>
              <a:buSzPts val="1700"/>
              <a:buNone/>
            </a:pPr>
            <a:r>
              <a:rPr lang="en" sz="2400" dirty="0">
                <a:solidFill>
                  <a:schemeClr val="dk1"/>
                </a:solidFill>
              </a:rPr>
              <a:t> </a:t>
            </a:r>
          </a:p>
          <a:p>
            <a:pPr indent="-336550">
              <a:lnSpc>
                <a:spcPct val="115000"/>
              </a:lnSpc>
              <a:buSzPts val="1700"/>
            </a:pPr>
            <a:r>
              <a:rPr lang="en-US" altLang="en-US" sz="2000" dirty="0">
                <a:solidFill>
                  <a:srgbClr val="0070C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A. V. Kotwal, </a:t>
            </a:r>
            <a:r>
              <a:rPr lang="en-US" altLang="en-US" sz="2000" dirty="0" err="1">
                <a:solidFill>
                  <a:srgbClr val="0070C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Nucl</a:t>
            </a:r>
            <a:r>
              <a:rPr lang="en-US" altLang="en-US" sz="2000" dirty="0">
                <a:solidFill>
                  <a:srgbClr val="0070C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. Inst. Meth. A 957 (2020) 163427 </a:t>
            </a:r>
          </a:p>
          <a:p>
            <a:pPr indent="-336550">
              <a:lnSpc>
                <a:spcPct val="115000"/>
              </a:lnSpc>
              <a:buSzPts val="1700"/>
            </a:pPr>
            <a:r>
              <a:rPr lang="en-US" altLang="en-US" sz="2000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A. V. Kotwal, Scientific Reports </a:t>
            </a:r>
            <a:r>
              <a:rPr lang="en-US" altLang="en-US" sz="2000" b="1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11</a:t>
            </a:r>
            <a:r>
              <a:rPr lang="en-US" altLang="en-US" sz="2000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18543 (2021)</a:t>
            </a:r>
          </a:p>
          <a:p>
            <a:pPr indent="-336550">
              <a:lnSpc>
                <a:spcPct val="115000"/>
              </a:lnSpc>
              <a:buSzPts val="1700"/>
            </a:pPr>
            <a:r>
              <a:rPr lang="en-US" altLang="en-US" sz="2000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A. V. Kotwal </a:t>
            </a:r>
            <a:r>
              <a:rPr lang="en-US" altLang="en-US" sz="2000" i="1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et al.</a:t>
            </a:r>
            <a:r>
              <a:rPr lang="en-US" altLang="en-US" sz="2000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Scientific Reports </a:t>
            </a:r>
            <a:r>
              <a:rPr lang="en-US" altLang="en-US" sz="2000" b="1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14</a:t>
            </a:r>
            <a:r>
              <a:rPr lang="en-US" altLang="en-US" sz="2000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10181 (2024)</a:t>
            </a:r>
          </a:p>
          <a:p>
            <a:pPr indent="-336550">
              <a:lnSpc>
                <a:spcPct val="115000"/>
              </a:lnSpc>
              <a:buSzPts val="1700"/>
            </a:pPr>
            <a:r>
              <a:rPr lang="en-US" altLang="en-US" sz="2000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A. V. Kotwal, submitted to Nature Scientific Reports</a:t>
            </a:r>
          </a:p>
          <a:p>
            <a:pPr marL="120650" indent="0">
              <a:lnSpc>
                <a:spcPct val="115000"/>
              </a:lnSpc>
              <a:buSzPts val="1700"/>
              <a:buNone/>
            </a:pPr>
            <a:endParaRPr lang="en" sz="2400" dirty="0">
              <a:solidFill>
                <a:srgbClr val="00B050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endParaRPr lang="en" sz="2400" dirty="0">
              <a:solidFill>
                <a:srgbClr val="0070C0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r>
              <a:rPr lang="en" sz="2400" dirty="0">
                <a:solidFill>
                  <a:srgbClr val="00B050"/>
                </a:solidFill>
              </a:rPr>
              <a:t>Implemented in silicon integrated circuit</a:t>
            </a:r>
            <a:endParaRPr sz="2400" dirty="0">
              <a:solidFill>
                <a:srgbClr val="00B050"/>
              </a:solidFill>
            </a:endParaRPr>
          </a:p>
        </p:txBody>
      </p:sp>
      <p:pic>
        <p:nvPicPr>
          <p:cNvPr id="590" name="Google Shape;59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048" y="4113917"/>
            <a:ext cx="2827164" cy="1975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p60"/>
          <p:cNvCxnSpPr>
            <a:cxnSpLocks/>
          </p:cNvCxnSpPr>
          <p:nvPr/>
        </p:nvCxnSpPr>
        <p:spPr>
          <a:xfrm flipV="1">
            <a:off x="5640779" y="5130144"/>
            <a:ext cx="534389" cy="41765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653556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6EC6-8BA0-BED8-9122-D2468617F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86F77-AB6E-B0D6-B186-5C9DDEF5C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after LHC?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63B911-1D33-6D54-EDEA-10BF0C56E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Interest in China, Europe, and USA  to build higher-energy colliders </a:t>
            </a:r>
          </a:p>
          <a:p>
            <a:pPr lvl="1"/>
            <a:r>
              <a:rPr lang="en-US" dirty="0"/>
              <a:t>Can we build an even bigger (and more expensive) tunnel 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FEFA6-C342-DA96-9038-C3BC1BB04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2895910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32E40-3434-252C-4213-8D8B629ED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DA28-ADD2-2A60-86ED-6B245DDE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0470"/>
            <a:ext cx="8229600" cy="1143000"/>
          </a:xfrm>
        </p:spPr>
        <p:txBody>
          <a:bodyPr/>
          <a:lstStyle/>
          <a:p>
            <a:r>
              <a:rPr lang="en-US" dirty="0"/>
              <a:t>Life after LHC?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AC1BC7-DC28-BBE0-21F0-416DF28B986D}"/>
              </a:ext>
            </a:extLst>
          </p:cNvPr>
          <p:cNvSpPr txBox="1"/>
          <p:nvPr/>
        </p:nvSpPr>
        <p:spPr>
          <a:xfrm>
            <a:off x="1700324" y="5827895"/>
            <a:ext cx="5900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A possible big tunnel east of Beijing, China</a:t>
            </a:r>
          </a:p>
        </p:txBody>
      </p:sp>
      <p:pic>
        <p:nvPicPr>
          <p:cNvPr id="7" name="Content Placeholder 6" descr="sppc.png">
            <a:extLst>
              <a:ext uri="{FF2B5EF4-FFF2-40B4-BE49-F238E27FC236}">
                <a16:creationId xmlns:a16="http://schemas.microsoft.com/office/drawing/2014/main" id="{C734C937-21F1-F3A0-438D-DEC2108A5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8361" r="-18361"/>
          <a:stretch>
            <a:fillRect/>
          </a:stretch>
        </p:blipFill>
        <p:spPr>
          <a:xfrm>
            <a:off x="0" y="758652"/>
            <a:ext cx="9144000" cy="502884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36DC5E-3532-CA63-B12C-AD55006BC40C}"/>
              </a:ext>
            </a:extLst>
          </p:cNvPr>
          <p:cNvSpPr txBox="1"/>
          <p:nvPr/>
        </p:nvSpPr>
        <p:spPr>
          <a:xfrm>
            <a:off x="98777" y="6378208"/>
            <a:ext cx="912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(from presentation by Prof. </a:t>
            </a:r>
            <a:r>
              <a:rPr lang="en-US" dirty="0" err="1"/>
              <a:t>Yifang</a:t>
            </a:r>
            <a:r>
              <a:rPr lang="en-US" dirty="0"/>
              <a:t> Wang, Director of IHEP Beijing, on 13 February 2014, Geneva)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8354C-016A-7708-35EE-0E21DFC89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1110215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D1A5C-88E7-6943-176A-F0041E864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3CE3-DEC0-DEEC-B630-DBFD3045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after LHC?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2F64E-3882-6DDE-72F7-092F757B2F79}"/>
              </a:ext>
            </a:extLst>
          </p:cNvPr>
          <p:cNvSpPr txBox="1"/>
          <p:nvPr/>
        </p:nvSpPr>
        <p:spPr>
          <a:xfrm>
            <a:off x="776112" y="6321780"/>
            <a:ext cx="78430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</a:rPr>
              <a:t>A possible big tunnel close to CERN, Geneva, Switzerland</a:t>
            </a:r>
          </a:p>
        </p:txBody>
      </p:sp>
      <p:pic>
        <p:nvPicPr>
          <p:cNvPr id="8" name="Content Placeholder 7" descr="_73086881_73086880.jpg">
            <a:extLst>
              <a:ext uri="{FF2B5EF4-FFF2-40B4-BE49-F238E27FC236}">
                <a16:creationId xmlns:a16="http://schemas.microsoft.com/office/drawing/2014/main" id="{EE7799B8-1676-31E9-1BFC-47276EBF1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231568" y="1422071"/>
            <a:ext cx="8621009" cy="47412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68268-6B24-8A1C-969E-99FF856CE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1781921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B1D81-BBB0-8DC4-0673-4F6D7443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1955E-49D0-B6A8-53C2-45CC0481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after LHC?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D144C9-1628-1F16-F7C4-17D29B32621C}"/>
              </a:ext>
            </a:extLst>
          </p:cNvPr>
          <p:cNvSpPr txBox="1"/>
          <p:nvPr/>
        </p:nvSpPr>
        <p:spPr>
          <a:xfrm>
            <a:off x="1284108" y="6321780"/>
            <a:ext cx="71352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A possible even bigger tunnel close to Chicago, USA</a:t>
            </a:r>
          </a:p>
        </p:txBody>
      </p:sp>
      <p:pic>
        <p:nvPicPr>
          <p:cNvPr id="7" name="Content Placeholder 6" descr="VLHC.png">
            <a:extLst>
              <a:ext uri="{FF2B5EF4-FFF2-40B4-BE49-F238E27FC236}">
                <a16:creationId xmlns:a16="http://schemas.microsoft.com/office/drawing/2014/main" id="{D9E5ACDD-6626-79D2-8707-C91598F1B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46598" r="-46598"/>
          <a:stretch>
            <a:fillRect/>
          </a:stretch>
        </p:blipFill>
        <p:spPr>
          <a:xfrm>
            <a:off x="199136" y="1306283"/>
            <a:ext cx="8915179" cy="490300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A60BC1-7A32-0EAF-DB2A-880631FE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1267822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F616F-B737-9293-A989-476959B8D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1245-4C83-BAA6-29B6-81583DFE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369"/>
            <a:ext cx="8229600" cy="73476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Better Idea – Muon Collider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48E9E-D3E7-88D8-6FC8-A972D8169B90}"/>
              </a:ext>
            </a:extLst>
          </p:cNvPr>
          <p:cNvSpPr txBox="1"/>
          <p:nvPr/>
        </p:nvSpPr>
        <p:spPr>
          <a:xfrm>
            <a:off x="1284108" y="6321780"/>
            <a:ext cx="6376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I am working on the design of a muon collider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4EEB625F-0790-6DEF-25CD-28004D03E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7647" y="713983"/>
            <a:ext cx="3775401" cy="549530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E3A10F-5D0D-0143-5793-1E78CDDE2D88}"/>
              </a:ext>
            </a:extLst>
          </p:cNvPr>
          <p:cNvSpPr txBox="1"/>
          <p:nvPr/>
        </p:nvSpPr>
        <p:spPr>
          <a:xfrm>
            <a:off x="83125" y="938153"/>
            <a:ext cx="5416483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Muons are short-lived subatomic </a:t>
            </a:r>
          </a:p>
          <a:p>
            <a:r>
              <a:rPr lang="en-US" sz="2400" dirty="0"/>
              <a:t>Particles produced in atmosphere </a:t>
            </a:r>
          </a:p>
          <a:p>
            <a:r>
              <a:rPr lang="en-US" sz="2400" dirty="0"/>
              <a:t>	– rain down on us  continuously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We can produce and accelerate them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00B050"/>
                </a:solidFill>
              </a:rPr>
              <a:t>A muon collider will be 20x higher energy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than electron collider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A muon collider will be 10x smaller in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size than electron and proton collider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25999-4B8F-396D-5E92-81F3C38EF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4293735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B2F45-604B-DB9C-4477-CCE6FC99F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01C42-00B0-773B-07D1-9F87B96D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369"/>
            <a:ext cx="8229600" cy="73476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Bringing Physics Techniques to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7D01E-D081-993B-5DFA-8A92E1EC9AAA}"/>
              </a:ext>
            </a:extLst>
          </p:cNvPr>
          <p:cNvSpPr txBox="1"/>
          <p:nvPr/>
        </p:nvSpPr>
        <p:spPr>
          <a:xfrm>
            <a:off x="201882" y="5834892"/>
            <a:ext cx="86689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I am collaborating with biologists and medical physicists at Duke to use worms as sensors of environmental factors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B7DE6-C0F1-95AE-E65D-B072B02EA899}"/>
              </a:ext>
            </a:extLst>
          </p:cNvPr>
          <p:cNvSpPr txBox="1"/>
          <p:nvPr/>
        </p:nvSpPr>
        <p:spPr>
          <a:xfrm>
            <a:off x="83125" y="938153"/>
            <a:ext cx="858215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Nematodes (worms) 1 mm long</a:t>
            </a:r>
          </a:p>
          <a:p>
            <a:r>
              <a:rPr lang="en-US" sz="2400" dirty="0"/>
              <a:t>routinely used in biology research</a:t>
            </a:r>
          </a:p>
          <a:p>
            <a:endParaRPr lang="en-US" sz="2400" dirty="0"/>
          </a:p>
          <a:p>
            <a:r>
              <a:rPr lang="en-US" sz="2400" dirty="0"/>
              <a:t>Quantitative techniques for recording</a:t>
            </a:r>
          </a:p>
          <a:p>
            <a:r>
              <a:rPr lang="en-US" sz="2400" dirty="0"/>
              <a:t>and analyzing data are routinely used</a:t>
            </a:r>
          </a:p>
          <a:p>
            <a:r>
              <a:rPr lang="en-US" sz="2400" dirty="0"/>
              <a:t>in physics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I am working on bringing these together: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Using AI to identify and digitize worm images, analyze motion using</a:t>
            </a:r>
          </a:p>
          <a:p>
            <a:r>
              <a:rPr lang="en-US" sz="2400" dirty="0">
                <a:solidFill>
                  <a:srgbClr val="00B050"/>
                </a:solidFill>
              </a:rPr>
              <a:t>physics principles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7" name="Content Placeholder 6" descr="A white surface with cracks&#10;&#10;Description automatically generated">
            <a:extLst>
              <a:ext uri="{FF2B5EF4-FFF2-40B4-BE49-F238E27FC236}">
                <a16:creationId xmlns:a16="http://schemas.microsoft.com/office/drawing/2014/main" id="{69947757-B3F9-D74B-9113-E4FFD085D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2644" y="987921"/>
            <a:ext cx="3871356" cy="2801383"/>
          </a:xfr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D5C169F-C09F-43D5-5F32-0EC7E91C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106264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D84B0-FAEA-ABF6-6BE1-DB6C775A7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23C04-A309-91D0-63C6-5DFD4915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Why particle physics?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B1266-F8BD-B43A-E410-CAC568A8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25790" y="6579370"/>
            <a:ext cx="2895600" cy="365125"/>
          </a:xfrm>
        </p:spPr>
        <p:txBody>
          <a:bodyPr/>
          <a:lstStyle/>
          <a:p>
            <a:r>
              <a:rPr lang="en-US" dirty="0"/>
              <a:t>A. V. Kotwal, NCPA, 10 June 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B60174-6222-1745-83E3-4469BC8DDED3}"/>
              </a:ext>
            </a:extLst>
          </p:cNvPr>
          <p:cNvCxnSpPr/>
          <p:nvPr/>
        </p:nvCxnSpPr>
        <p:spPr>
          <a:xfrm>
            <a:off x="2054433" y="3645725"/>
            <a:ext cx="49401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14D8AA-38F9-E6B5-B323-2CBC85873C4E}"/>
              </a:ext>
            </a:extLst>
          </p:cNvPr>
          <p:cNvSpPr txBox="1"/>
          <p:nvPr/>
        </p:nvSpPr>
        <p:spPr>
          <a:xfrm>
            <a:off x="1330035" y="3431970"/>
            <a:ext cx="688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pain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CDF2B-BF98-C66B-5A93-506D40215C0D}"/>
              </a:ext>
            </a:extLst>
          </p:cNvPr>
          <p:cNvSpPr txBox="1"/>
          <p:nvPr/>
        </p:nvSpPr>
        <p:spPr>
          <a:xfrm>
            <a:off x="7042068" y="3443844"/>
            <a:ext cx="1080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pleasure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8DBEB-62BC-DE69-DFA0-A52298D9D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FF1D-6633-1D01-7EAD-A35851137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Why particle physics?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55A31C-3E00-77C2-29C3-883586CE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25790" y="6579370"/>
            <a:ext cx="2895600" cy="365125"/>
          </a:xfrm>
        </p:spPr>
        <p:txBody>
          <a:bodyPr/>
          <a:lstStyle/>
          <a:p>
            <a:r>
              <a:rPr lang="en-US" dirty="0"/>
              <a:t>A. V. Kotwal, NCPA, 10 June 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545511-F757-F2A8-A68A-CCDAB2F810D9}"/>
              </a:ext>
            </a:extLst>
          </p:cNvPr>
          <p:cNvCxnSpPr/>
          <p:nvPr/>
        </p:nvCxnSpPr>
        <p:spPr>
          <a:xfrm>
            <a:off x="2054433" y="3645725"/>
            <a:ext cx="49401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DF0CE4-195B-B9F1-BE64-85A3442A40E5}"/>
              </a:ext>
            </a:extLst>
          </p:cNvPr>
          <p:cNvSpPr txBox="1"/>
          <p:nvPr/>
        </p:nvSpPr>
        <p:spPr>
          <a:xfrm>
            <a:off x="1330035" y="3431970"/>
            <a:ext cx="688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pain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E9061-9EA0-799D-740B-AA0990ABDD7B}"/>
              </a:ext>
            </a:extLst>
          </p:cNvPr>
          <p:cNvSpPr txBox="1"/>
          <p:nvPr/>
        </p:nvSpPr>
        <p:spPr>
          <a:xfrm>
            <a:off x="7042068" y="3443844"/>
            <a:ext cx="1080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pleasure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7B00A7-FD3F-F702-8369-C1ACE75F783F}"/>
              </a:ext>
            </a:extLst>
          </p:cNvPr>
          <p:cNvCxnSpPr/>
          <p:nvPr/>
        </p:nvCxnSpPr>
        <p:spPr>
          <a:xfrm flipV="1">
            <a:off x="4572000" y="2137558"/>
            <a:ext cx="0" cy="31469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293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D3A61-D366-17D4-9932-F836F0788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9F99-ECE4-DF42-89A5-2E4E93AFB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Why particle physics?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926D1-D481-3BB6-9826-C6D32983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25790" y="6579370"/>
            <a:ext cx="2895600" cy="365125"/>
          </a:xfrm>
        </p:spPr>
        <p:txBody>
          <a:bodyPr/>
          <a:lstStyle/>
          <a:p>
            <a:r>
              <a:rPr lang="en-US" dirty="0"/>
              <a:t>A. V. Kotwal, NCPA, 10 June 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5FCE42-388B-3010-1D78-004E0CDA65CF}"/>
              </a:ext>
            </a:extLst>
          </p:cNvPr>
          <p:cNvCxnSpPr/>
          <p:nvPr/>
        </p:nvCxnSpPr>
        <p:spPr>
          <a:xfrm>
            <a:off x="2054433" y="3645725"/>
            <a:ext cx="49401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BE83B5C-EE58-2530-0776-6C201E527C70}"/>
              </a:ext>
            </a:extLst>
          </p:cNvPr>
          <p:cNvSpPr txBox="1"/>
          <p:nvPr/>
        </p:nvSpPr>
        <p:spPr>
          <a:xfrm>
            <a:off x="1330035" y="3431970"/>
            <a:ext cx="688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pain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0093AA-EA7D-8C39-5428-1D29F03DF0D7}"/>
              </a:ext>
            </a:extLst>
          </p:cNvPr>
          <p:cNvSpPr txBox="1"/>
          <p:nvPr/>
        </p:nvSpPr>
        <p:spPr>
          <a:xfrm>
            <a:off x="7042068" y="3443844"/>
            <a:ext cx="1080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pleasure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003741-8E0E-1B59-BA23-E69CF274C679}"/>
              </a:ext>
            </a:extLst>
          </p:cNvPr>
          <p:cNvCxnSpPr/>
          <p:nvPr/>
        </p:nvCxnSpPr>
        <p:spPr>
          <a:xfrm flipV="1">
            <a:off x="4572000" y="2137558"/>
            <a:ext cx="0" cy="31469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72CFE4-556E-02D5-55EB-B193D70BF03B}"/>
              </a:ext>
            </a:extLst>
          </p:cNvPr>
          <p:cNvSpPr txBox="1"/>
          <p:nvPr/>
        </p:nvSpPr>
        <p:spPr>
          <a:xfrm>
            <a:off x="3123212" y="1755569"/>
            <a:ext cx="1351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spirituality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9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68F26-6624-6612-1FF2-AEFE8B2AE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0B51-2A00-3DDF-EDC9-BDA1356B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Why particle physics?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79326-9484-A5CF-865B-54BD2ADCD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25790" y="6579370"/>
            <a:ext cx="2895600" cy="365125"/>
          </a:xfrm>
        </p:spPr>
        <p:txBody>
          <a:bodyPr/>
          <a:lstStyle/>
          <a:p>
            <a:r>
              <a:rPr lang="en-US" dirty="0"/>
              <a:t>A. V. Kotwal, NCPA, 10 June 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68CE1A-E9E4-C3E2-117A-5906AC1B9923}"/>
              </a:ext>
            </a:extLst>
          </p:cNvPr>
          <p:cNvCxnSpPr/>
          <p:nvPr/>
        </p:nvCxnSpPr>
        <p:spPr>
          <a:xfrm>
            <a:off x="2054433" y="3645725"/>
            <a:ext cx="49401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79A063-41C7-340F-AD82-D88A00A1627B}"/>
              </a:ext>
            </a:extLst>
          </p:cNvPr>
          <p:cNvSpPr txBox="1"/>
          <p:nvPr/>
        </p:nvSpPr>
        <p:spPr>
          <a:xfrm>
            <a:off x="1330035" y="3431970"/>
            <a:ext cx="688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pain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720D6-74A9-1291-EDD3-60EAC78B53E8}"/>
              </a:ext>
            </a:extLst>
          </p:cNvPr>
          <p:cNvSpPr txBox="1"/>
          <p:nvPr/>
        </p:nvSpPr>
        <p:spPr>
          <a:xfrm>
            <a:off x="7042068" y="3443844"/>
            <a:ext cx="1080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pleasure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5FF647-71D5-B375-C90F-A009FF4AA072}"/>
              </a:ext>
            </a:extLst>
          </p:cNvPr>
          <p:cNvCxnSpPr/>
          <p:nvPr/>
        </p:nvCxnSpPr>
        <p:spPr>
          <a:xfrm flipV="1">
            <a:off x="4572000" y="2137558"/>
            <a:ext cx="0" cy="31469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770AF-CCF4-7754-F1BA-7EDA3125E868}"/>
              </a:ext>
            </a:extLst>
          </p:cNvPr>
          <p:cNvSpPr txBox="1"/>
          <p:nvPr/>
        </p:nvSpPr>
        <p:spPr>
          <a:xfrm>
            <a:off x="4712523" y="1755571"/>
            <a:ext cx="109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curiosity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DB96E-FA51-F4E1-0C92-A84C43194B64}"/>
              </a:ext>
            </a:extLst>
          </p:cNvPr>
          <p:cNvSpPr txBox="1"/>
          <p:nvPr/>
        </p:nvSpPr>
        <p:spPr>
          <a:xfrm>
            <a:off x="3123212" y="1755569"/>
            <a:ext cx="1351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spirituality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8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C7A3B-AC4A-BE93-CBD1-F98FF1E1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289EB-D58E-70EC-80ED-17B9C058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Why particle physics?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E7D2C-8F74-049A-ECE4-0BAC461E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25790" y="6579370"/>
            <a:ext cx="2895600" cy="365125"/>
          </a:xfrm>
        </p:spPr>
        <p:txBody>
          <a:bodyPr/>
          <a:lstStyle/>
          <a:p>
            <a:r>
              <a:rPr lang="en-US" dirty="0"/>
              <a:t>A. V. Kotwal, NCPA, 10 June 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27578B-7DCE-E1BC-3BA2-93B2617AF2A5}"/>
              </a:ext>
            </a:extLst>
          </p:cNvPr>
          <p:cNvCxnSpPr/>
          <p:nvPr/>
        </p:nvCxnSpPr>
        <p:spPr>
          <a:xfrm>
            <a:off x="2054433" y="3645725"/>
            <a:ext cx="49401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13793E1-8C12-F3C8-81E8-35B37C4A5F30}"/>
              </a:ext>
            </a:extLst>
          </p:cNvPr>
          <p:cNvSpPr txBox="1"/>
          <p:nvPr/>
        </p:nvSpPr>
        <p:spPr>
          <a:xfrm>
            <a:off x="1330035" y="3431970"/>
            <a:ext cx="688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pain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7814B-A9FD-CF38-0A4E-9D27E3F82A22}"/>
              </a:ext>
            </a:extLst>
          </p:cNvPr>
          <p:cNvSpPr txBox="1"/>
          <p:nvPr/>
        </p:nvSpPr>
        <p:spPr>
          <a:xfrm>
            <a:off x="7042068" y="3443844"/>
            <a:ext cx="1080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pleasure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BCCB74-22E0-3681-1913-7B4A16EA154E}"/>
              </a:ext>
            </a:extLst>
          </p:cNvPr>
          <p:cNvCxnSpPr/>
          <p:nvPr/>
        </p:nvCxnSpPr>
        <p:spPr>
          <a:xfrm flipV="1">
            <a:off x="4572000" y="2137558"/>
            <a:ext cx="0" cy="31469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2CFEEE5-E2B8-1DF5-A154-D988441BDF1C}"/>
              </a:ext>
            </a:extLst>
          </p:cNvPr>
          <p:cNvSpPr txBox="1"/>
          <p:nvPr/>
        </p:nvSpPr>
        <p:spPr>
          <a:xfrm>
            <a:off x="4712523" y="1755571"/>
            <a:ext cx="109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curiosity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11161C-937C-C85D-C59D-FAF7B71ADCEF}"/>
              </a:ext>
            </a:extLst>
          </p:cNvPr>
          <p:cNvSpPr txBox="1"/>
          <p:nvPr/>
        </p:nvSpPr>
        <p:spPr>
          <a:xfrm>
            <a:off x="3123212" y="1755569"/>
            <a:ext cx="1351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spirituality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98D3D-0E60-DA5E-427F-AAE558ED6B9D}"/>
              </a:ext>
            </a:extLst>
          </p:cNvPr>
          <p:cNvSpPr txBox="1"/>
          <p:nvPr/>
        </p:nvSpPr>
        <p:spPr>
          <a:xfrm>
            <a:off x="498765" y="5842658"/>
            <a:ext cx="8018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Particle physics is curiosity-driven research … discovery science</a:t>
            </a:r>
          </a:p>
        </p:txBody>
      </p:sp>
    </p:spTree>
    <p:extLst>
      <p:ext uri="{BB962C8B-B14F-4D97-AF65-F5344CB8AC3E}">
        <p14:creationId xmlns:p14="http://schemas.microsoft.com/office/powerpoint/2010/main" val="2521803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48E52-7150-52F5-61E6-C8ACD7856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EA100-F449-5482-C884-AE81564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After a century of particle physics, where have we arrived?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909BF-1A1F-8A61-0826-37289AFE0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257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Following the brilliant insights of Paul Dirac and others, we can understand  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Why there is matter and antimatter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Why matter occupies volume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How matter interacts via forces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The properties of forces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The Higgs field that explains fundamental particle masses 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1B8DC-AB91-0B53-AB78-B1FAB81E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NCPA, 10 June 25</a:t>
            </a:r>
          </a:p>
        </p:txBody>
      </p:sp>
    </p:spTree>
    <p:extLst>
      <p:ext uri="{BB962C8B-B14F-4D97-AF65-F5344CB8AC3E}">
        <p14:creationId xmlns:p14="http://schemas.microsoft.com/office/powerpoint/2010/main" val="109490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10947</TotalTime>
  <Words>1187</Words>
  <Application>Microsoft Macintosh PowerPoint</Application>
  <PresentationFormat>On-screen Show (4:3)</PresentationFormat>
  <Paragraphs>186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Gabriola</vt:lpstr>
      <vt:lpstr>Lato</vt:lpstr>
      <vt:lpstr>Symbol</vt:lpstr>
      <vt:lpstr>times new roman</vt:lpstr>
      <vt:lpstr>Wingdings</vt:lpstr>
      <vt:lpstr>Office Theme</vt:lpstr>
      <vt:lpstr>Research in Particle Physics</vt:lpstr>
      <vt:lpstr>Why particle physics?</vt:lpstr>
      <vt:lpstr>Why particle physics?</vt:lpstr>
      <vt:lpstr>Why particle physics?</vt:lpstr>
      <vt:lpstr>Why particle physics?</vt:lpstr>
      <vt:lpstr>Why particle physics?</vt:lpstr>
      <vt:lpstr>Why particle physics?</vt:lpstr>
      <vt:lpstr>Why particle physics?</vt:lpstr>
      <vt:lpstr>After a century of particle physics, where have we arrived?</vt:lpstr>
      <vt:lpstr>Homi Bhabha electron-positron (anti-electron) scattering</vt:lpstr>
      <vt:lpstr>PowerPoint Presentation</vt:lpstr>
      <vt:lpstr>New Mysteries to Solve… </vt:lpstr>
      <vt:lpstr>W boson drives Nuclear Fusion in Sun’s Core</vt:lpstr>
      <vt:lpstr>W boson Helps Keep the Earth’s Core Molten </vt:lpstr>
      <vt:lpstr>PowerPoint Presentation</vt:lpstr>
      <vt:lpstr>PowerPoint Presentation</vt:lpstr>
      <vt:lpstr>The Heavyweight W boson –  Upset to the Standard Model of Particle Physics</vt:lpstr>
      <vt:lpstr>New Physics Implications of Heavyweight W boson </vt:lpstr>
      <vt:lpstr>PowerPoint Presentation</vt:lpstr>
      <vt:lpstr>PowerPoint Presentation</vt:lpstr>
      <vt:lpstr>  The Mystery of Dark Matter</vt:lpstr>
      <vt:lpstr>Stars Orbiting a Galaxy</vt:lpstr>
      <vt:lpstr>Halo of Invisible Dark Matter around Galaxies</vt:lpstr>
      <vt:lpstr>PowerPoint Presentation</vt:lpstr>
      <vt:lpstr>PowerPoint Presentation</vt:lpstr>
      <vt:lpstr>Making Dark Matter at the LHC</vt:lpstr>
      <vt:lpstr>Large Hadron Collider below Geneva, Switzerland</vt:lpstr>
      <vt:lpstr>LHC Accelerator in Tunnel</vt:lpstr>
      <vt:lpstr>Theory of Production of Dark Matter Particles </vt:lpstr>
      <vt:lpstr>Theory of Production of Dark Matter Particles </vt:lpstr>
      <vt:lpstr>LHC Collisions with very intense beams</vt:lpstr>
      <vt:lpstr>Particle Identification using Silicon Sensors</vt:lpstr>
      <vt:lpstr>Invention of Super-fast silicon chip</vt:lpstr>
      <vt:lpstr>Life after LHC?</vt:lpstr>
      <vt:lpstr>Life after LHC?</vt:lpstr>
      <vt:lpstr>Life after LHC?</vt:lpstr>
      <vt:lpstr>Life after LHC?</vt:lpstr>
      <vt:lpstr>Better Idea – Muon Collider</vt:lpstr>
      <vt:lpstr>Bringing Physics Techniques to Biology</vt:lpstr>
    </vt:vector>
  </TitlesOfParts>
  <Company>Duke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Kotwal, Ph.D.</cp:lastModifiedBy>
  <cp:revision>174</cp:revision>
  <cp:lastPrinted>2016-02-12T17:34:37Z</cp:lastPrinted>
  <dcterms:created xsi:type="dcterms:W3CDTF">2013-04-01T13:45:51Z</dcterms:created>
  <dcterms:modified xsi:type="dcterms:W3CDTF">2025-06-09T18:37:47Z</dcterms:modified>
</cp:coreProperties>
</file>